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51220" y="1163446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623658" y="1145754"/>
            <a:ext cx="3690651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594684" y="220612"/>
            <a:ext cx="10962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Safety, Tolerability and Efficacy of Dietary Supplementation with Concord Grape Juice in Gulf War Veterans with Gulf War Illness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0" y="6237278"/>
            <a:ext cx="6008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Helmer et al. </a:t>
            </a:r>
            <a:r>
              <a:rPr lang="en-US" sz="2000" i="1" dirty="0"/>
              <a:t>Int J of Env Res and Pub Health</a:t>
            </a:r>
            <a:r>
              <a:rPr lang="en-US" sz="2000" dirty="0"/>
              <a:t>. May 2020.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2246300" y="1473383"/>
            <a:ext cx="1932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en-US" dirty="0"/>
              <a:t>30% of Gulf War Veterans have Gulf War Illness, an inflammatory condition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26876" y="5333496"/>
            <a:ext cx="1009832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There is high tolerability and potential benefit from Concord grape juice in Veterans with Gulf War Illness. A larger clinical trial is needed to confirm the improved cognition.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E76C57-DF55-478E-886C-EF786A93EA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0" y="1602682"/>
            <a:ext cx="1081436" cy="1247810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A775238-A5E8-470E-85D6-A5CA2D1A8CB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97" y="3586764"/>
            <a:ext cx="862609" cy="13045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500FEE-0B4E-4B84-AE99-327E75195274}"/>
              </a:ext>
            </a:extLst>
          </p:cNvPr>
          <p:cNvSpPr txBox="1"/>
          <p:nvPr/>
        </p:nvSpPr>
        <p:spPr>
          <a:xfrm>
            <a:off x="2162564" y="3632006"/>
            <a:ext cx="1932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Grape juice contains potent anti-inflammatory flavonoids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2B8EE5-5103-4E01-8A3F-1C08A4F4B9BE}"/>
              </a:ext>
            </a:extLst>
          </p:cNvPr>
          <p:cNvSpPr/>
          <p:nvPr/>
        </p:nvSpPr>
        <p:spPr>
          <a:xfrm>
            <a:off x="4834076" y="2557982"/>
            <a:ext cx="2810340" cy="2077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Pilot Study: Can grape juice be used to treat the symptoms of Gulf War Illness?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DC142B-2271-40CB-80CD-3879750A07AC}"/>
              </a:ext>
            </a:extLst>
          </p:cNvPr>
          <p:cNvCxnSpPr>
            <a:cxnSpLocks/>
          </p:cNvCxnSpPr>
          <p:nvPr/>
        </p:nvCxnSpPr>
        <p:spPr>
          <a:xfrm>
            <a:off x="4094922" y="2900478"/>
            <a:ext cx="671776" cy="25369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50AFC0C-177D-430D-AC53-4E0B260102E7}"/>
              </a:ext>
            </a:extLst>
          </p:cNvPr>
          <p:cNvCxnSpPr>
            <a:cxnSpLocks/>
          </p:cNvCxnSpPr>
          <p:nvPr/>
        </p:nvCxnSpPr>
        <p:spPr>
          <a:xfrm flipV="1">
            <a:off x="4070593" y="3882614"/>
            <a:ext cx="712464" cy="22217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AF75E5F8-58C3-49F4-A41B-F1FC1F55589C}"/>
                  </a:ext>
                </a:extLst>
              </p:cNvPr>
              <p:cNvSpPr/>
              <p:nvPr/>
            </p:nvSpPr>
            <p:spPr>
              <a:xfrm>
                <a:off x="7857758" y="1507030"/>
                <a:ext cx="3385136" cy="3473342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AF75E5F8-58C3-49F4-A41B-F1FC1F5558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758" y="1507030"/>
                <a:ext cx="3385136" cy="347334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5715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CAA99333-635F-4BC7-8745-AACB626BE0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66" y="1869265"/>
            <a:ext cx="425301" cy="53024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7D8E2A5-EDC3-4253-8DDD-6C7ACC19529F}"/>
              </a:ext>
            </a:extLst>
          </p:cNvPr>
          <p:cNvSpPr txBox="1"/>
          <p:nvPr/>
        </p:nvSpPr>
        <p:spPr>
          <a:xfrm>
            <a:off x="8878711" y="2042346"/>
            <a:ext cx="193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Safe</a:t>
            </a:r>
            <a:r>
              <a:rPr lang="en-US" dirty="0">
                <a:cs typeface="Arial" panose="020B0604020202020204" pitchFamily="34" charset="0"/>
              </a:rPr>
              <a:t>*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6B97D5-8DEA-4092-AEE8-9BD6058080DC}"/>
              </a:ext>
            </a:extLst>
          </p:cNvPr>
          <p:cNvSpPr txBox="1"/>
          <p:nvPr/>
        </p:nvSpPr>
        <p:spPr>
          <a:xfrm>
            <a:off x="8871395" y="2596164"/>
            <a:ext cx="2141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Well-tolerated</a:t>
            </a:r>
            <a:r>
              <a:rPr lang="en-US" dirty="0">
                <a:cs typeface="Arial" panose="020B0604020202020204" pitchFamily="34" charset="0"/>
              </a:rPr>
              <a:t>*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97233C-E647-4992-9485-B54CDF66811B}"/>
              </a:ext>
            </a:extLst>
          </p:cNvPr>
          <p:cNvSpPr txBox="1"/>
          <p:nvPr/>
        </p:nvSpPr>
        <p:spPr>
          <a:xfrm>
            <a:off x="8330526" y="3206413"/>
            <a:ext cx="2682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*16 ounces daily for 24 weeks</a:t>
            </a:r>
            <a:endParaRPr lang="en-US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84FFA6-23F0-4F8B-BA97-C6DE164074FF}"/>
              </a:ext>
            </a:extLst>
          </p:cNvPr>
          <p:cNvSpPr txBox="1"/>
          <p:nvPr/>
        </p:nvSpPr>
        <p:spPr>
          <a:xfrm>
            <a:off x="8878711" y="3689294"/>
            <a:ext cx="198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cs typeface="Arial" panose="020B0604020202020204" pitchFamily="34" charset="0"/>
              </a:rPr>
              <a:t>May</a:t>
            </a:r>
            <a:r>
              <a:rPr lang="en-US" sz="2400" dirty="0">
                <a:cs typeface="Arial" panose="020B0604020202020204" pitchFamily="34" charset="0"/>
              </a:rPr>
              <a:t> improve cognition**</a:t>
            </a:r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9A2B02-029F-4B42-9DDD-91DD6DB2473E}"/>
              </a:ext>
            </a:extLst>
          </p:cNvPr>
          <p:cNvSpPr txBox="1"/>
          <p:nvPr/>
        </p:nvSpPr>
        <p:spPr>
          <a:xfrm>
            <a:off x="8489594" y="4511517"/>
            <a:ext cx="2377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**as compared to placebo</a:t>
            </a:r>
            <a:endParaRPr lang="en-US" sz="16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CAC7B44-9336-4E12-BBAA-52EF4FBBCB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395" y="2513000"/>
            <a:ext cx="425301" cy="5302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F882A94-5558-47F2-A7EE-000EBD168F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395" y="3688403"/>
            <a:ext cx="425301" cy="53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43</cp:revision>
  <dcterms:created xsi:type="dcterms:W3CDTF">2019-10-30T12:33:31Z</dcterms:created>
  <dcterms:modified xsi:type="dcterms:W3CDTF">2020-05-27T17:24:32Z</dcterms:modified>
</cp:coreProperties>
</file>