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63254-EB3B-4608-829B-C09881B5F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95193-57ED-4747-87AC-D9006C6E0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D612D-84DF-48AE-AF5B-DC30C4A3D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24829-43F9-4BBA-84E0-7DB547F8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632E6-9E67-4FCD-B9A0-81BE6555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3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A39B-ABE1-4C21-91A5-E7FCEFF2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96C99-6925-41C0-8837-7DF443B65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9AE81-D7D8-42B4-9316-A8C4CF52D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6FEEC-8746-4E38-A57C-0E1878EC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9E9CE-6BA8-472A-97A0-172CCA96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9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79CED6-98E0-4BA0-8C11-079544715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994F7-B317-4890-9D5D-6446EAF31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0600C-0306-46C2-891A-BDB66747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755AB-C12D-4190-94C0-B3F518E56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03C10-9107-4229-8EE0-9376E579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4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6AD50-15B1-4127-8108-8D5E9AD67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223C4-76C6-4C4E-B761-167A33629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74333-1CD5-4795-8BB1-63A6AC1A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7847-8E95-4E47-9CFC-D6C22653A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434F4-D522-464E-A45C-29986F7A5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7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70DCC-B868-4F83-A76E-C1601AD6F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E74A8-B7FF-4C45-ADA1-27FD20185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51E98-4412-41C6-B73D-2CD765DF7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82846-ACDF-49F0-95A9-C43D107B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85F46-900B-46C6-A87F-4DF68404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6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2BE18-A963-4036-9B44-55251413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C1CB5-80B7-4172-B82E-A1575282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13C5E-7F96-42ED-A572-315614D83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89F55-BB21-467B-9B18-3EED9008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2963E-3085-4A9A-AD75-EB568010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FDD3-608F-4D50-A0F3-87A2E143D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7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45BE6-C7E6-4F3C-B887-7E7AE39C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D3555-333D-4D7D-9B9E-0373E45AF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92DCB-52E3-4A30-8402-049DE6D08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5B8EAE-C66B-4665-A7FD-59A7ACAB4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494D9-D8E3-4A24-B543-1025D5CD5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9CD5A-D930-4BF1-9EAE-096E2314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84E632-E0C9-440F-B221-768D1AD7B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63E11-5B9F-4B93-B024-0EF75E95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730C9-EC1E-4E23-B97C-F844AD90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02C72-AE5E-4E44-A89D-29B360E2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203BC-FB33-44EA-83AB-D5247578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DE57C0-024A-4228-84D8-6D9D0275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6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5A6DC7-23BB-4102-A719-959C3ED2C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3CC4D3-5888-438C-A5A2-0DF79C94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14E41-1AE3-47C5-B899-09D7905D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9E43-58AE-45C3-88D7-8DFA5375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5E75E-E451-4207-8C80-583E2AA76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89E67-B1B3-412C-B300-50332C271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B99CB-DA12-41A7-B937-7480D3C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0431F-A502-418B-9F00-90151EAC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1972D-8520-4E57-8EC4-1B1FC905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2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4180-93FD-4DB6-9BA8-3DC919B4C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89A676-3403-4F96-AA86-BABC0DFA0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9A850-43AD-48FE-A8C7-1509F0677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4647A-797A-4003-A665-5577FA71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17992-7EE3-4C3D-8FC0-5970C2CB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17AA8-B183-459F-85E5-CB6A6266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C4CC3-2C82-4747-98D4-8743CE49F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F0432-4865-46C2-8AF1-17C367BA9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069A3-4A64-4A05-8228-BB6C674CD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3BE8-12F2-4195-BA71-D9C8B9A2A41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282D3-A36E-4267-ABAE-FF1F1BDF1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0373B-C909-4958-9291-EE1631FDF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C45AF6-0806-4FDB-B7A2-C859561834B5}"/>
              </a:ext>
            </a:extLst>
          </p:cNvPr>
          <p:cNvSpPr/>
          <p:nvPr/>
        </p:nvSpPr>
        <p:spPr>
          <a:xfrm>
            <a:off x="605928" y="1145754"/>
            <a:ext cx="10983817" cy="49019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Study Population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FDF0A5-2CE5-41D5-995C-B7F54C7A56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576" y="6112677"/>
            <a:ext cx="1136692" cy="64953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A35DD0-E077-4030-822A-4C3257CD9109}"/>
              </a:ext>
            </a:extLst>
          </p:cNvPr>
          <p:cNvSpPr/>
          <p:nvPr/>
        </p:nvSpPr>
        <p:spPr>
          <a:xfrm>
            <a:off x="4241494" y="1145754"/>
            <a:ext cx="7344578" cy="49019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BD2BFC-1DF5-4496-BEC6-03A79937A4A0}"/>
              </a:ext>
            </a:extLst>
          </p:cNvPr>
          <p:cNvSpPr txBox="1"/>
          <p:nvPr/>
        </p:nvSpPr>
        <p:spPr>
          <a:xfrm>
            <a:off x="637458" y="132206"/>
            <a:ext cx="10934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Towards the objective assessment of suicidal states: Some neurocognitive deficits may be temporally related to suicide attempt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BFEA3A-F9E0-4709-BC03-CF18F74D210F}"/>
              </a:ext>
            </a:extLst>
          </p:cNvPr>
          <p:cNvSpPr txBox="1"/>
          <p:nvPr/>
        </p:nvSpPr>
        <p:spPr>
          <a:xfrm>
            <a:off x="651222" y="6237278"/>
            <a:ext cx="4969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Interian et al. </a:t>
            </a:r>
            <a:r>
              <a:rPr lang="en-US" sz="2000" i="1" dirty="0"/>
              <a:t>Psychiatry Research</a:t>
            </a:r>
            <a:r>
              <a:rPr lang="en-US" sz="2000" dirty="0"/>
              <a:t>. May 2020.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468BCC-5E53-4933-9429-9E85B915A501}"/>
              </a:ext>
            </a:extLst>
          </p:cNvPr>
          <p:cNvSpPr txBox="1"/>
          <p:nvPr/>
        </p:nvSpPr>
        <p:spPr>
          <a:xfrm>
            <a:off x="932842" y="1374848"/>
            <a:ext cx="2981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Suicide is the 10</a:t>
            </a:r>
            <a:r>
              <a:rPr lang="en-US" sz="2000" b="1" baseline="30000" dirty="0"/>
              <a:t>th</a:t>
            </a:r>
            <a:r>
              <a:rPr lang="en-US" sz="2000" b="1" dirty="0"/>
              <a:t> leading cause of death in the U.S.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1948BE-E368-4B69-9787-B4C5A2DDB36E}"/>
              </a:ext>
            </a:extLst>
          </p:cNvPr>
          <p:cNvSpPr txBox="1"/>
          <p:nvPr/>
        </p:nvSpPr>
        <p:spPr>
          <a:xfrm>
            <a:off x="893086" y="3870909"/>
            <a:ext cx="30781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Do deficits in neurocognition fluctuate around the time of a suicide attempt?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22B8BA-0207-4625-B579-AD57D4C16DDF}"/>
              </a:ext>
            </a:extLst>
          </p:cNvPr>
          <p:cNvSpPr txBox="1"/>
          <p:nvPr/>
        </p:nvSpPr>
        <p:spPr>
          <a:xfrm>
            <a:off x="5480681" y="1250690"/>
            <a:ext cx="4866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Among the study patients (n=141 Veterans):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9AD865-3112-46F2-827E-52D245CD77C3}"/>
              </a:ext>
            </a:extLst>
          </p:cNvPr>
          <p:cNvSpPr txBox="1"/>
          <p:nvPr/>
        </p:nvSpPr>
        <p:spPr>
          <a:xfrm>
            <a:off x="1026876" y="5558780"/>
            <a:ext cx="1009832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Neurocognitive deficits may serve as objective markers of short-term suicide risk.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787DBE-A7AF-4FE1-934F-C8E7E8EF7E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80"/>
          <a:stretch/>
        </p:blipFill>
        <p:spPr>
          <a:xfrm>
            <a:off x="1651219" y="2130901"/>
            <a:ext cx="1544983" cy="1550441"/>
          </a:xfrm>
          <a:prstGeom prst="rect">
            <a:avLst/>
          </a:pr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A0F3F2AD-F26C-440D-9538-BDA62F0D7764}"/>
              </a:ext>
            </a:extLst>
          </p:cNvPr>
          <p:cNvSpPr/>
          <p:nvPr/>
        </p:nvSpPr>
        <p:spPr>
          <a:xfrm>
            <a:off x="5076529" y="2081978"/>
            <a:ext cx="2169326" cy="1498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recent suicide attempt 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454E4BB-0E44-4E5E-A7FE-18B3E2CB216A}"/>
              </a:ext>
            </a:extLst>
          </p:cNvPr>
          <p:cNvSpPr/>
          <p:nvPr/>
        </p:nvSpPr>
        <p:spPr>
          <a:xfrm>
            <a:off x="8748913" y="2970646"/>
            <a:ext cx="1921565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          memory    </a:t>
            </a:r>
          </a:p>
          <a:p>
            <a:r>
              <a:rPr lang="en-US" dirty="0"/>
              <a:t>         recognition*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5D26044-AE6D-4293-9E54-FAB1E61F4C3E}"/>
              </a:ext>
            </a:extLst>
          </p:cNvPr>
          <p:cNvSpPr/>
          <p:nvPr/>
        </p:nvSpPr>
        <p:spPr>
          <a:xfrm>
            <a:off x="8722514" y="1849898"/>
            <a:ext cx="1921565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         response    </a:t>
            </a:r>
          </a:p>
          <a:p>
            <a:r>
              <a:rPr lang="en-US" dirty="0"/>
              <a:t>          inhibition*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53A2E9A8-BA85-4875-B9FB-1D493E1ED3FB}"/>
              </a:ext>
            </a:extLst>
          </p:cNvPr>
          <p:cNvSpPr/>
          <p:nvPr/>
        </p:nvSpPr>
        <p:spPr>
          <a:xfrm>
            <a:off x="9025534" y="2075924"/>
            <a:ext cx="223744" cy="5512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DF3A19C-6DFF-46BA-8D41-8BD10F853B08}"/>
              </a:ext>
            </a:extLst>
          </p:cNvPr>
          <p:cNvCxnSpPr>
            <a:cxnSpLocks/>
          </p:cNvCxnSpPr>
          <p:nvPr/>
        </p:nvCxnSpPr>
        <p:spPr>
          <a:xfrm flipV="1">
            <a:off x="7300155" y="2389932"/>
            <a:ext cx="1313758" cy="3377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F7D60A5-DFEF-408F-BF95-0BCCE9E15B18}"/>
              </a:ext>
            </a:extLst>
          </p:cNvPr>
          <p:cNvCxnSpPr>
            <a:cxnSpLocks/>
          </p:cNvCxnSpPr>
          <p:nvPr/>
        </p:nvCxnSpPr>
        <p:spPr>
          <a:xfrm>
            <a:off x="7300155" y="2999844"/>
            <a:ext cx="1313758" cy="3366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Arrow: Down 33">
            <a:extLst>
              <a:ext uri="{FF2B5EF4-FFF2-40B4-BE49-F238E27FC236}">
                <a16:creationId xmlns:a16="http://schemas.microsoft.com/office/drawing/2014/main" id="{65B7B6AF-D2AB-430D-A77D-7CA743DB69C9}"/>
              </a:ext>
            </a:extLst>
          </p:cNvPr>
          <p:cNvSpPr/>
          <p:nvPr/>
        </p:nvSpPr>
        <p:spPr>
          <a:xfrm>
            <a:off x="9062734" y="3152229"/>
            <a:ext cx="223744" cy="5512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282E081-DB8E-4ABB-A8BC-C82F8994927F}"/>
              </a:ext>
            </a:extLst>
          </p:cNvPr>
          <p:cNvSpPr txBox="1"/>
          <p:nvPr/>
        </p:nvSpPr>
        <p:spPr>
          <a:xfrm>
            <a:off x="4558748" y="4067262"/>
            <a:ext cx="6700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*Both neurocognitive tasks reflected a deficit after a more recent suicide attempt.</a:t>
            </a:r>
          </a:p>
        </p:txBody>
      </p:sp>
      <p:pic>
        <p:nvPicPr>
          <p:cNvPr id="36" name="Graphic 35" descr="Lightbulb and gear">
            <a:extLst>
              <a:ext uri="{FF2B5EF4-FFF2-40B4-BE49-F238E27FC236}">
                <a16:creationId xmlns:a16="http://schemas.microsoft.com/office/drawing/2014/main" id="{DC03BBF9-2EF9-437D-A99C-413BD8FC7B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63110" y="4731204"/>
            <a:ext cx="774677" cy="774677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5D496BD5-1A90-4DF8-BE72-30695764B59D}"/>
              </a:ext>
            </a:extLst>
          </p:cNvPr>
          <p:cNvSpPr txBox="1"/>
          <p:nvPr/>
        </p:nvSpPr>
        <p:spPr>
          <a:xfrm>
            <a:off x="5446642" y="4867933"/>
            <a:ext cx="5499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</a:rPr>
              <a:t>Neurocognitive tests can provide non-invasive, short, objective measurements used to detect recent suicide attempts.</a:t>
            </a:r>
          </a:p>
        </p:txBody>
      </p:sp>
    </p:spTree>
    <p:extLst>
      <p:ext uri="{BB962C8B-B14F-4D97-AF65-F5344CB8AC3E}">
        <p14:creationId xmlns:p14="http://schemas.microsoft.com/office/powerpoint/2010/main" val="249390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123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McSwain, Melissa</dc:creator>
  <cp:lastModifiedBy>McSwain, Melissa</cp:lastModifiedBy>
  <cp:revision>44</cp:revision>
  <dcterms:created xsi:type="dcterms:W3CDTF">2019-10-30T12:33:31Z</dcterms:created>
  <dcterms:modified xsi:type="dcterms:W3CDTF">2020-05-13T14:37:25Z</dcterms:modified>
</cp:coreProperties>
</file>