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14269" y="1143635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30294" y="1154875"/>
            <a:ext cx="7356592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423750"/>
            <a:ext cx="1093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Coping with Medically Unexplained Physical Symptoms: the Role of Illness Beliefs and Behaviors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Sullivan et al. </a:t>
            </a:r>
            <a:r>
              <a:rPr lang="en-US" sz="2000" i="1" dirty="0"/>
              <a:t>Int J of </a:t>
            </a:r>
            <a:r>
              <a:rPr lang="en-US" sz="2000" i="1" dirty="0" err="1"/>
              <a:t>Beh</a:t>
            </a:r>
            <a:r>
              <a:rPr lang="en-US" sz="2000" i="1" dirty="0"/>
              <a:t> Med</a:t>
            </a:r>
            <a:r>
              <a:rPr lang="en-US" sz="2000" dirty="0"/>
              <a:t>. Nov. 2019.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699763" y="1374848"/>
            <a:ext cx="1447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Background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762732" y="5558780"/>
            <a:ext cx="1061611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Tailoring interventions to address the behaviors specific to medically unexplained syndromes might help improve treatment.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6A11E0-0AB2-4591-8832-1E74342C4CA6}"/>
              </a:ext>
            </a:extLst>
          </p:cNvPr>
          <p:cNvSpPr txBox="1"/>
          <p:nvPr/>
        </p:nvSpPr>
        <p:spPr>
          <a:xfrm>
            <a:off x="910550" y="4094720"/>
            <a:ext cx="2976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Persistent medically unexplained symptoms/syndromes such as Gulf War Illness are prevalent in primary care, are disabling, and difficult to treat.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CD5AD4-56B6-419D-98B6-5371893BF135}"/>
              </a:ext>
            </a:extLst>
          </p:cNvPr>
          <p:cNvSpPr txBox="1"/>
          <p:nvPr/>
        </p:nvSpPr>
        <p:spPr>
          <a:xfrm>
            <a:off x="3307707" y="2712073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Headache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F7B0C-A1E6-418C-BBB5-82D9FFC8BE02}"/>
              </a:ext>
            </a:extLst>
          </p:cNvPr>
          <p:cNvSpPr txBox="1"/>
          <p:nvPr/>
        </p:nvSpPr>
        <p:spPr>
          <a:xfrm>
            <a:off x="714678" y="1912448"/>
            <a:ext cx="109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Chronic Pain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4DECB1-47FA-432E-9E9D-77CDDACB5B56}"/>
              </a:ext>
            </a:extLst>
          </p:cNvPr>
          <p:cNvSpPr txBox="1"/>
          <p:nvPr/>
        </p:nvSpPr>
        <p:spPr>
          <a:xfrm>
            <a:off x="679929" y="3514526"/>
            <a:ext cx="125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Irritable Bowel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BFB599-D181-4EC8-B454-82B25CE2B3F2}"/>
              </a:ext>
            </a:extLst>
          </p:cNvPr>
          <p:cNvSpPr txBox="1"/>
          <p:nvPr/>
        </p:nvSpPr>
        <p:spPr>
          <a:xfrm>
            <a:off x="3116636" y="1937859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Dizziness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F6302C-5DD9-4A4A-9700-21B10D8F18C5}"/>
              </a:ext>
            </a:extLst>
          </p:cNvPr>
          <p:cNvSpPr txBox="1"/>
          <p:nvPr/>
        </p:nvSpPr>
        <p:spPr>
          <a:xfrm>
            <a:off x="755970" y="2659518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Rashes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83D7BE-6616-41F4-9EBD-0B77667BE870}"/>
              </a:ext>
            </a:extLst>
          </p:cNvPr>
          <p:cNvSpPr txBox="1"/>
          <p:nvPr/>
        </p:nvSpPr>
        <p:spPr>
          <a:xfrm>
            <a:off x="2799541" y="3484610"/>
            <a:ext cx="1315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Chronic Fatigue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D36CD5-92C5-4CA5-B2F5-40E4F37C59D8}"/>
              </a:ext>
            </a:extLst>
          </p:cNvPr>
          <p:cNvSpPr txBox="1"/>
          <p:nvPr/>
        </p:nvSpPr>
        <p:spPr>
          <a:xfrm>
            <a:off x="4690440" y="1388773"/>
            <a:ext cx="643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Which factors contribute to disability in patients with Gulf War Illness?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EB0BF64-F32D-4B63-A1AB-643963D18ECF}"/>
              </a:ext>
            </a:extLst>
          </p:cNvPr>
          <p:cNvSpPr/>
          <p:nvPr/>
        </p:nvSpPr>
        <p:spPr>
          <a:xfrm>
            <a:off x="1473490" y="1960070"/>
            <a:ext cx="1812640" cy="172905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593AA32-35E4-47F9-8B13-EE0DC78B8E1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42" y="1971056"/>
            <a:ext cx="1369481" cy="158017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9DB498A-C36A-463E-8AA3-4C27B556F116}"/>
              </a:ext>
            </a:extLst>
          </p:cNvPr>
          <p:cNvSpPr txBox="1"/>
          <p:nvPr/>
        </p:nvSpPr>
        <p:spPr>
          <a:xfrm>
            <a:off x="1795446" y="2181022"/>
            <a:ext cx="1165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Gulf War Illness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229D56-ABE3-4ECC-9352-FEE595C545D5}"/>
              </a:ext>
            </a:extLst>
          </p:cNvPr>
          <p:cNvSpPr/>
          <p:nvPr/>
        </p:nvSpPr>
        <p:spPr>
          <a:xfrm>
            <a:off x="4741064" y="2125094"/>
            <a:ext cx="2038609" cy="141205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Threat-Related Illness Beliefs              </a:t>
            </a:r>
            <a:r>
              <a:rPr lang="en-US" sz="1400" dirty="0">
                <a:solidFill>
                  <a:schemeClr val="tx1"/>
                </a:solidFill>
              </a:rPr>
              <a:t>(“my symptoms will never get better”)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74F7AA-A958-4A40-9E6E-697E327757EF}"/>
              </a:ext>
            </a:extLst>
          </p:cNvPr>
          <p:cNvSpPr/>
          <p:nvPr/>
        </p:nvSpPr>
        <p:spPr>
          <a:xfrm>
            <a:off x="4741064" y="4028784"/>
            <a:ext cx="2038609" cy="118259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Protective         Illness Beliefs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(“I can manage my illness”)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AF4CD20-3A85-429B-A884-47343D50EA62}"/>
              </a:ext>
            </a:extLst>
          </p:cNvPr>
          <p:cNvSpPr/>
          <p:nvPr/>
        </p:nvSpPr>
        <p:spPr>
          <a:xfrm>
            <a:off x="7373595" y="2226108"/>
            <a:ext cx="1342885" cy="4503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↓ activity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A05D694-32C7-4CBC-94B4-0047E15420CD}"/>
              </a:ext>
            </a:extLst>
          </p:cNvPr>
          <p:cNvSpPr/>
          <p:nvPr/>
        </p:nvSpPr>
        <p:spPr>
          <a:xfrm>
            <a:off x="7382568" y="2941005"/>
            <a:ext cx="1342886" cy="5735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↑ practical support seeking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BD2694-D731-4453-A08B-5BE0BB5C02B6}"/>
              </a:ext>
            </a:extLst>
          </p:cNvPr>
          <p:cNvSpPr/>
          <p:nvPr/>
        </p:nvSpPr>
        <p:spPr>
          <a:xfrm>
            <a:off x="7369452" y="3856195"/>
            <a:ext cx="1339648" cy="719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↓ all-or-nothing behavior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94E0A5-1E3C-4E64-BEBD-E0930C2A7247}"/>
              </a:ext>
            </a:extLst>
          </p:cNvPr>
          <p:cNvSpPr/>
          <p:nvPr/>
        </p:nvSpPr>
        <p:spPr>
          <a:xfrm>
            <a:off x="7366215" y="4800305"/>
            <a:ext cx="134288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↓ limiting behavior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912F302-6D2A-47E6-BE90-7C51D644D5BB}"/>
              </a:ext>
            </a:extLst>
          </p:cNvPr>
          <p:cNvSpPr/>
          <p:nvPr/>
        </p:nvSpPr>
        <p:spPr>
          <a:xfrm>
            <a:off x="9788407" y="2367399"/>
            <a:ext cx="1590441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Greater Disability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8FB96E-01F8-4A26-834C-F67170E8A3BC}"/>
              </a:ext>
            </a:extLst>
          </p:cNvPr>
          <p:cNvSpPr/>
          <p:nvPr/>
        </p:nvSpPr>
        <p:spPr>
          <a:xfrm>
            <a:off x="9809461" y="4197333"/>
            <a:ext cx="1590441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Less Disability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6A5684B-79C5-4F1F-BBE6-929EA608F3D7}"/>
              </a:ext>
            </a:extLst>
          </p:cNvPr>
          <p:cNvCxnSpPr>
            <a:stCxn id="31" idx="3"/>
          </p:cNvCxnSpPr>
          <p:nvPr/>
        </p:nvCxnSpPr>
        <p:spPr>
          <a:xfrm flipV="1">
            <a:off x="6779673" y="2831123"/>
            <a:ext cx="50207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3E68CB1-C731-4751-BC7A-5EC18120E2D0}"/>
              </a:ext>
            </a:extLst>
          </p:cNvPr>
          <p:cNvCxnSpPr/>
          <p:nvPr/>
        </p:nvCxnSpPr>
        <p:spPr>
          <a:xfrm flipV="1">
            <a:off x="6788227" y="4664685"/>
            <a:ext cx="50207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Equals 44">
            <a:extLst>
              <a:ext uri="{FF2B5EF4-FFF2-40B4-BE49-F238E27FC236}">
                <a16:creationId xmlns:a16="http://schemas.microsoft.com/office/drawing/2014/main" id="{CFEC476B-578E-49EE-9ECF-AE0005A0D26D}"/>
              </a:ext>
            </a:extLst>
          </p:cNvPr>
          <p:cNvSpPr/>
          <p:nvPr/>
        </p:nvSpPr>
        <p:spPr>
          <a:xfrm>
            <a:off x="8811302" y="2604426"/>
            <a:ext cx="794486" cy="44034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Equals 45">
            <a:extLst>
              <a:ext uri="{FF2B5EF4-FFF2-40B4-BE49-F238E27FC236}">
                <a16:creationId xmlns:a16="http://schemas.microsoft.com/office/drawing/2014/main" id="{F5DE6337-5AAD-4833-BF6A-EEA71C45B993}"/>
              </a:ext>
            </a:extLst>
          </p:cNvPr>
          <p:cNvSpPr/>
          <p:nvPr/>
        </p:nvSpPr>
        <p:spPr>
          <a:xfrm>
            <a:off x="8853172" y="4441053"/>
            <a:ext cx="794486" cy="44034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133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46</cp:revision>
  <dcterms:created xsi:type="dcterms:W3CDTF">2019-10-30T12:33:31Z</dcterms:created>
  <dcterms:modified xsi:type="dcterms:W3CDTF">2020-02-24T11:48:27Z</dcterms:modified>
</cp:coreProperties>
</file>