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63254-EB3B-4608-829B-C09881B5F8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B95193-57ED-4747-87AC-D9006C6E05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D612D-84DF-48AE-AF5B-DC30C4A3D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24829-43F9-4BBA-84E0-7DB547F8C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632E6-9E67-4FCD-B9A0-81BE6555E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33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0A39B-ABE1-4C21-91A5-E7FCEFF2E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C96C99-6925-41C0-8837-7DF443B652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9AE81-D7D8-42B4-9316-A8C4CF52D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6FEEC-8746-4E38-A57C-0E1878EC2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9E9CE-6BA8-472A-97A0-172CCA960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92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79CED6-98E0-4BA0-8C11-0795447159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4994F7-B317-4890-9D5D-6446EAF31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0600C-0306-46C2-891A-BDB66747B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755AB-C12D-4190-94C0-B3F518E56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03C10-9107-4229-8EE0-9376E579B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41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6AD50-15B1-4127-8108-8D5E9AD67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223C4-76C6-4C4E-B761-167A33629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74333-1CD5-4795-8BB1-63A6AC1AB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07847-8E95-4E47-9CFC-D6C22653A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434F4-D522-464E-A45C-29986F7A5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75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70DCC-B868-4F83-A76E-C1601AD6F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BE74A8-B7FF-4C45-ADA1-27FD20185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51E98-4412-41C6-B73D-2CD765DF7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82846-ACDF-49F0-95A9-C43D107B5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85F46-900B-46C6-A87F-4DF684046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66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2BE18-A963-4036-9B44-55251413D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C1CB5-80B7-4172-B82E-A157528247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F13C5E-7F96-42ED-A572-315614D83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B89F55-BB21-467B-9B18-3EED90088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12963E-3085-4A9A-AD75-EB5680106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CFDD3-608F-4D50-A0F3-87A2E143D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73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45BE6-C7E6-4F3C-B887-7E7AE39C1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D3555-333D-4D7D-9B9E-0373E45AF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992DCB-52E3-4A30-8402-049DE6D08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5B8EAE-C66B-4665-A7FD-59A7ACAB47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2494D9-D8E3-4A24-B543-1025D5CD50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09CD5A-D930-4BF1-9EAE-096E2314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84E632-E0C9-440F-B221-768D1AD7B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863E11-5B9F-4B93-B024-0EF75E956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9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730C9-EC1E-4E23-B97C-F844AD905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D02C72-AE5E-4E44-A89D-29B360E24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1203BC-FB33-44EA-83AB-D52475788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DE57C0-024A-4228-84D8-6D9D02751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69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5A6DC7-23BB-4102-A719-959C3ED2C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3CC4D3-5888-438C-A5A2-0DF79C94E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614E41-1AE3-47C5-B899-09D7905D3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04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19E43-58AE-45C3-88D7-8DFA5375B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5E75E-E451-4207-8C80-583E2AA76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989E67-B1B3-412C-B300-50332C2717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AB99CB-DA12-41A7-B937-7480D3C57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80431F-A502-418B-9F00-90151EAC2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1972D-8520-4E57-8EC4-1B1FC905B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2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84180-93FD-4DB6-9BA8-3DC919B4C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89A676-3403-4F96-AA86-BABC0DFA01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49A850-43AD-48FE-A8C7-1509F0677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84647A-797A-4003-A665-5577FA716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117992-7EE3-4C3D-8FC0-5970C2CB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017AA8-B183-459F-85E5-CB6A6266D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1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7C4CC3-2C82-4747-98D4-8743CE49F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5F0432-4865-46C2-8AF1-17C367BA9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069A3-4A64-4A05-8228-BB6C674CDA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D3BE8-12F2-4195-BA71-D9C8B9A2A41C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282D3-A36E-4267-ABAE-FF1F1BDF1E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0373B-C909-4958-9291-EE1631FDFF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5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C45AF6-0806-4FDB-B7A2-C859561834B5}"/>
              </a:ext>
            </a:extLst>
          </p:cNvPr>
          <p:cNvSpPr/>
          <p:nvPr/>
        </p:nvSpPr>
        <p:spPr>
          <a:xfrm>
            <a:off x="616961" y="1148516"/>
            <a:ext cx="11116742" cy="49019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FDF0A5-2CE5-41D5-995C-B7F54C7A56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576" y="6112677"/>
            <a:ext cx="1136692" cy="64953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DA35DD0-E077-4030-822A-4C3257CD9109}"/>
              </a:ext>
            </a:extLst>
          </p:cNvPr>
          <p:cNvSpPr/>
          <p:nvPr/>
        </p:nvSpPr>
        <p:spPr>
          <a:xfrm>
            <a:off x="4639421" y="1150447"/>
            <a:ext cx="7080848" cy="49019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BD2BFC-1DF5-4496-BEC6-03A79937A4A0}"/>
              </a:ext>
            </a:extLst>
          </p:cNvPr>
          <p:cNvSpPr txBox="1"/>
          <p:nvPr/>
        </p:nvSpPr>
        <p:spPr>
          <a:xfrm>
            <a:off x="637458" y="158710"/>
            <a:ext cx="10934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Coping with Suicidal Urges: An Important Factor for Suicidal Risk Assessment and Intervention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BFEA3A-F9E0-4709-BC03-CF18F74D210F}"/>
              </a:ext>
            </a:extLst>
          </p:cNvPr>
          <p:cNvSpPr txBox="1"/>
          <p:nvPr/>
        </p:nvSpPr>
        <p:spPr>
          <a:xfrm>
            <a:off x="651222" y="6237278"/>
            <a:ext cx="49693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Interian et al. </a:t>
            </a:r>
            <a:r>
              <a:rPr lang="en-US" sz="2000" i="1" dirty="0"/>
              <a:t>Arch Suicide Res</a:t>
            </a:r>
            <a:r>
              <a:rPr lang="en-US" sz="2000" dirty="0"/>
              <a:t>. In press.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9AD865-3112-46F2-827E-52D245CD77C3}"/>
              </a:ext>
            </a:extLst>
          </p:cNvPr>
          <p:cNvSpPr txBox="1"/>
          <p:nvPr/>
        </p:nvSpPr>
        <p:spPr>
          <a:xfrm>
            <a:off x="905100" y="5293740"/>
            <a:ext cx="1052416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Assessment of suicide-related coping may serve as a useful tool for predicting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</a:rPr>
              <a:t>suicide risk and informing intervention efforts.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DC84DA-6954-4051-BB4B-64C52AE26EB8}"/>
              </a:ext>
            </a:extLst>
          </p:cNvPr>
          <p:cNvSpPr txBox="1"/>
          <p:nvPr/>
        </p:nvSpPr>
        <p:spPr>
          <a:xfrm>
            <a:off x="1122540" y="4071776"/>
            <a:ext cx="3078147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Can better suicide-related coping help lower the risk of a suicide event? </a:t>
            </a:r>
          </a:p>
        </p:txBody>
      </p: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7DB536CA-7F00-4489-9D88-4512511037D2}"/>
              </a:ext>
            </a:extLst>
          </p:cNvPr>
          <p:cNvSpPr/>
          <p:nvPr/>
        </p:nvSpPr>
        <p:spPr>
          <a:xfrm>
            <a:off x="1764883" y="1801229"/>
            <a:ext cx="1723835" cy="1740958"/>
          </a:xfrm>
          <a:prstGeom prst="flowChartConnector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5DCE0BA-64DB-4E13-97A5-77B4702B907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78" t="6422" r="11649" b="13529"/>
          <a:stretch/>
        </p:blipFill>
        <p:spPr>
          <a:xfrm>
            <a:off x="2083627" y="1992838"/>
            <a:ext cx="1162180" cy="128853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7B1A1D9-B999-4125-B6A3-4BB50110CB21}"/>
              </a:ext>
            </a:extLst>
          </p:cNvPr>
          <p:cNvSpPr txBox="1"/>
          <p:nvPr/>
        </p:nvSpPr>
        <p:spPr>
          <a:xfrm>
            <a:off x="862448" y="3302217"/>
            <a:ext cx="1180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chemeClr val="bg1"/>
                </a:solidFill>
              </a:rPr>
              <a:t>distracting</a:t>
            </a:r>
          </a:p>
          <a:p>
            <a:pPr algn="ctr"/>
            <a:r>
              <a:rPr lang="en-US" i="1" dirty="0">
                <a:solidFill>
                  <a:schemeClr val="bg1"/>
                </a:solidFill>
              </a:rPr>
              <a:t>activities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4D32C20-2A61-496C-8F3A-4417A434357A}"/>
              </a:ext>
            </a:extLst>
          </p:cNvPr>
          <p:cNvSpPr txBox="1"/>
          <p:nvPr/>
        </p:nvSpPr>
        <p:spPr>
          <a:xfrm>
            <a:off x="3236614" y="3321202"/>
            <a:ext cx="13245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chemeClr val="bg1"/>
                </a:solidFill>
              </a:rPr>
              <a:t>professional</a:t>
            </a:r>
          </a:p>
          <a:p>
            <a:pPr algn="ctr"/>
            <a:r>
              <a:rPr lang="en-US" i="1" dirty="0">
                <a:solidFill>
                  <a:schemeClr val="bg1"/>
                </a:solidFill>
              </a:rPr>
              <a:t>support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85429F3-C48F-47E6-AF68-F0DF41271827}"/>
              </a:ext>
            </a:extLst>
          </p:cNvPr>
          <p:cNvSpPr txBox="1"/>
          <p:nvPr/>
        </p:nvSpPr>
        <p:spPr>
          <a:xfrm>
            <a:off x="3139960" y="1377226"/>
            <a:ext cx="1148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chemeClr val="bg1"/>
                </a:solidFill>
              </a:rPr>
              <a:t>socializing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DCB34FC-815E-4EF0-8C2C-B2A7CC568747}"/>
              </a:ext>
            </a:extLst>
          </p:cNvPr>
          <p:cNvSpPr txBox="1"/>
          <p:nvPr/>
        </p:nvSpPr>
        <p:spPr>
          <a:xfrm>
            <a:off x="3488717" y="2290092"/>
            <a:ext cx="1132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talking to </a:t>
            </a:r>
          </a:p>
          <a:p>
            <a:pPr algn="ctr"/>
            <a:r>
              <a:rPr lang="en-US" i="1" dirty="0">
                <a:solidFill>
                  <a:schemeClr val="bg1"/>
                </a:solidFill>
              </a:rPr>
              <a:t>someone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4FDBF4E-747B-4294-BFED-048768D7DE87}"/>
              </a:ext>
            </a:extLst>
          </p:cNvPr>
          <p:cNvSpPr txBox="1"/>
          <p:nvPr/>
        </p:nvSpPr>
        <p:spPr>
          <a:xfrm>
            <a:off x="770051" y="1356024"/>
            <a:ext cx="12731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chemeClr val="bg1"/>
                </a:solidFill>
              </a:rPr>
              <a:t>pleasurable</a:t>
            </a:r>
          </a:p>
          <a:p>
            <a:pPr algn="ctr"/>
            <a:r>
              <a:rPr lang="en-US" i="1" dirty="0">
                <a:solidFill>
                  <a:schemeClr val="bg1"/>
                </a:solidFill>
              </a:rPr>
              <a:t>activity</a:t>
            </a:r>
          </a:p>
        </p:txBody>
      </p:sp>
      <p:pic>
        <p:nvPicPr>
          <p:cNvPr id="23" name="Picture 22" descr="A picture containing umbrella, drawing&#10;&#10;Description automatically generated">
            <a:extLst>
              <a:ext uri="{FF2B5EF4-FFF2-40B4-BE49-F238E27FC236}">
                <a16:creationId xmlns:a16="http://schemas.microsoft.com/office/drawing/2014/main" id="{28E1DADE-083A-4BF5-8DB8-1B84ED153C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371" y="1560651"/>
            <a:ext cx="1222671" cy="1524369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B921289E-ADE0-4C96-ABC6-1354F316BE1A}"/>
              </a:ext>
            </a:extLst>
          </p:cNvPr>
          <p:cNvSpPr txBox="1"/>
          <p:nvPr/>
        </p:nvSpPr>
        <p:spPr>
          <a:xfrm>
            <a:off x="6529513" y="1689889"/>
            <a:ext cx="5042795" cy="132343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Yes! Veterans at high-risk for suicide were less likely to experience a suicidal event within 90 </a:t>
            </a:r>
          </a:p>
          <a:p>
            <a:r>
              <a:rPr lang="en-US" sz="2000" dirty="0"/>
              <a:t>days if they endorsed greater ability to use suicide-related coping.</a:t>
            </a:r>
          </a:p>
        </p:txBody>
      </p:sp>
      <p:pic>
        <p:nvPicPr>
          <p:cNvPr id="26" name="Graphic 25" descr="Lightbulb and gear">
            <a:extLst>
              <a:ext uri="{FF2B5EF4-FFF2-40B4-BE49-F238E27FC236}">
                <a16:creationId xmlns:a16="http://schemas.microsoft.com/office/drawing/2014/main" id="{FA8D2287-8755-4017-99DA-FE0C9DC3EEF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40068" y="3481019"/>
            <a:ext cx="1413970" cy="141397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28E2B331-AAEB-4773-A681-B41D5F75D9AE}"/>
              </a:ext>
            </a:extLst>
          </p:cNvPr>
          <p:cNvSpPr txBox="1"/>
          <p:nvPr/>
        </p:nvSpPr>
        <p:spPr>
          <a:xfrm>
            <a:off x="6620620" y="3626023"/>
            <a:ext cx="5042795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Based on the results of the study, indications that high-risk individuals express difficulty with suicide-related coping can serve as red flags for elevated short-term risk.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3A89CF5-B955-460E-B0B3-945568B8A762}"/>
              </a:ext>
            </a:extLst>
          </p:cNvPr>
          <p:cNvSpPr txBox="1"/>
          <p:nvPr/>
        </p:nvSpPr>
        <p:spPr>
          <a:xfrm>
            <a:off x="754948" y="2324607"/>
            <a:ext cx="904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chemeClr val="bg1"/>
                </a:solidFill>
              </a:rPr>
              <a:t>social</a:t>
            </a:r>
          </a:p>
          <a:p>
            <a:pPr algn="ctr"/>
            <a:r>
              <a:rPr lang="en-US" i="1" dirty="0">
                <a:solidFill>
                  <a:schemeClr val="bg1"/>
                </a:solidFill>
              </a:rPr>
              <a:t>support</a:t>
            </a:r>
          </a:p>
        </p:txBody>
      </p:sp>
    </p:spTree>
    <p:extLst>
      <p:ext uri="{BB962C8B-B14F-4D97-AF65-F5344CB8AC3E}">
        <p14:creationId xmlns:p14="http://schemas.microsoft.com/office/powerpoint/2010/main" val="2493909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</TotalTime>
  <Words>124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McSwain, Melissa</dc:creator>
  <cp:lastModifiedBy>McSwain, Melissa</cp:lastModifiedBy>
  <cp:revision>43</cp:revision>
  <dcterms:created xsi:type="dcterms:W3CDTF">2019-10-30T12:33:31Z</dcterms:created>
  <dcterms:modified xsi:type="dcterms:W3CDTF">2020-06-15T18:32:37Z</dcterms:modified>
</cp:coreProperties>
</file>