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392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91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163254-EB3B-4608-829B-C09881B5F8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6B95193-57ED-4747-87AC-D9006C6E05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2D612D-84DF-48AE-AF5B-DC30C4A3D3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D3BE8-12F2-4195-BA71-D9C8B9A2A41C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924829-43F9-4BBA-84E0-7DB547F8CC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6632E6-9E67-4FCD-B9A0-81BE6555E1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88C38-F256-41B2-A672-7701DF7C6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1833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B0A39B-ABE1-4C21-91A5-E7FCEFF2E1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5C96C99-6925-41C0-8837-7DF443B652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29AE81-D7D8-42B4-9316-A8C4CF52D9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D3BE8-12F2-4195-BA71-D9C8B9A2A41C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C6FEEC-8746-4E38-A57C-0E1878EC25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D9E9CE-6BA8-472A-97A0-172CCA9605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88C38-F256-41B2-A672-7701DF7C6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9929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379CED6-98E0-4BA0-8C11-07954471593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A4994F7-B317-4890-9D5D-6446EAF317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90600C-0306-46C2-891A-BDB66747BD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D3BE8-12F2-4195-BA71-D9C8B9A2A41C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2755AB-C12D-4190-94C0-B3F518E569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803C10-9107-4229-8EE0-9376E579BF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88C38-F256-41B2-A672-7701DF7C6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90413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16AD50-15B1-4127-8108-8D5E9AD674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D223C4-76C6-4C4E-B761-167A336294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274333-1CD5-4795-8BB1-63A6AC1ABF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D3BE8-12F2-4195-BA71-D9C8B9A2A41C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F07847-8E95-4E47-9CFC-D6C22653A1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9434F4-D522-464E-A45C-29986F7A55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88C38-F256-41B2-A672-7701DF7C6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9750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E70DCC-B868-4F83-A76E-C1601AD6F8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BE74A8-B7FF-4C45-ADA1-27FD201850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751E98-4412-41C6-B73D-2CD765DF7D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D3BE8-12F2-4195-BA71-D9C8B9A2A41C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B82846-ACDF-49F0-95A9-C43D107B5D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485F46-900B-46C6-A87F-4DF6840460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88C38-F256-41B2-A672-7701DF7C6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6660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A2BE18-A963-4036-9B44-55251413DE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9C1CB5-80B7-4172-B82E-A1575282471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1F13C5E-7F96-42ED-A572-315614D83E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EB89F55-BB21-467B-9B18-3EED900880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D3BE8-12F2-4195-BA71-D9C8B9A2A41C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12963E-3085-4A9A-AD75-EB56801064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3FCFDD3-608F-4D50-A0F3-87A2E143D7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88C38-F256-41B2-A672-7701DF7C6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9737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345BE6-C7E6-4F3C-B887-7E7AE39C17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8D3555-333D-4D7D-9B9E-0373E45AFE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3992DCB-52E3-4A30-8402-049DE6D08E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A5B8EAE-C66B-4665-A7FD-59A7ACAB47B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72494D9-D8E3-4A24-B543-1025D5CD50F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709CD5A-D930-4BF1-9EAE-096E231419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D3BE8-12F2-4195-BA71-D9C8B9A2A41C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D84E632-E0C9-440F-B221-768D1AD7BD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F863E11-5B9F-4B93-B024-0EF75E9562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88C38-F256-41B2-A672-7701DF7C6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0927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3730C9-EC1E-4E23-B97C-F844AD9058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1D02C72-AE5E-4E44-A89D-29B360E243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D3BE8-12F2-4195-BA71-D9C8B9A2A41C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C1203BC-FB33-44EA-83AB-D524757888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ADE57C0-024A-4228-84D8-6D9D027518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88C38-F256-41B2-A672-7701DF7C6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169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5A6DC7-23BB-4102-A719-959C3ED2C8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D3BE8-12F2-4195-BA71-D9C8B9A2A41C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E3CC4D3-5888-438C-A5A2-0DF79C94EA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B614E41-1AE3-47C5-B899-09D7905D32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88C38-F256-41B2-A672-7701DF7C6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7041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D19E43-58AE-45C3-88D7-8DFA5375BE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75E75E-E451-4207-8C80-583E2AA769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989E67-B1B3-412C-B300-50332C2717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EAB99CB-DA12-41A7-B937-7480D3C57F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D3BE8-12F2-4195-BA71-D9C8B9A2A41C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E80431F-A502-418B-9F00-90151EAC20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D1972D-8520-4E57-8EC4-1B1FC905B0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88C38-F256-41B2-A672-7701DF7C6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5244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584180-93FD-4DB6-9BA8-3DC919B4C8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C89A676-3403-4F96-AA86-BABC0DFA01C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D49A850-43AD-48FE-A8C7-1509F06771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F84647A-797A-4003-A665-5577FA7169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D3BE8-12F2-4195-BA71-D9C8B9A2A41C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5117992-7EE3-4C3D-8FC0-5970C2CBDE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D017AA8-B183-459F-85E5-CB6A6266D6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88C38-F256-41B2-A672-7701DF7C6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1133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E7C4CC3-2C82-4747-98D4-8743CE49F0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5F0432-4865-46C2-8AF1-17C367BA97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C069A3-4A64-4A05-8228-BB6C674CDAD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DD3BE8-12F2-4195-BA71-D9C8B9A2A41C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2282D3-A36E-4267-ABAE-FF1F1BDF1E0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50373B-C909-4958-9291-EE1631FDFFF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C88C38-F256-41B2-A672-7701DF7C6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3539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6C45AF6-0806-4FDB-B7A2-C859561834B5}"/>
              </a:ext>
            </a:extLst>
          </p:cNvPr>
          <p:cNvSpPr/>
          <p:nvPr/>
        </p:nvSpPr>
        <p:spPr>
          <a:xfrm>
            <a:off x="605928" y="1145754"/>
            <a:ext cx="10983817" cy="490195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Study Population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DFDF0A5-2CE5-41D5-995C-B7F54C7A563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2576" y="6112677"/>
            <a:ext cx="1136692" cy="649538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DDA35DD0-E077-4030-822A-4C3257CD9109}"/>
              </a:ext>
            </a:extLst>
          </p:cNvPr>
          <p:cNvSpPr/>
          <p:nvPr/>
        </p:nvSpPr>
        <p:spPr>
          <a:xfrm>
            <a:off x="4241494" y="1145754"/>
            <a:ext cx="3690651" cy="490195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4BD2BFC-1DF5-4496-BEC6-03A79937A4A0}"/>
              </a:ext>
            </a:extLst>
          </p:cNvPr>
          <p:cNvSpPr txBox="1"/>
          <p:nvPr/>
        </p:nvSpPr>
        <p:spPr>
          <a:xfrm>
            <a:off x="637458" y="118950"/>
            <a:ext cx="109348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Effects of Linear Periodization Training on Performance Gains and Injury Prevention in a Garrisoned Military Unit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7BFEA3A-F9E0-4709-BC03-CF18F74D210F}"/>
              </a:ext>
            </a:extLst>
          </p:cNvPr>
          <p:cNvSpPr txBox="1"/>
          <p:nvPr/>
        </p:nvSpPr>
        <p:spPr>
          <a:xfrm>
            <a:off x="651222" y="6103928"/>
            <a:ext cx="530190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C. Heard, M. Wilcox, M. Falvo, M. Blatt, D. Helmer </a:t>
            </a:r>
            <a:r>
              <a:rPr lang="en-US" sz="2000" i="1" dirty="0"/>
              <a:t>J Mil Veterans Health</a:t>
            </a:r>
            <a:r>
              <a:rPr lang="en-US" sz="2000" dirty="0"/>
              <a:t>. Jul. 2020.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B468BCC-5E53-4933-9429-9E85B915A501}"/>
              </a:ext>
            </a:extLst>
          </p:cNvPr>
          <p:cNvSpPr txBox="1"/>
          <p:nvPr/>
        </p:nvSpPr>
        <p:spPr>
          <a:xfrm>
            <a:off x="1699763" y="1289123"/>
            <a:ext cx="144789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Background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E1948BE-E368-4B69-9787-B4C5A2DDB36E}"/>
              </a:ext>
            </a:extLst>
          </p:cNvPr>
          <p:cNvSpPr txBox="1"/>
          <p:nvPr/>
        </p:nvSpPr>
        <p:spPr>
          <a:xfrm>
            <a:off x="5620547" y="1289123"/>
            <a:ext cx="10389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Method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B22B8BA-0207-4625-B579-AD57D4C16DDF}"/>
              </a:ext>
            </a:extLst>
          </p:cNvPr>
          <p:cNvSpPr txBox="1"/>
          <p:nvPr/>
        </p:nvSpPr>
        <p:spPr>
          <a:xfrm>
            <a:off x="9179632" y="1306474"/>
            <a:ext cx="11626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Outcome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0D9AD865-3112-46F2-827E-52D245CD77C3}"/>
              </a:ext>
            </a:extLst>
          </p:cNvPr>
          <p:cNvSpPr txBox="1"/>
          <p:nvPr/>
        </p:nvSpPr>
        <p:spPr>
          <a:xfrm>
            <a:off x="602255" y="5625455"/>
            <a:ext cx="10983817" cy="33855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FF0000"/>
                </a:solidFill>
              </a:rPr>
              <a:t>A standardized linear periodization training program is feasible and demonstrated improvements in fitness with low injury rates.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5DD1066-7201-44CC-BB05-2FB0056256A9}"/>
              </a:ext>
            </a:extLst>
          </p:cNvPr>
          <p:cNvSpPr txBox="1"/>
          <p:nvPr/>
        </p:nvSpPr>
        <p:spPr>
          <a:xfrm>
            <a:off x="781050" y="1673465"/>
            <a:ext cx="3276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Implementing fitness training policies is not standardized across US military branches and units. This contributes to lower performance and higher injury rates.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678DA53-B409-48D4-98FF-08B0512465C7}"/>
              </a:ext>
            </a:extLst>
          </p:cNvPr>
          <p:cNvSpPr txBox="1"/>
          <p:nvPr/>
        </p:nvSpPr>
        <p:spPr>
          <a:xfrm>
            <a:off x="894842" y="4609923"/>
            <a:ext cx="3057739" cy="923330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Could a conditioning program based on linear periodization address this gap?</a:t>
            </a:r>
          </a:p>
        </p:txBody>
      </p:sp>
      <p:pic>
        <p:nvPicPr>
          <p:cNvPr id="5" name="Picture 4" descr="A picture containing background pattern&#10;&#10;Description automatically generated">
            <a:extLst>
              <a:ext uri="{FF2B5EF4-FFF2-40B4-BE49-F238E27FC236}">
                <a16:creationId xmlns:a16="http://schemas.microsoft.com/office/drawing/2014/main" id="{B8743A81-4438-4497-BF06-3CC73A0ADAD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2625" y="3144308"/>
            <a:ext cx="1365510" cy="1365510"/>
          </a:xfrm>
          <a:prstGeom prst="ellipse">
            <a:avLst/>
          </a:prstGeom>
          <a:ln w="63500" cap="rnd">
            <a:solidFill>
              <a:srgbClr val="FF0000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FFB93D3E-7429-4422-8891-316E85A8F573}"/>
              </a:ext>
            </a:extLst>
          </p:cNvPr>
          <p:cNvSpPr txBox="1"/>
          <p:nvPr/>
        </p:nvSpPr>
        <p:spPr>
          <a:xfrm>
            <a:off x="4611148" y="1676751"/>
            <a:ext cx="305773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Service members participated in an 11-week strength and conditioning program that increased load and repetitions over time.</a:t>
            </a:r>
          </a:p>
        </p:txBody>
      </p:sp>
      <p:pic>
        <p:nvPicPr>
          <p:cNvPr id="16" name="Picture 15" descr="A group of people standing on top of a pole&#10;&#10;Description automatically generated">
            <a:extLst>
              <a:ext uri="{FF2B5EF4-FFF2-40B4-BE49-F238E27FC236}">
                <a16:creationId xmlns:a16="http://schemas.microsoft.com/office/drawing/2014/main" id="{CFF1498D-8080-4AAC-8D0F-A6DEF75BC871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369"/>
          <a:stretch/>
        </p:blipFill>
        <p:spPr>
          <a:xfrm>
            <a:off x="4973119" y="3321296"/>
            <a:ext cx="2256356" cy="2125133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B40287E3-5031-494F-8F67-3C218271CA82}"/>
              </a:ext>
            </a:extLst>
          </p:cNvPr>
          <p:cNvSpPr txBox="1"/>
          <p:nvPr/>
        </p:nvSpPr>
        <p:spPr>
          <a:xfrm>
            <a:off x="8490721" y="2000611"/>
            <a:ext cx="305773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80% completed program</a:t>
            </a:r>
          </a:p>
        </p:txBody>
      </p:sp>
      <p:pic>
        <p:nvPicPr>
          <p:cNvPr id="19" name="Picture 18" descr="Icon&#10;&#10;Description automatically generated">
            <a:extLst>
              <a:ext uri="{FF2B5EF4-FFF2-40B4-BE49-F238E27FC236}">
                <a16:creationId xmlns:a16="http://schemas.microsoft.com/office/drawing/2014/main" id="{AEA01FA8-6FEC-443A-B383-21B64B64BB0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8350" y="1718780"/>
            <a:ext cx="547730" cy="682853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7BC9A048-2B18-42C9-8657-10401118054B}"/>
              </a:ext>
            </a:extLst>
          </p:cNvPr>
          <p:cNvSpPr txBox="1"/>
          <p:nvPr/>
        </p:nvSpPr>
        <p:spPr>
          <a:xfrm>
            <a:off x="8761724" y="3155373"/>
            <a:ext cx="2578013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Cardiorespiratory fitness</a:t>
            </a:r>
          </a:p>
          <a:p>
            <a:endParaRPr lang="en-US" dirty="0"/>
          </a:p>
          <a:p>
            <a:r>
              <a:rPr lang="en-US" dirty="0"/>
              <a:t>Upper-body strength</a:t>
            </a:r>
          </a:p>
          <a:p>
            <a:endParaRPr lang="en-US" dirty="0"/>
          </a:p>
          <a:p>
            <a:r>
              <a:rPr lang="en-US" dirty="0"/>
              <a:t>Core strength</a:t>
            </a:r>
          </a:p>
          <a:p>
            <a:endParaRPr lang="en-US" dirty="0"/>
          </a:p>
          <a:p>
            <a:r>
              <a:rPr lang="en-US" dirty="0"/>
              <a:t>Injury rate</a:t>
            </a:r>
          </a:p>
          <a:p>
            <a:r>
              <a:rPr lang="en-US" sz="1400" dirty="0"/>
              <a:t>*1.3 injuries/100 person-months</a:t>
            </a:r>
            <a:endParaRPr lang="en-US" dirty="0"/>
          </a:p>
        </p:txBody>
      </p:sp>
      <p:sp>
        <p:nvSpPr>
          <p:cNvPr id="22" name="Arrow: Up 21">
            <a:extLst>
              <a:ext uri="{FF2B5EF4-FFF2-40B4-BE49-F238E27FC236}">
                <a16:creationId xmlns:a16="http://schemas.microsoft.com/office/drawing/2014/main" id="{7EB60D39-68A9-49CC-9DAB-B7EB62D2CFBC}"/>
              </a:ext>
            </a:extLst>
          </p:cNvPr>
          <p:cNvSpPr/>
          <p:nvPr/>
        </p:nvSpPr>
        <p:spPr>
          <a:xfrm>
            <a:off x="8343900" y="3112501"/>
            <a:ext cx="293645" cy="447750"/>
          </a:xfrm>
          <a:prstGeom prst="up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Arrow: Up 22">
            <a:extLst>
              <a:ext uri="{FF2B5EF4-FFF2-40B4-BE49-F238E27FC236}">
                <a16:creationId xmlns:a16="http://schemas.microsoft.com/office/drawing/2014/main" id="{2E763659-0646-4AC3-A4C1-0B6882DEF4CF}"/>
              </a:ext>
            </a:extLst>
          </p:cNvPr>
          <p:cNvSpPr/>
          <p:nvPr/>
        </p:nvSpPr>
        <p:spPr>
          <a:xfrm>
            <a:off x="8343899" y="3658406"/>
            <a:ext cx="293645" cy="447750"/>
          </a:xfrm>
          <a:prstGeom prst="up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rrow: Up 23">
            <a:extLst>
              <a:ext uri="{FF2B5EF4-FFF2-40B4-BE49-F238E27FC236}">
                <a16:creationId xmlns:a16="http://schemas.microsoft.com/office/drawing/2014/main" id="{BC263E53-84F8-484F-BFEE-A18CF2E3D174}"/>
              </a:ext>
            </a:extLst>
          </p:cNvPr>
          <p:cNvSpPr/>
          <p:nvPr/>
        </p:nvSpPr>
        <p:spPr>
          <a:xfrm>
            <a:off x="8361319" y="4204311"/>
            <a:ext cx="293645" cy="447750"/>
          </a:xfrm>
          <a:prstGeom prst="up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Arrow: Up 25">
            <a:extLst>
              <a:ext uri="{FF2B5EF4-FFF2-40B4-BE49-F238E27FC236}">
                <a16:creationId xmlns:a16="http://schemas.microsoft.com/office/drawing/2014/main" id="{DBF3799C-D882-4947-BD06-B70185381EB8}"/>
              </a:ext>
            </a:extLst>
          </p:cNvPr>
          <p:cNvSpPr/>
          <p:nvPr/>
        </p:nvSpPr>
        <p:spPr>
          <a:xfrm rot="10800000">
            <a:off x="8370125" y="4899105"/>
            <a:ext cx="293645" cy="447750"/>
          </a:xfrm>
          <a:prstGeom prst="up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1CCB83F1-3755-4008-8DFE-43015EF4304D}"/>
              </a:ext>
            </a:extLst>
          </p:cNvPr>
          <p:cNvSpPr txBox="1"/>
          <p:nvPr/>
        </p:nvSpPr>
        <p:spPr>
          <a:xfrm>
            <a:off x="8490721" y="2648677"/>
            <a:ext cx="27181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From pre- to post-training:</a:t>
            </a:r>
          </a:p>
        </p:txBody>
      </p:sp>
    </p:spTree>
    <p:extLst>
      <p:ext uri="{BB962C8B-B14F-4D97-AF65-F5344CB8AC3E}">
        <p14:creationId xmlns:p14="http://schemas.microsoft.com/office/powerpoint/2010/main" val="24939095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732</TotalTime>
  <Words>144</Words>
  <Application>Microsoft Office PowerPoint</Application>
  <PresentationFormat>Widescreen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McSwain, Melissa</dc:creator>
  <cp:lastModifiedBy>McSwain, Melissa</cp:lastModifiedBy>
  <cp:revision>40</cp:revision>
  <dcterms:created xsi:type="dcterms:W3CDTF">2019-10-30T12:33:31Z</dcterms:created>
  <dcterms:modified xsi:type="dcterms:W3CDTF">2020-11-23T16:07:34Z</dcterms:modified>
</cp:coreProperties>
</file>