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392" autoAdjust="0"/>
    <p:restoredTop sz="94660"/>
  </p:normalViewPr>
  <p:slideViewPr>
    <p:cSldViewPr snapToGrid="0">
      <p:cViewPr varScale="1">
        <p:scale>
          <a:sx n="90" d="100"/>
          <a:sy n="90" d="100"/>
        </p:scale>
        <p:origin x="49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813144444303524"/>
          <c:y val="5.8637626490693845E-2"/>
          <c:w val="0.79590949989280158"/>
          <c:h val="0.9166094584235925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41.7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E4D-4AF3-959C-344CD9571DB9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16.7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E4D-4AF3-959C-344CD9571DB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15400416"/>
        <c:axId val="315399104"/>
        <c:extLst>
          <c:ext xmlns:c15="http://schemas.microsoft.com/office/drawing/2012/chart" uri="{02D57815-91ED-43cb-92C2-25804820EDAC}">
            <c15:filteredBarSeries>
              <c15:ser>
                <c:idx val="2"/>
                <c:order val="2"/>
                <c:tx>
                  <c:strRef>
                    <c:extLst>
                      <c:ext uri="{02D57815-91ED-43cb-92C2-25804820EDAC}">
                        <c15:formulaRef>
                          <c15:sqref>Sheet1!$D$1</c15:sqref>
                        </c15:formulaRef>
                      </c:ext>
                    </c:extLst>
                    <c:strCache>
                      <c:ptCount val="1"/>
                      <c:pt idx="0">
                        <c:v>Column1</c:v>
                      </c:pt>
                    </c:strCache>
                  </c:strRef>
                </c:tx>
                <c:spPr>
                  <a:solidFill>
                    <a:schemeClr val="accent3"/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>
                      <c:ext uri="{02D57815-91ED-43cb-92C2-25804820EDAC}">
                        <c15:formulaRef>
                          <c15:sqref>Sheet1!$A$2:$A$5</c15:sqref>
                        </c15:formulaRef>
                      </c:ext>
                    </c:extLst>
                    <c:strCache>
                      <c:ptCount val="1"/>
                      <c:pt idx="0">
                        <c:v>Category 1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Sheet1!$D$2:$D$5</c15:sqref>
                        </c15:formulaRef>
                      </c:ext>
                    </c:extLst>
                    <c:numCache>
                      <c:formatCode>General</c:formatCode>
                      <c:ptCount val="4"/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2-CE4D-4AF3-959C-344CD9571DB9}"/>
                  </c:ext>
                </c:extLst>
              </c15:ser>
            </c15:filteredBarSeries>
          </c:ext>
        </c:extLst>
      </c:barChart>
      <c:catAx>
        <c:axId val="31540041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315399104"/>
        <c:crosses val="autoZero"/>
        <c:auto val="1"/>
        <c:lblAlgn val="ctr"/>
        <c:lblOffset val="100"/>
        <c:noMultiLvlLbl val="0"/>
      </c:catAx>
      <c:valAx>
        <c:axId val="315399104"/>
        <c:scaling>
          <c:orientation val="minMax"/>
          <c:max val="5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15400416"/>
        <c:crosses val="autoZero"/>
        <c:crossBetween val="between"/>
        <c:majorUnit val="20"/>
        <c:dispUnits>
          <c:builtInUnit val="hundreds"/>
        </c:dispUnits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3175" cmpd="sng"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163254-EB3B-4608-829B-C09881B5F8E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6B95193-57ED-4747-87AC-D9006C6E056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2D612D-84DF-48AE-AF5B-DC30C4A3D3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D3BE8-12F2-4195-BA71-D9C8B9A2A41C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924829-43F9-4BBA-84E0-7DB547F8CC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6632E6-9E67-4FCD-B9A0-81BE6555E1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88C38-F256-41B2-A672-7701DF7C64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1833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B0A39B-ABE1-4C21-91A5-E7FCEFF2E1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5C96C99-6925-41C0-8837-7DF443B6529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29AE81-D7D8-42B4-9316-A8C4CF52D9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D3BE8-12F2-4195-BA71-D9C8B9A2A41C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C6FEEC-8746-4E38-A57C-0E1878EC25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D9E9CE-6BA8-472A-97A0-172CCA9605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88C38-F256-41B2-A672-7701DF7C64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9929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379CED6-98E0-4BA0-8C11-07954471593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A4994F7-B317-4890-9D5D-6446EAF317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90600C-0306-46C2-891A-BDB66747BD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D3BE8-12F2-4195-BA71-D9C8B9A2A41C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2755AB-C12D-4190-94C0-B3F518E569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803C10-9107-4229-8EE0-9376E579BF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88C38-F256-41B2-A672-7701DF7C64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90413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16AD50-15B1-4127-8108-8D5E9AD674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D223C4-76C6-4C4E-B761-167A336294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274333-1CD5-4795-8BB1-63A6AC1ABF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D3BE8-12F2-4195-BA71-D9C8B9A2A41C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F07847-8E95-4E47-9CFC-D6C22653A1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9434F4-D522-464E-A45C-29986F7A55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88C38-F256-41B2-A672-7701DF7C64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99750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E70DCC-B868-4F83-A76E-C1601AD6F8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DBE74A8-B7FF-4C45-ADA1-27FD201850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751E98-4412-41C6-B73D-2CD765DF7D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D3BE8-12F2-4195-BA71-D9C8B9A2A41C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B82846-ACDF-49F0-95A9-C43D107B5D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485F46-900B-46C6-A87F-4DF6840460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88C38-F256-41B2-A672-7701DF7C64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96660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A2BE18-A963-4036-9B44-55251413DE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9C1CB5-80B7-4172-B82E-A1575282471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1F13C5E-7F96-42ED-A572-315614D83E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EB89F55-BB21-467B-9B18-3EED900880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D3BE8-12F2-4195-BA71-D9C8B9A2A41C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012963E-3085-4A9A-AD75-EB56801064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3FCFDD3-608F-4D50-A0F3-87A2E143D7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88C38-F256-41B2-A672-7701DF7C64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99737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345BE6-C7E6-4F3C-B887-7E7AE39C17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8D3555-333D-4D7D-9B9E-0373E45AFE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3992DCB-52E3-4A30-8402-049DE6D08E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A5B8EAE-C66B-4665-A7FD-59A7ACAB47B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72494D9-D8E3-4A24-B543-1025D5CD50F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709CD5A-D930-4BF1-9EAE-096E231419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D3BE8-12F2-4195-BA71-D9C8B9A2A41C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D84E632-E0C9-440F-B221-768D1AD7BD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F863E11-5B9F-4B93-B024-0EF75E9562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88C38-F256-41B2-A672-7701DF7C64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0927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3730C9-EC1E-4E23-B97C-F844AD9058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1D02C72-AE5E-4E44-A89D-29B360E243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D3BE8-12F2-4195-BA71-D9C8B9A2A41C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C1203BC-FB33-44EA-83AB-D524757888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ADE57C0-024A-4228-84D8-6D9D027518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88C38-F256-41B2-A672-7701DF7C64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1690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45A6DC7-23BB-4102-A719-959C3ED2C8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D3BE8-12F2-4195-BA71-D9C8B9A2A41C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E3CC4D3-5888-438C-A5A2-0DF79C94EA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B614E41-1AE3-47C5-B899-09D7905D32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88C38-F256-41B2-A672-7701DF7C64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7041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D19E43-58AE-45C3-88D7-8DFA5375BE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75E75E-E451-4207-8C80-583E2AA769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1989E67-B1B3-412C-B300-50332C2717F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EAB99CB-DA12-41A7-B937-7480D3C57F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D3BE8-12F2-4195-BA71-D9C8B9A2A41C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E80431F-A502-418B-9F00-90151EAC20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D1972D-8520-4E57-8EC4-1B1FC905B0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88C38-F256-41B2-A672-7701DF7C64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35244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584180-93FD-4DB6-9BA8-3DC919B4C8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C89A676-3403-4F96-AA86-BABC0DFA01C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D49A850-43AD-48FE-A8C7-1509F06771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F84647A-797A-4003-A665-5577FA7169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D3BE8-12F2-4195-BA71-D9C8B9A2A41C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5117992-7EE3-4C3D-8FC0-5970C2CBDE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D017AA8-B183-459F-85E5-CB6A6266D6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88C38-F256-41B2-A672-7701DF7C64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1133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E7C4CC3-2C82-4747-98D4-8743CE49F0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5F0432-4865-46C2-8AF1-17C367BA97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C069A3-4A64-4A05-8228-BB6C674CDAD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DD3BE8-12F2-4195-BA71-D9C8B9A2A41C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2282D3-A36E-4267-ABAE-FF1F1BDF1E0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50373B-C909-4958-9291-EE1631FDFFF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C88C38-F256-41B2-A672-7701DF7C64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3539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5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g"/><Relationship Id="rId5" Type="http://schemas.openxmlformats.org/officeDocument/2006/relationships/image" Target="../media/image3.jpg"/><Relationship Id="rId4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6C45AF6-0806-4FDB-B7A2-C859561834B5}"/>
              </a:ext>
            </a:extLst>
          </p:cNvPr>
          <p:cNvSpPr/>
          <p:nvPr/>
        </p:nvSpPr>
        <p:spPr>
          <a:xfrm>
            <a:off x="605928" y="1145754"/>
            <a:ext cx="10983817" cy="490195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Study Population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DFDF0A5-2CE5-41D5-995C-B7F54C7A563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92576" y="6112677"/>
            <a:ext cx="1136692" cy="649538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DDA35DD0-E077-4030-822A-4C3257CD9109}"/>
              </a:ext>
            </a:extLst>
          </p:cNvPr>
          <p:cNvSpPr/>
          <p:nvPr/>
        </p:nvSpPr>
        <p:spPr>
          <a:xfrm>
            <a:off x="4241494" y="1145754"/>
            <a:ext cx="3690651" cy="490195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4BD2BFC-1DF5-4496-BEC6-03A79937A4A0}"/>
              </a:ext>
            </a:extLst>
          </p:cNvPr>
          <p:cNvSpPr txBox="1"/>
          <p:nvPr/>
        </p:nvSpPr>
        <p:spPr>
          <a:xfrm>
            <a:off x="637458" y="423750"/>
            <a:ext cx="10934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Exercise-Induced Bronchoconstriction (EIB) in Iraq/Afghanistan Veterans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7BFEA3A-F9E0-4709-BC03-CF18F74D210F}"/>
              </a:ext>
            </a:extLst>
          </p:cNvPr>
          <p:cNvSpPr txBox="1"/>
          <p:nvPr/>
        </p:nvSpPr>
        <p:spPr>
          <a:xfrm>
            <a:off x="651222" y="6237278"/>
            <a:ext cx="496932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Klein-Adams et al. </a:t>
            </a:r>
            <a:r>
              <a:rPr lang="en-US" sz="2000" i="1" dirty="0"/>
              <a:t>Military Medicine</a:t>
            </a:r>
            <a:r>
              <a:rPr lang="en-US" sz="2000" dirty="0"/>
              <a:t>. In press.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B468BCC-5E53-4933-9429-9E85B915A501}"/>
              </a:ext>
            </a:extLst>
          </p:cNvPr>
          <p:cNvSpPr txBox="1"/>
          <p:nvPr/>
        </p:nvSpPr>
        <p:spPr>
          <a:xfrm>
            <a:off x="1439788" y="1376990"/>
            <a:ext cx="200882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Study Population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A055226-92CB-49D7-96A4-20132F3C1031}"/>
              </a:ext>
            </a:extLst>
          </p:cNvPr>
          <p:cNvSpPr txBox="1"/>
          <p:nvPr/>
        </p:nvSpPr>
        <p:spPr>
          <a:xfrm>
            <a:off x="1126891" y="4761365"/>
            <a:ext cx="27294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Deployed veterans exposed to fine particulate matter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E1948BE-E368-4B69-9787-B4C5A2DDB36E}"/>
              </a:ext>
            </a:extLst>
          </p:cNvPr>
          <p:cNvSpPr txBox="1"/>
          <p:nvPr/>
        </p:nvSpPr>
        <p:spPr>
          <a:xfrm>
            <a:off x="5620549" y="1374848"/>
            <a:ext cx="103893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Method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B22B8BA-0207-4625-B579-AD57D4C16DDF}"/>
              </a:ext>
            </a:extLst>
          </p:cNvPr>
          <p:cNvSpPr txBox="1"/>
          <p:nvPr/>
        </p:nvSpPr>
        <p:spPr>
          <a:xfrm>
            <a:off x="9229870" y="1379214"/>
            <a:ext cx="11626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Outcome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3A38D00-C555-4671-B95D-CADB106CEEA0}"/>
              </a:ext>
            </a:extLst>
          </p:cNvPr>
          <p:cNvSpPr txBox="1"/>
          <p:nvPr/>
        </p:nvSpPr>
        <p:spPr>
          <a:xfrm>
            <a:off x="4536977" y="4188219"/>
            <a:ext cx="309968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Spirometry tests before and after an exercise challenge using standard vs. less conservative criteria for diagnosis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67DE13F-D3DA-4A4B-AAAE-A45D97BA839C}"/>
              </a:ext>
            </a:extLst>
          </p:cNvPr>
          <p:cNvSpPr txBox="1"/>
          <p:nvPr/>
        </p:nvSpPr>
        <p:spPr>
          <a:xfrm>
            <a:off x="8451157" y="4265973"/>
            <a:ext cx="272940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The number of veterans with exercise-induced bronchoconstriction doubled using less conservative criteria</a:t>
            </a:r>
          </a:p>
        </p:txBody>
      </p:sp>
      <p:pic>
        <p:nvPicPr>
          <p:cNvPr id="49" name="Picture 48">
            <a:extLst>
              <a:ext uri="{FF2B5EF4-FFF2-40B4-BE49-F238E27FC236}">
                <a16:creationId xmlns:a16="http://schemas.microsoft.com/office/drawing/2014/main" id="{37161035-23BC-4153-92B7-7A9E48CC4067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9528" y="2403109"/>
            <a:ext cx="1337217" cy="1337217"/>
          </a:xfrm>
          <a:prstGeom prst="rect">
            <a:avLst/>
          </a:prstGeom>
        </p:spPr>
      </p:pic>
      <p:graphicFrame>
        <p:nvGraphicFramePr>
          <p:cNvPr id="59" name="Chart 58">
            <a:extLst>
              <a:ext uri="{FF2B5EF4-FFF2-40B4-BE49-F238E27FC236}">
                <a16:creationId xmlns:a16="http://schemas.microsoft.com/office/drawing/2014/main" id="{8300C0EC-4D68-48C1-8B95-B0CF507404E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176049765"/>
              </p:ext>
            </p:extLst>
          </p:nvPr>
        </p:nvGraphicFramePr>
        <p:xfrm>
          <a:off x="8664140" y="1714975"/>
          <a:ext cx="2729403" cy="23964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pSp>
        <p:nvGrpSpPr>
          <p:cNvPr id="24" name="Group 23">
            <a:extLst>
              <a:ext uri="{FF2B5EF4-FFF2-40B4-BE49-F238E27FC236}">
                <a16:creationId xmlns:a16="http://schemas.microsoft.com/office/drawing/2014/main" id="{3A08F2C3-27B2-49F1-84EE-9FAB5D1FB8C8}"/>
              </a:ext>
            </a:extLst>
          </p:cNvPr>
          <p:cNvGrpSpPr/>
          <p:nvPr/>
        </p:nvGrpSpPr>
        <p:grpSpPr>
          <a:xfrm>
            <a:off x="8200827" y="2291147"/>
            <a:ext cx="3148989" cy="1515932"/>
            <a:chOff x="8200827" y="2636834"/>
            <a:chExt cx="3148989" cy="1515932"/>
          </a:xfrm>
        </p:grpSpPr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9A75D5F9-0220-4125-8343-E13EA7F1C50C}"/>
                </a:ext>
              </a:extLst>
            </p:cNvPr>
            <p:cNvSpPr txBox="1"/>
            <p:nvPr/>
          </p:nvSpPr>
          <p:spPr>
            <a:xfrm>
              <a:off x="9839274" y="3875767"/>
              <a:ext cx="151054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/>
                <a:t>≥10% fall in FEV</a:t>
              </a:r>
              <a:r>
                <a:rPr lang="en-US" sz="1200" baseline="-25000" dirty="0"/>
                <a:t>1 </a:t>
              </a:r>
              <a:r>
                <a:rPr lang="en-US" sz="1200" dirty="0"/>
                <a:t>only</a:t>
              </a:r>
            </a:p>
          </p:txBody>
        </p:sp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C474A228-328E-4E62-BF63-F18B9F2D6571}"/>
                </a:ext>
              </a:extLst>
            </p:cNvPr>
            <p:cNvSpPr txBox="1"/>
            <p:nvPr/>
          </p:nvSpPr>
          <p:spPr>
            <a:xfrm>
              <a:off x="9668764" y="2858645"/>
              <a:ext cx="167879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/>
                <a:t>≥10% fall in FEV</a:t>
              </a:r>
              <a:r>
                <a:rPr lang="en-US" sz="1200" baseline="-25000" dirty="0"/>
                <a:t>1</a:t>
              </a:r>
            </a:p>
            <a:p>
              <a:r>
                <a:rPr lang="en-US" sz="1200" dirty="0"/>
                <a:t>+ two additional criteria</a:t>
              </a:r>
            </a:p>
          </p:txBody>
        </p:sp>
        <p:cxnSp>
          <p:nvCxnSpPr>
            <p:cNvPr id="3" name="Straight Arrow Connector 2">
              <a:extLst>
                <a:ext uri="{FF2B5EF4-FFF2-40B4-BE49-F238E27FC236}">
                  <a16:creationId xmlns:a16="http://schemas.microsoft.com/office/drawing/2014/main" id="{A4EF1F52-667D-411B-A328-9872704878F2}"/>
                </a:ext>
              </a:extLst>
            </p:cNvPr>
            <p:cNvCxnSpPr>
              <a:cxnSpLocks/>
              <a:endCxn id="61" idx="1"/>
            </p:cNvCxnSpPr>
            <p:nvPr/>
          </p:nvCxnSpPr>
          <p:spPr>
            <a:xfrm>
              <a:off x="9422780" y="3089478"/>
              <a:ext cx="245984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1" name="Straight Arrow Connector 30">
              <a:extLst>
                <a:ext uri="{FF2B5EF4-FFF2-40B4-BE49-F238E27FC236}">
                  <a16:creationId xmlns:a16="http://schemas.microsoft.com/office/drawing/2014/main" id="{3785E088-50D7-43C2-B1C8-EF813D617765}"/>
                </a:ext>
              </a:extLst>
            </p:cNvPr>
            <p:cNvCxnSpPr>
              <a:cxnSpLocks/>
              <a:endCxn id="60" idx="1"/>
            </p:cNvCxnSpPr>
            <p:nvPr/>
          </p:nvCxnSpPr>
          <p:spPr>
            <a:xfrm>
              <a:off x="9557254" y="4007948"/>
              <a:ext cx="282020" cy="6319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036C98EA-70C5-46F1-8A92-4D8C19204F20}"/>
                </a:ext>
              </a:extLst>
            </p:cNvPr>
            <p:cNvSpPr txBox="1"/>
            <p:nvPr/>
          </p:nvSpPr>
          <p:spPr>
            <a:xfrm rot="16200000">
              <a:off x="7630126" y="3207535"/>
              <a:ext cx="144917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% veterans w/EIB</a:t>
              </a:r>
            </a:p>
          </p:txBody>
        </p:sp>
      </p:grpSp>
      <p:pic>
        <p:nvPicPr>
          <p:cNvPr id="22" name="Picture 21">
            <a:extLst>
              <a:ext uri="{FF2B5EF4-FFF2-40B4-BE49-F238E27FC236}">
                <a16:creationId xmlns:a16="http://schemas.microsoft.com/office/drawing/2014/main" id="{DFF2B5B0-6CE7-4A78-B84A-B39B7CB4F2A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5450" y="1824838"/>
            <a:ext cx="2008820" cy="1336897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A0F44AD7-A68B-4F62-BF20-DD6587780C91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4298" y="3291699"/>
            <a:ext cx="2027675" cy="1336897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AF466BF8-7293-4CE6-BF4D-CD8C259803DE}"/>
              </a:ext>
            </a:extLst>
          </p:cNvPr>
          <p:cNvPicPr>
            <a:picLocks noChangeAspect="1"/>
          </p:cNvPicPr>
          <p:nvPr/>
        </p:nvPicPr>
        <p:blipFill>
          <a:blip r:embed="rId7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4386" y="2403109"/>
            <a:ext cx="1345371" cy="1337217"/>
          </a:xfrm>
          <a:prstGeom prst="rect">
            <a:avLst/>
          </a:prstGeom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id="{0D9AD865-3112-46F2-827E-52D245CD77C3}"/>
              </a:ext>
            </a:extLst>
          </p:cNvPr>
          <p:cNvSpPr txBox="1"/>
          <p:nvPr/>
        </p:nvSpPr>
        <p:spPr>
          <a:xfrm>
            <a:off x="1026876" y="5558780"/>
            <a:ext cx="10119886" cy="33855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dirty="0"/>
              <a:t>Exercise-Induced Bronchoconstriction should be considered when evaluating veterans deployed to Iraq and Afghanistan</a:t>
            </a:r>
          </a:p>
        </p:txBody>
      </p:sp>
    </p:spTree>
    <p:extLst>
      <p:ext uri="{BB962C8B-B14F-4D97-AF65-F5344CB8AC3E}">
        <p14:creationId xmlns:p14="http://schemas.microsoft.com/office/powerpoint/2010/main" val="24939095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667</TotalTime>
  <Words>97</Words>
  <Application>Microsoft Office PowerPoint</Application>
  <PresentationFormat>Widescreen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McSwain, Melissa</dc:creator>
  <cp:lastModifiedBy>McSwain, Melissa</cp:lastModifiedBy>
  <cp:revision>28</cp:revision>
  <dcterms:created xsi:type="dcterms:W3CDTF">2019-10-30T12:33:31Z</dcterms:created>
  <dcterms:modified xsi:type="dcterms:W3CDTF">2020-01-17T14:11:39Z</dcterms:modified>
</cp:coreProperties>
</file>