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13144444303524"/>
          <c:y val="5.8637626490693845E-2"/>
          <c:w val="0.79590949989280158"/>
          <c:h val="0.916609458423592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4D-4AF3-959C-344CD9571D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4D-4AF3-959C-344CD9571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5400416"/>
        <c:axId val="315399104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1"/>
                      <c:pt idx="0">
                        <c:v>Category 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CE4D-4AF3-959C-344CD9571DB9}"/>
                  </c:ext>
                </c:extLst>
              </c15:ser>
            </c15:filteredBarSeries>
          </c:ext>
        </c:extLst>
      </c:barChart>
      <c:catAx>
        <c:axId val="315400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5399104"/>
        <c:crosses val="autoZero"/>
        <c:auto val="1"/>
        <c:lblAlgn val="ctr"/>
        <c:lblOffset val="100"/>
        <c:noMultiLvlLbl val="0"/>
      </c:catAx>
      <c:valAx>
        <c:axId val="315399104"/>
        <c:scaling>
          <c:orientation val="minMax"/>
          <c:max val="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5400416"/>
        <c:crosses val="autoZero"/>
        <c:crossBetween val="between"/>
        <c:majorUnit val="20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3175" cmpd="sng"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3254-EB3B-4608-829B-C09881B5F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95193-57ED-4747-87AC-D9006C6E0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D612D-84DF-48AE-AF5B-DC30C4A3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24829-43F9-4BBA-84E0-7DB547F8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632E6-9E67-4FCD-B9A0-81BE6555E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3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A39B-ABE1-4C21-91A5-E7FCEFF2E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96C99-6925-41C0-8837-7DF443B652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9AE81-D7D8-42B4-9316-A8C4CF52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6FEEC-8746-4E38-A57C-0E1878EC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9E9CE-6BA8-472A-97A0-172CCA96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79CED6-98E0-4BA0-8C11-079544715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994F7-B317-4890-9D5D-6446EAF31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0600C-0306-46C2-891A-BDB66747B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755AB-C12D-4190-94C0-B3F518E5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03C10-9107-4229-8EE0-9376E579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6AD50-15B1-4127-8108-8D5E9AD6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223C4-76C6-4C4E-B761-167A33629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4333-1CD5-4795-8BB1-63A6AC1A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07847-8E95-4E47-9CFC-D6C22653A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434F4-D522-464E-A45C-29986F7A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7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70DCC-B868-4F83-A76E-C1601AD6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E74A8-B7FF-4C45-ADA1-27FD20185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51E98-4412-41C6-B73D-2CD765DF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82846-ACDF-49F0-95A9-C43D107B5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5F46-900B-46C6-A87F-4DF684046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BE18-A963-4036-9B44-55251413D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1CB5-80B7-4172-B82E-A15752824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F13C5E-7F96-42ED-A572-315614D83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89F55-BB21-467B-9B18-3EED9008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2963E-3085-4A9A-AD75-EB568010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CFDD3-608F-4D50-A0F3-87A2E143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7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5BE6-C7E6-4F3C-B887-7E7AE39C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D3555-333D-4D7D-9B9E-0373E45AF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92DCB-52E3-4A30-8402-049DE6D08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5B8EAE-C66B-4665-A7FD-59A7ACAB4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494D9-D8E3-4A24-B543-1025D5CD5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09CD5A-D930-4BF1-9EAE-096E2314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4E632-E0C9-440F-B221-768D1AD7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863E11-5B9F-4B93-B024-0EF75E95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9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30C9-EC1E-4E23-B97C-F844AD905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D02C72-AE5E-4E44-A89D-29B360E24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203BC-FB33-44EA-83AB-D5247578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E57C0-024A-4228-84D8-6D9D0275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6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5A6DC7-23BB-4102-A719-959C3ED2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CC4D3-5888-438C-A5A2-0DF79C94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14E41-1AE3-47C5-B899-09D7905D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0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19E43-58AE-45C3-88D7-8DFA5375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5E75E-E451-4207-8C80-583E2AA76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89E67-B1B3-412C-B300-50332C271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B99CB-DA12-41A7-B937-7480D3C5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0431F-A502-418B-9F00-90151EAC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1972D-8520-4E57-8EC4-1B1FC905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2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4180-93FD-4DB6-9BA8-3DC919B4C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89A676-3403-4F96-AA86-BABC0DF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9A850-43AD-48FE-A8C7-1509F06771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4647A-797A-4003-A665-5577FA716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17992-7EE3-4C3D-8FC0-5970C2CBD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017AA8-B183-459F-85E5-CB6A6266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C4CC3-2C82-4747-98D4-8743CE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F0432-4865-46C2-8AF1-17C367BA9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069A3-4A64-4A05-8228-BB6C674CD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3BE8-12F2-4195-BA71-D9C8B9A2A41C}" type="datetimeFigureOut">
              <a:rPr lang="en-US" smtClean="0"/>
              <a:t>1/17/2020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282D3-A36E-4267-ABAE-FF1F1BDF1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0373B-C909-4958-9291-EE1631FDF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C45AF6-0806-4FDB-B7A2-C859561834B5}"/>
              </a:ext>
            </a:extLst>
          </p:cNvPr>
          <p:cNvSpPr/>
          <p:nvPr/>
        </p:nvSpPr>
        <p:spPr>
          <a:xfrm>
            <a:off x="605928" y="1145754"/>
            <a:ext cx="10983817" cy="49019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Study Population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FDF0A5-2CE5-41D5-995C-B7F54C7A5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576" y="6112677"/>
            <a:ext cx="1136692" cy="6495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A35DD0-E077-4030-822A-4C3257CD9109}"/>
              </a:ext>
            </a:extLst>
          </p:cNvPr>
          <p:cNvSpPr/>
          <p:nvPr/>
        </p:nvSpPr>
        <p:spPr>
          <a:xfrm>
            <a:off x="4241494" y="1145754"/>
            <a:ext cx="3690651" cy="49019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D2BFC-1DF5-4496-BEC6-03A79937A4A0}"/>
              </a:ext>
            </a:extLst>
          </p:cNvPr>
          <p:cNvSpPr txBox="1"/>
          <p:nvPr/>
        </p:nvSpPr>
        <p:spPr>
          <a:xfrm>
            <a:off x="637458" y="423750"/>
            <a:ext cx="1093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Exercise-Induced Bronchoconstriction (EIB) in Iraq/Afghanistan Veterans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FEA3A-F9E0-4709-BC03-CF18F74D210F}"/>
              </a:ext>
            </a:extLst>
          </p:cNvPr>
          <p:cNvSpPr txBox="1"/>
          <p:nvPr/>
        </p:nvSpPr>
        <p:spPr>
          <a:xfrm>
            <a:off x="651222" y="6237278"/>
            <a:ext cx="4969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Klein-Adams et al. </a:t>
            </a:r>
            <a:r>
              <a:rPr lang="en-US" sz="2000" i="1" dirty="0"/>
              <a:t>Military Medicine</a:t>
            </a:r>
            <a:r>
              <a:rPr lang="en-US" sz="2000" dirty="0"/>
              <a:t>. In press.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468BCC-5E53-4933-9429-9E85B915A501}"/>
              </a:ext>
            </a:extLst>
          </p:cNvPr>
          <p:cNvSpPr txBox="1"/>
          <p:nvPr/>
        </p:nvSpPr>
        <p:spPr>
          <a:xfrm>
            <a:off x="1439788" y="1376990"/>
            <a:ext cx="2008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Study Population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055226-92CB-49D7-96A4-20132F3C1031}"/>
              </a:ext>
            </a:extLst>
          </p:cNvPr>
          <p:cNvSpPr txBox="1"/>
          <p:nvPr/>
        </p:nvSpPr>
        <p:spPr>
          <a:xfrm>
            <a:off x="1126891" y="4761365"/>
            <a:ext cx="2729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Deployed veterans exposed to fine particulate matter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948BE-E368-4B69-9787-B4C5A2DDB36E}"/>
              </a:ext>
            </a:extLst>
          </p:cNvPr>
          <p:cNvSpPr txBox="1"/>
          <p:nvPr/>
        </p:nvSpPr>
        <p:spPr>
          <a:xfrm>
            <a:off x="5620549" y="1374848"/>
            <a:ext cx="1038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Method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22B8BA-0207-4625-B579-AD57D4C16DDF}"/>
              </a:ext>
            </a:extLst>
          </p:cNvPr>
          <p:cNvSpPr txBox="1"/>
          <p:nvPr/>
        </p:nvSpPr>
        <p:spPr>
          <a:xfrm>
            <a:off x="9229870" y="1379214"/>
            <a:ext cx="1162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Outcome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A38D00-C555-4671-B95D-CADB106CEEA0}"/>
              </a:ext>
            </a:extLst>
          </p:cNvPr>
          <p:cNvSpPr txBox="1"/>
          <p:nvPr/>
        </p:nvSpPr>
        <p:spPr>
          <a:xfrm>
            <a:off x="4536977" y="4188219"/>
            <a:ext cx="309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Spirometry tests before and after an exercise challenge using standard vs. less conservative criteria for diagnosis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7DE13F-D3DA-4A4B-AAAE-A45D97BA839C}"/>
              </a:ext>
            </a:extLst>
          </p:cNvPr>
          <p:cNvSpPr txBox="1"/>
          <p:nvPr/>
        </p:nvSpPr>
        <p:spPr>
          <a:xfrm>
            <a:off x="8451157" y="4265973"/>
            <a:ext cx="27294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number of veterans with exercise-induced bronchoconstriction doubled using less conservative criteria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7161035-23BC-4153-92B7-7A9E48CC40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528" y="2403109"/>
            <a:ext cx="1337217" cy="1337217"/>
          </a:xfrm>
          <a:prstGeom prst="rect">
            <a:avLst/>
          </a:prstGeom>
        </p:spPr>
      </p:pic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8300C0EC-4D68-48C1-8B95-B0CF507404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6049765"/>
              </p:ext>
            </p:extLst>
          </p:nvPr>
        </p:nvGraphicFramePr>
        <p:xfrm>
          <a:off x="8664140" y="1714975"/>
          <a:ext cx="2729403" cy="2396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3A08F2C3-27B2-49F1-84EE-9FAB5D1FB8C8}"/>
              </a:ext>
            </a:extLst>
          </p:cNvPr>
          <p:cNvGrpSpPr/>
          <p:nvPr/>
        </p:nvGrpSpPr>
        <p:grpSpPr>
          <a:xfrm>
            <a:off x="8200827" y="2291147"/>
            <a:ext cx="3148989" cy="1515932"/>
            <a:chOff x="8200827" y="2636834"/>
            <a:chExt cx="3148989" cy="151593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A75D5F9-0220-4125-8343-E13EA7F1C50C}"/>
                </a:ext>
              </a:extLst>
            </p:cNvPr>
            <p:cNvSpPr txBox="1"/>
            <p:nvPr/>
          </p:nvSpPr>
          <p:spPr>
            <a:xfrm>
              <a:off x="9839274" y="3875767"/>
              <a:ext cx="15105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≥10% fall in FEV</a:t>
              </a:r>
              <a:r>
                <a:rPr lang="en-US" sz="1200" baseline="-25000" dirty="0"/>
                <a:t>1 </a:t>
              </a:r>
              <a:r>
                <a:rPr lang="en-US" sz="1200" dirty="0"/>
                <a:t>only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474A228-328E-4E62-BF63-F18B9F2D6571}"/>
                </a:ext>
              </a:extLst>
            </p:cNvPr>
            <p:cNvSpPr txBox="1"/>
            <p:nvPr/>
          </p:nvSpPr>
          <p:spPr>
            <a:xfrm>
              <a:off x="9668764" y="2858645"/>
              <a:ext cx="16787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≥10% fall in FEV</a:t>
              </a:r>
              <a:r>
                <a:rPr lang="en-US" sz="1200" baseline="-25000" dirty="0"/>
                <a:t>1</a:t>
              </a:r>
            </a:p>
            <a:p>
              <a:r>
                <a:rPr lang="en-US" sz="1200" dirty="0"/>
                <a:t>+ two additional criteria</a:t>
              </a:r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A4EF1F52-667D-411B-A328-9872704878F2}"/>
                </a:ext>
              </a:extLst>
            </p:cNvPr>
            <p:cNvCxnSpPr>
              <a:cxnSpLocks/>
              <a:endCxn id="61" idx="1"/>
            </p:cNvCxnSpPr>
            <p:nvPr/>
          </p:nvCxnSpPr>
          <p:spPr>
            <a:xfrm>
              <a:off x="9422780" y="3089478"/>
              <a:ext cx="2459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785E088-50D7-43C2-B1C8-EF813D617765}"/>
                </a:ext>
              </a:extLst>
            </p:cNvPr>
            <p:cNvCxnSpPr>
              <a:cxnSpLocks/>
              <a:endCxn id="60" idx="1"/>
            </p:cNvCxnSpPr>
            <p:nvPr/>
          </p:nvCxnSpPr>
          <p:spPr>
            <a:xfrm>
              <a:off x="9557254" y="4007948"/>
              <a:ext cx="282020" cy="63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36C98EA-70C5-46F1-8A92-4D8C19204F20}"/>
                </a:ext>
              </a:extLst>
            </p:cNvPr>
            <p:cNvSpPr txBox="1"/>
            <p:nvPr/>
          </p:nvSpPr>
          <p:spPr>
            <a:xfrm rot="16200000">
              <a:off x="7630126" y="3207535"/>
              <a:ext cx="14491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% veterans w/EIB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FF2B5B0-6CE7-4A78-B84A-B39B7CB4F2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450" y="1824838"/>
            <a:ext cx="2008820" cy="13368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F44AD7-A68B-4F62-BF20-DD6587780C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298" y="3291699"/>
            <a:ext cx="2027675" cy="133689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F466BF8-7293-4CE6-BF4D-CD8C259803D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6" y="2403109"/>
            <a:ext cx="1345371" cy="13372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D9AD865-3112-46F2-827E-52D245CD77C3}"/>
              </a:ext>
            </a:extLst>
          </p:cNvPr>
          <p:cNvSpPr txBox="1"/>
          <p:nvPr/>
        </p:nvSpPr>
        <p:spPr>
          <a:xfrm>
            <a:off x="1026876" y="5558780"/>
            <a:ext cx="10119886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Exercise-Induced Bronchoconstriction should be considered when evaluating veterans deployed to Iraq and Afghanistan</a:t>
            </a:r>
          </a:p>
        </p:txBody>
      </p:sp>
    </p:spTree>
    <p:extLst>
      <p:ext uri="{BB962C8B-B14F-4D97-AF65-F5344CB8AC3E}">
        <p14:creationId xmlns:p14="http://schemas.microsoft.com/office/powerpoint/2010/main" val="2493909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97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McSwain, Melissa</dc:creator>
  <cp:lastModifiedBy>McSwain, Melissa</cp:lastModifiedBy>
  <cp:revision>28</cp:revision>
  <dcterms:created xsi:type="dcterms:W3CDTF">2019-10-30T12:33:31Z</dcterms:created>
  <dcterms:modified xsi:type="dcterms:W3CDTF">2020-01-17T14:11:39Z</dcterms:modified>
</cp:coreProperties>
</file>