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1" r:id="rId2"/>
    <p:sldId id="264" r:id="rId3"/>
    <p:sldId id="271" r:id="rId4"/>
    <p:sldId id="274" r:id="rId5"/>
    <p:sldId id="267" r:id="rId6"/>
    <p:sldId id="272" r:id="rId7"/>
    <p:sldId id="273" r:id="rId8"/>
    <p:sldId id="286" r:id="rId9"/>
    <p:sldId id="287" r:id="rId10"/>
    <p:sldId id="288" r:id="rId11"/>
    <p:sldId id="279" r:id="rId12"/>
    <p:sldId id="275" r:id="rId13"/>
    <p:sldId id="281" r:id="rId14"/>
    <p:sldId id="289" r:id="rId15"/>
    <p:sldId id="284" r:id="rId16"/>
    <p:sldId id="283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8E8E"/>
    <a:srgbClr val="0078B4"/>
    <a:srgbClr val="ADCC2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6" autoAdjust="0"/>
    <p:restoredTop sz="94660"/>
  </p:normalViewPr>
  <p:slideViewPr>
    <p:cSldViewPr snapToObjects="1">
      <p:cViewPr varScale="1">
        <p:scale>
          <a:sx n="66" d="100"/>
          <a:sy n="66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3DCD70C5-A9D5-4523-996A-5F0B4F06679E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133C2BC7-1919-4257-BE2C-07A8570FD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2FD9BBD-4080-4B02-9CC4-C91E05CA0AC5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E36B585-497E-47A3-A97D-4FEBE8932E41}" type="slidenum">
              <a:rPr lang="en-US" smtClean="0"/>
              <a:pPr eaLnBrk="1" hangingPunct="1"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D090AAC-8A82-4A44-A996-F60846F20C13}" type="slidenum">
              <a:rPr lang="en-US" smtClean="0"/>
              <a:pPr eaLnBrk="1" hangingPunct="1"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5836E19-A9BC-42AE-A693-0F8D44157600}" type="slidenum">
              <a:rPr lang="en-US" smtClean="0"/>
              <a:pPr eaLnBrk="1" hangingPunct="1"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29DAE22-D22C-4CFE-B39E-DC8D2D16D703}" type="slidenum">
              <a:rPr lang="en-US" smtClean="0"/>
              <a:pPr eaLnBrk="1" hangingPunct="1"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F5B9F72-BC2A-4A1C-9BD0-41F29CD43481}" type="slidenum">
              <a:rPr lang="en-US" smtClean="0"/>
              <a:pPr eaLnBrk="1" hangingPunct="1"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5AE2832-BF9F-4B9D-A034-61B64EDF66C1}" type="slidenum">
              <a:rPr lang="en-US" smtClean="0"/>
              <a:pPr eaLnBrk="1" hangingPunct="1"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B293D50-BA4D-4F97-882A-B36A95B68991}" type="slidenum">
              <a:rPr lang="en-US" smtClean="0"/>
              <a:pPr eaLnBrk="1" hangingPunct="1"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4B9C260-0169-401F-B2E3-47101934B497}" type="slidenum">
              <a:rPr lang="en-US" smtClean="0"/>
              <a:pPr eaLnBrk="1" hangingPunct="1"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8477920-EEFB-4883-95BC-0B45389D2110}" type="slidenum">
              <a:rPr lang="en-US" smtClean="0"/>
              <a:pPr eaLnBrk="1" hangingPunct="1"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911B656-B9DD-4DDA-B5EC-0AC21A0A85EE}" type="slidenum">
              <a:rPr lang="en-US" smtClean="0"/>
              <a:pPr eaLnBrk="1" hangingPunct="1"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FCBD526-A18F-46FE-869A-378831BCCFB2}" type="slidenum">
              <a:rPr lang="en-US" smtClean="0"/>
              <a:pPr eaLnBrk="1" hangingPunct="1"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8F7C22E-0787-42AF-A22F-A666CAF3309D}" type="slidenum">
              <a:rPr lang="en-US" smtClean="0"/>
              <a:pPr eaLnBrk="1" hangingPunct="1"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BE4F2FC-AF7D-4BDB-A82E-CE2C1228BC0B}" type="slidenum">
              <a:rPr lang="en-US" smtClean="0"/>
              <a:pPr eaLnBrk="1" hangingPunct="1"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DFFAF5F-15F8-45FB-B09D-246EE1CEBA4E}" type="slidenum">
              <a:rPr lang="en-US" smtClean="0"/>
              <a:pPr eaLnBrk="1" hangingPunct="1"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C715052-F61D-4030-9D65-D341E229ED23}" type="slidenum">
              <a:rPr lang="en-US" smtClean="0"/>
              <a:pPr eaLnBrk="1" hangingPunct="1"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5D4E-F3CE-4FD2-939B-D50AEEFA6FAE}" type="datetime1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FD85-42BE-4A82-98ED-40CA57FDC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12B1-814F-4C55-9119-F63E5A402901}" type="datetime1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9B74-2A4B-4B2C-BAA7-3737F57CF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A5F1-027B-40CF-81F1-A0E8D653885E}" type="datetime1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F11F-50F4-4329-892D-49588D12B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BA90-4BC3-42C5-A2B8-FAF80EA3C532}" type="datetime1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FE97E-77F6-4B86-BEAA-EE79CB282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DCD2-5989-47C8-9415-6ADEE6F65914}" type="datetime1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0E525-BC35-479B-92B0-9A27ABA57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82A1-7780-4034-8994-99D01C175624}" type="datetime1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661BC-C834-4C39-A1D8-3FE0FCD51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CD0D-A6A0-443A-9869-B2A2A56C9239}" type="datetime1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06BFD-3F02-43BD-B68B-C49700999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F13C-B3D2-464F-B812-C412ECA5B855}" type="datetime1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63F2-82FF-4E4F-9E46-C235A4063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7E722-ACBB-4ADF-9906-8B8D63E51BF6}" type="datetime1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7A75-E546-4D7E-BB16-0A36E5F6E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C156-FE19-46C9-ACED-8FD74F098AEA}" type="datetime1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84704-DAC7-46B1-9C9C-3DB25F690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F014B-EF97-4B3E-BB50-6F27FDF6872A}" type="datetime1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5598-F3AE-4864-8B91-DE4231E48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5FAFC187-1A7E-4837-AE79-3108B030A933}" type="datetime1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D02DCCE3-38C3-4E7F-BCAD-52F07B218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2819400" y="4038600"/>
            <a:ext cx="3429000" cy="511175"/>
          </a:xfrm>
        </p:spPr>
        <p:txBody>
          <a:bodyPr/>
          <a:lstStyle/>
          <a:p>
            <a:pPr eaLnBrk="1" hangingPunct="1"/>
            <a:r>
              <a:rPr lang="en-US" sz="1800" i="1" smtClean="0">
                <a:solidFill>
                  <a:srgbClr val="898989"/>
                </a:solidFill>
                <a:latin typeface="Helvetica" pitchFamily="34" charset="0"/>
                <a:ea typeface="ＭＳ Ｐゴシック" pitchFamily="34" charset="-128"/>
              </a:rPr>
              <a:t>Michelle Ranae Wild</a:t>
            </a:r>
          </a:p>
        </p:txBody>
      </p:sp>
      <p:pic>
        <p:nvPicPr>
          <p:cNvPr id="2051" name="Picture 3" descr="Coastline community College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33400"/>
            <a:ext cx="4752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itle 1"/>
          <p:cNvSpPr txBox="1">
            <a:spLocks/>
          </p:cNvSpPr>
          <p:nvPr/>
        </p:nvSpPr>
        <p:spPr bwMode="auto">
          <a:xfrm>
            <a:off x="990600" y="28956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latin typeface="Helvetica" pitchFamily="34" charset="0"/>
              </a:rPr>
              <a:t>Online Cognitive &amp; Caregivers Bootcamp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52400" y="6477000"/>
            <a:ext cx="9448800" cy="381000"/>
          </a:xfrm>
          <a:prstGeom prst="rect">
            <a:avLst/>
          </a:prstGeom>
          <a:solidFill>
            <a:srgbClr val="0078B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054" name="Title 1"/>
          <p:cNvSpPr txBox="1">
            <a:spLocks/>
          </p:cNvSpPr>
          <p:nvPr/>
        </p:nvSpPr>
        <p:spPr bwMode="auto">
          <a:xfrm>
            <a:off x="4752975" y="6096000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600">
                <a:solidFill>
                  <a:schemeClr val="bg1"/>
                </a:solidFill>
                <a:latin typeface="Helvetica" pitchFamily="34" charset="0"/>
              </a:rPr>
              <a:t>Tomorrow’s College Today.</a:t>
            </a:r>
          </a:p>
        </p:txBody>
      </p:sp>
      <p:pic>
        <p:nvPicPr>
          <p:cNvPr id="11" name="Picture 4" descr="GradientSwoo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346325" y="4648200"/>
            <a:ext cx="6797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olor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486400"/>
            <a:ext cx="2193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GradientSwoo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6475"/>
            <a:ext cx="6797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itle 1"/>
          <p:cNvSpPr txBox="1">
            <a:spLocks/>
          </p:cNvSpPr>
          <p:nvPr/>
        </p:nvSpPr>
        <p:spPr bwMode="auto">
          <a:xfrm>
            <a:off x="685800" y="0"/>
            <a:ext cx="708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latin typeface="Helvetica" pitchFamily="34" charset="0"/>
              </a:rPr>
              <a:t>Attention/Concentration Sample Cont’d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2006600"/>
          <a:ext cx="7924800" cy="293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3707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Strategy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Evaluation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Tweak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25597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When you have been interrupted go back to your list to check where you were up to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This is another good strategy. My experience has been that, many times, individuals don't keep track of where they are on a list. Therefore, finding where they left off may be difficult or impossible.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Integrate the process of checking off items and/or crossing off items from the list as they are completed.</a:t>
                      </a:r>
                      <a:endParaRPr lang="en-US" sz="1800" dirty="0"/>
                    </a:p>
                  </a:txBody>
                  <a:tcPr marT="45710" marB="4571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olor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486400"/>
            <a:ext cx="2193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GradientSwoo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6797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le 1"/>
          <p:cNvSpPr txBox="1">
            <a:spLocks/>
          </p:cNvSpPr>
          <p:nvPr/>
        </p:nvSpPr>
        <p:spPr bwMode="auto">
          <a:xfrm>
            <a:off x="685800" y="0"/>
            <a:ext cx="708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latin typeface="Helvetica" pitchFamily="34" charset="0"/>
              </a:rPr>
              <a:t>A Guide to Brain Injury</a:t>
            </a: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685800" y="2286000"/>
            <a:ext cx="6553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Impact of Head Injury on the Person</a:t>
            </a:r>
            <a:br>
              <a:rPr lang="en-US"/>
            </a:b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Impact of Head Injury on the Family</a:t>
            </a:r>
            <a:br>
              <a:rPr lang="en-US"/>
            </a:b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Family Considerations in Adjustment to Head Injury</a:t>
            </a:r>
            <a:br>
              <a:rPr lang="en-US"/>
            </a:b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Head Injury and Family Interventions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olor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486400"/>
            <a:ext cx="2193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GradientSwoo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6797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 txBox="1">
            <a:spLocks/>
          </p:cNvSpPr>
          <p:nvPr/>
        </p:nvSpPr>
        <p:spPr bwMode="auto">
          <a:xfrm>
            <a:off x="685800" y="0"/>
            <a:ext cx="7848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latin typeface="Helvetica" pitchFamily="34" charset="0"/>
              </a:rPr>
              <a:t>Impact of the TBI on the Family</a:t>
            </a: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533400" y="2209800"/>
            <a:ext cx="8001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/>
              <a:t>Caregivers experience significant distress in the form of depression, anxiety, and physical symptoms.  They report feelings of isolation, self-doubt, and being overwhelmed. </a:t>
            </a:r>
            <a:br>
              <a:rPr lang="en-US" sz="2000"/>
            </a:br>
            <a:endParaRPr lang="en-US" sz="2000"/>
          </a:p>
          <a:p>
            <a:pPr>
              <a:buFont typeface="Arial" charset="0"/>
              <a:buChar char="•"/>
            </a:pPr>
            <a:r>
              <a:rPr lang="en-US" sz="2000"/>
              <a:t>Family unit is faced with adjusting to new demands and changed relationships.  Families report issues with communication, increasing emotional distance, problems fulfilling family roles and shared responsibilities.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olor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486400"/>
            <a:ext cx="2193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GradientSwoo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6797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itle 1"/>
          <p:cNvSpPr txBox="1">
            <a:spLocks/>
          </p:cNvSpPr>
          <p:nvPr/>
        </p:nvSpPr>
        <p:spPr bwMode="auto">
          <a:xfrm>
            <a:off x="685800" y="0"/>
            <a:ext cx="708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latin typeface="Helvetica" pitchFamily="34" charset="0"/>
              </a:rPr>
              <a:t>Community Re-Integration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685800" y="2070100"/>
            <a:ext cx="6553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Explore the impact that cognitive, psychosocial and physical deficits have on transitional issues.</a:t>
            </a:r>
            <a:br>
              <a:rPr lang="en-US"/>
            </a:b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Assessments—neuropsychological, interest inventories, values clarification, aptitude testing, learning styles, work evaluations, and transferable skills analysis</a:t>
            </a:r>
            <a:br>
              <a:rPr lang="en-US"/>
            </a:b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Options in Community Re-Integration</a:t>
            </a:r>
            <a:br>
              <a:rPr lang="en-US"/>
            </a:b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Exploration of Resources</a:t>
            </a:r>
            <a:br>
              <a:rPr lang="en-US"/>
            </a:b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Development of a Future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olor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486400"/>
            <a:ext cx="2193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GradientSwoo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6797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itle 1"/>
          <p:cNvSpPr txBox="1">
            <a:spLocks/>
          </p:cNvSpPr>
          <p:nvPr/>
        </p:nvSpPr>
        <p:spPr bwMode="auto">
          <a:xfrm>
            <a:off x="685800" y="0"/>
            <a:ext cx="708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latin typeface="Helvetica" pitchFamily="34" charset="0"/>
              </a:rPr>
              <a:t>Cognitive &amp; Caregiver Boot Camp Tuition and Books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527050" y="3222625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r>
                        <a:rPr lang="en-US" baseline="0" dirty="0" smtClean="0"/>
                        <a:t> Textbooks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Strategies for Using</a:t>
                      </a:r>
                      <a:r>
                        <a:rPr lang="en-US" baseline="0" dirty="0" smtClean="0"/>
                        <a:t> a PDA/iPod Touch or Smartphone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Guide to Brain Injury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Re-Integration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2041525"/>
          <a:ext cx="82296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946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Tuition Expenses</a:t>
                      </a:r>
                      <a:endParaRPr lang="en-US" sz="1800" dirty="0"/>
                    </a:p>
                  </a:txBody>
                  <a:tcPr marT="45733" marB="4573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 Residents ($26 per</a:t>
                      </a:r>
                      <a:r>
                        <a:rPr lang="en-US" sz="1800" baseline="0" dirty="0" smtClean="0"/>
                        <a:t> unit x 11 units)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$286.00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Health &amp; College Service Fees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$16.00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15394" name="TextBox 2"/>
          <p:cNvSpPr txBox="1">
            <a:spLocks noChangeArrowheads="1"/>
          </p:cNvSpPr>
          <p:nvPr/>
        </p:nvSpPr>
        <p:spPr bwMode="auto">
          <a:xfrm>
            <a:off x="2133600" y="5116513"/>
            <a:ext cx="3243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Total Boot Camp Fees ~ $700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olor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486400"/>
            <a:ext cx="2193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GradientSwoo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6797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 txBox="1">
            <a:spLocks/>
          </p:cNvSpPr>
          <p:nvPr/>
        </p:nvSpPr>
        <p:spPr bwMode="auto">
          <a:xfrm>
            <a:off x="685800" y="0"/>
            <a:ext cx="708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latin typeface="Helvetica" pitchFamily="34" charset="0"/>
              </a:rPr>
              <a:t>Professional Feedback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685800" y="2057400"/>
            <a:ext cx="6553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I can't tell you enough how much I learned from your class. I will be signing up for another class for the summer in the certificate program. While your class had a great structure and content, I marveled each week at how you found ways to make content that could have been very complicated and made it so understandable. That is a real gift. I am in the process of refocusing almost my entire private practice toward helping people with ABI which is why I look forward to learning more from other online classes in the ABI program. </a:t>
            </a:r>
          </a:p>
          <a:p>
            <a:endParaRPr lang="en-US" sz="1300"/>
          </a:p>
          <a:p>
            <a:pPr algn="r"/>
            <a:r>
              <a:rPr lang="en-US" sz="1300"/>
              <a:t>Michael C.</a:t>
            </a:r>
          </a:p>
          <a:p>
            <a:pPr algn="r"/>
            <a:r>
              <a:rPr lang="en-US" sz="1300"/>
              <a:t>Student -- Caregiver’s Boot Camp</a:t>
            </a:r>
            <a:endParaRPr lang="en-US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olor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486400"/>
            <a:ext cx="2193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GradientSwoo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6797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le 1"/>
          <p:cNvSpPr txBox="1">
            <a:spLocks/>
          </p:cNvSpPr>
          <p:nvPr/>
        </p:nvSpPr>
        <p:spPr bwMode="auto">
          <a:xfrm>
            <a:off x="685800" y="0"/>
            <a:ext cx="708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latin typeface="Helvetica" pitchFamily="34" charset="0"/>
              </a:rPr>
              <a:t>Contact Information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685800" y="2286000"/>
            <a:ext cx="6553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Helvetica" pitchFamily="34" charset="0"/>
              </a:rPr>
              <a:t>Michelle Ranae Wild</a:t>
            </a:r>
            <a:br>
              <a:rPr lang="en-US" sz="2800">
                <a:latin typeface="Helvetica" pitchFamily="34" charset="0"/>
              </a:rPr>
            </a:br>
            <a:endParaRPr lang="en-US" sz="2800">
              <a:latin typeface="Helvetica" pitchFamily="34" charset="0"/>
            </a:endParaRPr>
          </a:p>
          <a:p>
            <a:pPr algn="ctr"/>
            <a:r>
              <a:rPr lang="en-US" sz="2800">
                <a:latin typeface="Helvetica" pitchFamily="34" charset="0"/>
              </a:rPr>
              <a:t>mwild@coastline.edu</a:t>
            </a:r>
            <a:br>
              <a:rPr lang="en-US" sz="2800">
                <a:latin typeface="Helvetica" pitchFamily="34" charset="0"/>
              </a:rPr>
            </a:br>
            <a:endParaRPr lang="en-US" sz="2800">
              <a:latin typeface="Helvetica" pitchFamily="34" charset="0"/>
            </a:endParaRPr>
          </a:p>
          <a:p>
            <a:pPr algn="ctr"/>
            <a:r>
              <a:rPr lang="en-US" sz="2800">
                <a:latin typeface="Helvetica" pitchFamily="34" charset="0"/>
              </a:rPr>
              <a:t>(949) 310-3202</a:t>
            </a: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oastline community College logo 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486400"/>
            <a:ext cx="2193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GradientSwoo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6797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1"/>
          <p:cNvSpPr txBox="1">
            <a:spLocks/>
          </p:cNvSpPr>
          <p:nvPr/>
        </p:nvSpPr>
        <p:spPr bwMode="auto">
          <a:xfrm>
            <a:off x="685800" y="0"/>
            <a:ext cx="708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latin typeface="Helvetica" pitchFamily="34" charset="0"/>
              </a:rPr>
              <a:t>Brain Injury Statistics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533400" y="2057400"/>
            <a:ext cx="78486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5.3 million Americans currently have a long-term or lifelong need for help to perform activities of daily living .The most frequent unmet needs were:</a:t>
            </a:r>
          </a:p>
          <a:p>
            <a:pPr lvl="1">
              <a:buFont typeface="Arial" charset="0"/>
              <a:buChar char="•"/>
            </a:pPr>
            <a:r>
              <a:rPr lang="en-US"/>
              <a:t>Improving memory and problem solving; </a:t>
            </a:r>
          </a:p>
          <a:p>
            <a:pPr lvl="1">
              <a:buFont typeface="Arial" charset="0"/>
              <a:buChar char="•"/>
            </a:pPr>
            <a:r>
              <a:rPr lang="en-US"/>
              <a:t>Managing stress and emotional upsets; </a:t>
            </a:r>
          </a:p>
          <a:p>
            <a:pPr lvl="1">
              <a:buFont typeface="Arial" charset="0"/>
              <a:buChar char="•"/>
            </a:pPr>
            <a:r>
              <a:rPr lang="en-US"/>
              <a:t>Controlling one's temper; and </a:t>
            </a:r>
          </a:p>
          <a:p>
            <a:pPr lvl="1">
              <a:buFont typeface="Arial" charset="0"/>
              <a:buChar char="•"/>
            </a:pPr>
            <a:r>
              <a:rPr lang="en-US"/>
              <a:t>Improving one's job skills.</a:t>
            </a:r>
          </a:p>
          <a:p>
            <a:pPr>
              <a:buFont typeface="Arial" charset="0"/>
              <a:buChar char="•"/>
            </a:pPr>
            <a:r>
              <a:rPr lang="en-US"/>
              <a:t>Approximately 1.4 million individuals sustain a brain injury every year. Of those sustaining a brain injury: 1.1 million are treated and released from the emergency department (2004 data);</a:t>
            </a: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4038600" y="5197475"/>
            <a:ext cx="472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Source:</a:t>
            </a:r>
          </a:p>
          <a:p>
            <a:r>
              <a:rPr lang="en-US" sz="900"/>
              <a:t>Centers for Disease Control’s National Center for Injury Prevention and Control  Web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olor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486400"/>
            <a:ext cx="2193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GradientSwoo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6797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tle 1"/>
          <p:cNvSpPr txBox="1">
            <a:spLocks/>
          </p:cNvSpPr>
          <p:nvPr/>
        </p:nvSpPr>
        <p:spPr bwMode="auto">
          <a:xfrm>
            <a:off x="685800" y="0"/>
            <a:ext cx="7848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latin typeface="Helvetica" pitchFamily="34" charset="0"/>
              </a:rPr>
              <a:t>Consequences of an Acquired Brain Injury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533400" y="2209800"/>
            <a:ext cx="8001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/>
              <a:t>Impaired Concentration, memory disturbances, language difficulties and/or reasoning skills prevent these individuals from resuming pre- accident activities.</a:t>
            </a:r>
            <a:br>
              <a:rPr lang="en-US" sz="2000"/>
            </a:br>
            <a:endParaRPr lang="en-US" sz="2000"/>
          </a:p>
          <a:p>
            <a:pPr>
              <a:buFont typeface="Arial" charset="0"/>
              <a:buChar char="•"/>
            </a:pPr>
            <a:r>
              <a:rPr lang="en-US" sz="2000"/>
              <a:t>Awareness of limitations and unrealized career and personal goals lead to frustration and depression—further contributing to the individual’s unemployment, isolation, and alienation from friends, family, and community.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olor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486400"/>
            <a:ext cx="2193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GradientSwoo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6797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1"/>
          <p:cNvSpPr txBox="1">
            <a:spLocks/>
          </p:cNvSpPr>
          <p:nvPr/>
        </p:nvSpPr>
        <p:spPr bwMode="auto">
          <a:xfrm>
            <a:off x="685800" y="0"/>
            <a:ext cx="7848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latin typeface="Helvetica" pitchFamily="34" charset="0"/>
              </a:rPr>
              <a:t>Cognitive &amp; Caregivers Boot Camp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533400" y="2209800"/>
            <a:ext cx="8001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Online educational certificate of specialization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Cognitive Boot Camp – educational program designed to provide structured cognitive retraining for brain injury survivors</a:t>
            </a:r>
            <a:br>
              <a:rPr lang="en-US"/>
            </a:b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Caregivers Boot Camp – provides caregivers and significant others with information, support, resources, and strategies for coping with changes experienced after a family member sustains a brain injury</a:t>
            </a:r>
            <a:br>
              <a:rPr lang="en-US"/>
            </a:b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A common thread throughout the program is the utilization of a Personal Digital Assistant (PDA).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olor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486400"/>
            <a:ext cx="2193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GradientSwoo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6797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tle 1"/>
          <p:cNvSpPr txBox="1">
            <a:spLocks/>
          </p:cNvSpPr>
          <p:nvPr/>
        </p:nvSpPr>
        <p:spPr bwMode="auto">
          <a:xfrm>
            <a:off x="685800" y="0"/>
            <a:ext cx="708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latin typeface="Helvetica" pitchFamily="34" charset="0"/>
              </a:rPr>
              <a:t>Online Boot Camp Courses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685800" y="2209800"/>
            <a:ext cx="6553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Strategies for Using PDAs</a:t>
            </a:r>
            <a:br>
              <a:rPr lang="en-US"/>
            </a:b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Cognitive Strategy Building</a:t>
            </a:r>
            <a:br>
              <a:rPr lang="en-US"/>
            </a:b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A Guide to Brain Injury</a:t>
            </a:r>
            <a:br>
              <a:rPr lang="en-US"/>
            </a:b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Community Re-Integration</a:t>
            </a:r>
          </a:p>
          <a:p>
            <a:endParaRPr lang="en-US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olor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486400"/>
            <a:ext cx="2193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GradientSwoo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6797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itle 1"/>
          <p:cNvSpPr txBox="1">
            <a:spLocks/>
          </p:cNvSpPr>
          <p:nvPr/>
        </p:nvSpPr>
        <p:spPr bwMode="auto">
          <a:xfrm>
            <a:off x="685800" y="0"/>
            <a:ext cx="7848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latin typeface="Helvetica" pitchFamily="34" charset="0"/>
              </a:rPr>
              <a:t>Making Cognitive Connections Using PDAs/Smartphones</a:t>
            </a: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33400" y="1917700"/>
            <a:ext cx="8229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Calendar, Tasks, Contacts, etc. used for scheduling, reminders, etc.</a:t>
            </a:r>
            <a:br>
              <a:rPr lang="en-US" sz="1600"/>
            </a:br>
            <a:r>
              <a:rPr lang="en-US" sz="1600"/>
              <a:t> </a:t>
            </a:r>
          </a:p>
          <a:p>
            <a:pPr>
              <a:buFont typeface="Arial" charset="0"/>
              <a:buChar char="•"/>
            </a:pPr>
            <a:r>
              <a:rPr lang="en-US" sz="1600"/>
              <a:t>Microsoft Office compatible mobile apps (e.g., Word) used to take notes, etc.</a:t>
            </a:r>
            <a:br>
              <a:rPr lang="en-US" sz="1600"/>
            </a:br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A digital recorder used to record doctor appointments, instructions, etc.</a:t>
            </a:r>
            <a:br>
              <a:rPr lang="en-US" sz="1600"/>
            </a:br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A media player used for audio books, music, etc. </a:t>
            </a:r>
            <a:br>
              <a:rPr lang="en-US" sz="1600"/>
            </a:br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Seamless synchronization between the PDA and a Windows-based desktop or laptop computer </a:t>
            </a:r>
            <a:br>
              <a:rPr lang="en-US" sz="1600"/>
            </a:br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A built-in GPS and navigation maps for the United States and Canada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olor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486400"/>
            <a:ext cx="2193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GradientSwoo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6797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itle 1"/>
          <p:cNvSpPr txBox="1">
            <a:spLocks/>
          </p:cNvSpPr>
          <p:nvPr/>
        </p:nvSpPr>
        <p:spPr bwMode="auto">
          <a:xfrm>
            <a:off x="685800" y="0"/>
            <a:ext cx="7848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latin typeface="Helvetica" pitchFamily="34" charset="0"/>
              </a:rPr>
              <a:t>Making Cognitive Connections Using PDAs/Smartphones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533400" y="1917700"/>
            <a:ext cx="80010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ＭＳ Ｐゴシック" pitchFamily="-108" charset="-128"/>
            </a:endParaRPr>
          </a:p>
          <a:p>
            <a:pPr marL="274320" lvl="1" indent="-274320">
              <a:buClr>
                <a:schemeClr val="accent3"/>
              </a:buClr>
              <a:buSzPct val="95000"/>
              <a:defRPr/>
            </a:pPr>
            <a:r>
              <a:rPr lang="en-US" dirty="0">
                <a:ea typeface="ＭＳ Ｐゴシック" pitchFamily="-108" charset="-128"/>
              </a:rPr>
              <a:t>Examples of cognitive skills addressed in PDA training</a:t>
            </a:r>
          </a:p>
          <a:p>
            <a:pPr marL="548640" lvl="2" indent="-274320"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-108" charset="-128"/>
              </a:rPr>
              <a:t>Attention to detail</a:t>
            </a:r>
          </a:p>
          <a:p>
            <a:pPr marL="548640" lvl="2" indent="-274320"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-108" charset="-128"/>
              </a:rPr>
              <a:t>Recognizing visual similarities and differences</a:t>
            </a:r>
          </a:p>
          <a:p>
            <a:pPr marL="548640" lvl="2" indent="-274320"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-108" charset="-128"/>
              </a:rPr>
              <a:t>Visual organization</a:t>
            </a:r>
          </a:p>
          <a:p>
            <a:pPr marL="548640" lvl="2" indent="-274320"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-108" charset="-128"/>
              </a:rPr>
              <a:t>Memory cues</a:t>
            </a:r>
          </a:p>
          <a:p>
            <a:pPr marL="548640" lvl="2" indent="-274320"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-108" charset="-128"/>
              </a:rPr>
              <a:t>Critical thinking</a:t>
            </a:r>
          </a:p>
          <a:p>
            <a:pPr marL="548640" lvl="2" indent="-274320"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-108" charset="-128"/>
              </a:rPr>
              <a:t>Sequencing</a:t>
            </a:r>
          </a:p>
          <a:p>
            <a:pPr marL="548640" lvl="2" indent="-274320"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-108" charset="-128"/>
              </a:rPr>
              <a:t>Categorization</a:t>
            </a:r>
          </a:p>
          <a:p>
            <a:pPr marL="548640" lvl="2" indent="-274320"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-108" charset="-128"/>
              </a:rPr>
              <a:t>Problem-solving</a:t>
            </a:r>
          </a:p>
          <a:p>
            <a:pPr marL="548640" lvl="2" indent="-274320"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-108" charset="-128"/>
              </a:rPr>
              <a:t>Planning</a:t>
            </a:r>
          </a:p>
          <a:p>
            <a:pPr marL="548640" lvl="2" indent="-274320"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-108" charset="-128"/>
              </a:rPr>
              <a:t>Decision-making</a:t>
            </a:r>
          </a:p>
          <a:p>
            <a:pPr marL="548640" lvl="2" indent="-274320"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-108" charset="-128"/>
              </a:rPr>
              <a:t>Following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olor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486400"/>
            <a:ext cx="2193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GradientSwoo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6797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itle 1"/>
          <p:cNvSpPr txBox="1">
            <a:spLocks/>
          </p:cNvSpPr>
          <p:nvPr/>
        </p:nvSpPr>
        <p:spPr bwMode="auto">
          <a:xfrm>
            <a:off x="685800" y="0"/>
            <a:ext cx="708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latin typeface="Helvetica" pitchFamily="34" charset="0"/>
              </a:rPr>
              <a:t>Cognitive Strategy Building Topics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85800" y="2286000"/>
            <a:ext cx="762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Introduction </a:t>
            </a:r>
          </a:p>
          <a:p>
            <a:pPr>
              <a:buFont typeface="Arial" charset="0"/>
              <a:buChar char="•"/>
            </a:pPr>
            <a:r>
              <a:rPr lang="en-US"/>
              <a:t>Brain Injury Overview </a:t>
            </a:r>
          </a:p>
          <a:p>
            <a:pPr>
              <a:buFont typeface="Arial" charset="0"/>
              <a:buChar char="•"/>
            </a:pPr>
            <a:r>
              <a:rPr lang="en-US"/>
              <a:t>Overview of Attention &amp; Memory </a:t>
            </a:r>
          </a:p>
          <a:p>
            <a:pPr>
              <a:buFont typeface="Arial" charset="0"/>
              <a:buChar char="•"/>
            </a:pPr>
            <a:r>
              <a:rPr lang="en-US"/>
              <a:t>Integrating Practical Memory Strategies </a:t>
            </a:r>
          </a:p>
          <a:p>
            <a:pPr>
              <a:buFont typeface="Arial" charset="0"/>
              <a:buChar char="•"/>
            </a:pPr>
            <a:r>
              <a:rPr lang="en-US"/>
              <a:t>Higher-Order Thinking Skills </a:t>
            </a:r>
          </a:p>
          <a:p>
            <a:pPr lvl="1">
              <a:buFont typeface="Arial" charset="0"/>
              <a:buChar char="•"/>
            </a:pPr>
            <a:r>
              <a:rPr lang="en-US"/>
              <a:t>Organization </a:t>
            </a:r>
          </a:p>
          <a:p>
            <a:pPr lvl="1">
              <a:buFont typeface="Arial" charset="0"/>
              <a:buChar char="•"/>
            </a:pPr>
            <a:r>
              <a:rPr lang="en-US"/>
              <a:t>Executive Functioning </a:t>
            </a:r>
          </a:p>
          <a:p>
            <a:pPr lvl="1">
              <a:buFont typeface="Arial" charset="0"/>
              <a:buChar char="•"/>
            </a:pPr>
            <a:r>
              <a:rPr lang="en-US"/>
              <a:t>Conceptual Skills </a:t>
            </a:r>
          </a:p>
          <a:p>
            <a:pPr lvl="1">
              <a:buFont typeface="Arial" charset="0"/>
              <a:buChar char="•"/>
            </a:pPr>
            <a:r>
              <a:rPr lang="en-US"/>
              <a:t>Problem-Solving &amp; Decision Making </a:t>
            </a:r>
          </a:p>
          <a:p>
            <a:pPr lvl="1">
              <a:buFont typeface="Arial" charset="0"/>
              <a:buChar char="•"/>
            </a:pPr>
            <a:r>
              <a:rPr lang="en-US"/>
              <a:t>Critical Thinking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olor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486400"/>
            <a:ext cx="2193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GradientSwoo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6797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itle 1"/>
          <p:cNvSpPr txBox="1">
            <a:spLocks/>
          </p:cNvSpPr>
          <p:nvPr/>
        </p:nvSpPr>
        <p:spPr bwMode="auto">
          <a:xfrm>
            <a:off x="685800" y="0"/>
            <a:ext cx="708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latin typeface="Helvetica" pitchFamily="34" charset="0"/>
              </a:rPr>
              <a:t>Practical Strategy Building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685800" y="2133600"/>
            <a:ext cx="762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 new topic is introduced each week with a basic reference to theory, but will focus on the following areas as they relate to each topic:</a:t>
            </a:r>
          </a:p>
          <a:p>
            <a:pPr>
              <a:buFont typeface="Arial" charset="0"/>
              <a:buChar char="•"/>
            </a:pPr>
            <a:endParaRPr lang="en-US">
              <a:latin typeface="Helvetica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Helvetica" pitchFamily="34" charset="0"/>
              </a:rPr>
              <a:t>Strategy development -- identifying strategies that  may work for a particular issue</a:t>
            </a:r>
          </a:p>
          <a:p>
            <a:pPr>
              <a:buFont typeface="Arial" charset="0"/>
              <a:buChar char="•"/>
            </a:pPr>
            <a:endParaRPr lang="en-US">
              <a:latin typeface="Helvetica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Helvetica" pitchFamily="34" charset="0"/>
              </a:rPr>
              <a:t>Strategy evaluation -- evaluate the effectiveness of a strategy as it relates to a particular issue</a:t>
            </a:r>
          </a:p>
          <a:p>
            <a:pPr>
              <a:buFont typeface="Arial" charset="0"/>
              <a:buChar char="•"/>
            </a:pPr>
            <a:endParaRPr lang="en-US">
              <a:latin typeface="Helvetica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Helvetica" pitchFamily="34" charset="0"/>
              </a:rPr>
              <a:t>Strategy tweaking -- learn to tweak a strategy based on the results of its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670</Words>
  <Application>Microsoft Office PowerPoint</Application>
  <PresentationFormat>On-screen Show (4:3)</PresentationFormat>
  <Paragraphs>127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ＭＳ Ｐゴシック</vt:lpstr>
      <vt:lpstr>Calibri</vt:lpstr>
      <vt:lpstr>Helvetica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Coastline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 Adminstrator</dc:creator>
  <cp:lastModifiedBy>Louise Mahoney</cp:lastModifiedBy>
  <cp:revision>46</cp:revision>
  <dcterms:created xsi:type="dcterms:W3CDTF">2009-09-08T23:02:12Z</dcterms:created>
  <dcterms:modified xsi:type="dcterms:W3CDTF">2010-12-06T20:30:53Z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