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sldIdLst>
    <p:sldId id="256" r:id="rId2"/>
    <p:sldId id="465" r:id="rId3"/>
    <p:sldId id="471" r:id="rId4"/>
    <p:sldId id="476" r:id="rId5"/>
    <p:sldId id="398" r:id="rId6"/>
    <p:sldId id="397" r:id="rId7"/>
    <p:sldId id="399" r:id="rId8"/>
    <p:sldId id="400" r:id="rId9"/>
    <p:sldId id="401" r:id="rId10"/>
    <p:sldId id="402" r:id="rId11"/>
    <p:sldId id="404" r:id="rId12"/>
    <p:sldId id="403" r:id="rId13"/>
    <p:sldId id="405" r:id="rId14"/>
    <p:sldId id="406" r:id="rId15"/>
    <p:sldId id="409" r:id="rId16"/>
    <p:sldId id="469" r:id="rId17"/>
    <p:sldId id="413" r:id="rId18"/>
    <p:sldId id="484" r:id="rId19"/>
    <p:sldId id="416" r:id="rId20"/>
    <p:sldId id="486" r:id="rId21"/>
    <p:sldId id="418" r:id="rId22"/>
    <p:sldId id="420" r:id="rId23"/>
    <p:sldId id="421" r:id="rId24"/>
    <p:sldId id="424" r:id="rId25"/>
    <p:sldId id="429" r:id="rId26"/>
    <p:sldId id="431" r:id="rId27"/>
    <p:sldId id="432" r:id="rId28"/>
    <p:sldId id="472" r:id="rId29"/>
    <p:sldId id="435" r:id="rId30"/>
    <p:sldId id="497" r:id="rId31"/>
    <p:sldId id="498" r:id="rId32"/>
    <p:sldId id="499" r:id="rId33"/>
    <p:sldId id="437" r:id="rId34"/>
    <p:sldId id="438" r:id="rId35"/>
    <p:sldId id="455" r:id="rId36"/>
    <p:sldId id="473" r:id="rId37"/>
    <p:sldId id="358" r:id="rId38"/>
    <p:sldId id="359" r:id="rId39"/>
    <p:sldId id="360" r:id="rId40"/>
    <p:sldId id="459" r:id="rId41"/>
    <p:sldId id="303" r:id="rId42"/>
    <p:sldId id="460" r:id="rId43"/>
    <p:sldId id="474" r:id="rId44"/>
    <p:sldId id="354" r:id="rId45"/>
    <p:sldId id="361" r:id="rId46"/>
    <p:sldId id="362" r:id="rId47"/>
    <p:sldId id="304" r:id="rId48"/>
    <p:sldId id="305" r:id="rId49"/>
    <p:sldId id="363" r:id="rId50"/>
    <p:sldId id="456" r:id="rId51"/>
    <p:sldId id="457" r:id="rId52"/>
    <p:sldId id="458" r:id="rId53"/>
    <p:sldId id="387" r:id="rId54"/>
    <p:sldId id="388" r:id="rId55"/>
    <p:sldId id="389" r:id="rId56"/>
    <p:sldId id="390" r:id="rId57"/>
    <p:sldId id="391" r:id="rId58"/>
    <p:sldId id="392" r:id="rId59"/>
    <p:sldId id="393" r:id="rId60"/>
    <p:sldId id="394" r:id="rId61"/>
    <p:sldId id="306" r:id="rId62"/>
    <p:sldId id="475" r:id="rId63"/>
    <p:sldId id="308" r:id="rId64"/>
    <p:sldId id="309" r:id="rId65"/>
    <p:sldId id="310" r:id="rId66"/>
    <p:sldId id="311" r:id="rId67"/>
    <p:sldId id="461" r:id="rId68"/>
    <p:sldId id="312" r:id="rId69"/>
    <p:sldId id="501" r:id="rId7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BA"/>
    <a:srgbClr val="003E7E"/>
    <a:srgbClr val="E20000"/>
    <a:srgbClr val="FC2828"/>
    <a:srgbClr val="E6F709"/>
    <a:srgbClr val="FFFF00"/>
    <a:srgbClr val="3399FF"/>
    <a:srgbClr val="FCF1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0000" autoAdjust="0"/>
  </p:normalViewPr>
  <p:slideViewPr>
    <p:cSldViewPr>
      <p:cViewPr>
        <p:scale>
          <a:sx n="70" d="100"/>
          <a:sy n="70" d="100"/>
        </p:scale>
        <p:origin x="-2124" y="-5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3E7E"/>
            </a:solidFill>
          </c:spPr>
          <c:invertIfNegative val="0"/>
          <c:cat>
            <c:strRef>
              <c:f>Sheet1!$A$2:$A$8</c:f>
              <c:strCache>
                <c:ptCount val="7"/>
                <c:pt idx="0">
                  <c:v>Breast Cancer</c:v>
                </c:pt>
                <c:pt idx="1">
                  <c:v>Colon Cancer</c:v>
                </c:pt>
                <c:pt idx="2">
                  <c:v>Heart Dx</c:v>
                </c:pt>
                <c:pt idx="3">
                  <c:v>Hypertension</c:v>
                </c:pt>
                <c:pt idx="4">
                  <c:v>Osteoporosis</c:v>
                </c:pt>
                <c:pt idx="5">
                  <c:v>Stroke</c:v>
                </c:pt>
                <c:pt idx="6">
                  <c:v>Type 2 DM</c:v>
                </c:pt>
              </c:strCache>
            </c:strRef>
          </c:cat>
          <c:val>
            <c:numRef>
              <c:f>Sheet1!$B$2:$B$8</c:f>
              <c:numCache>
                <c:formatCode>0%</c:formatCode>
                <c:ptCount val="7"/>
                <c:pt idx="0">
                  <c:v>0.31</c:v>
                </c:pt>
                <c:pt idx="1">
                  <c:v>0.41</c:v>
                </c:pt>
                <c:pt idx="2">
                  <c:v>0.45</c:v>
                </c:pt>
                <c:pt idx="3">
                  <c:v>0.3</c:v>
                </c:pt>
                <c:pt idx="4">
                  <c:v>0.59</c:v>
                </c:pt>
                <c:pt idx="5">
                  <c:v>0.6</c:v>
                </c:pt>
                <c:pt idx="6">
                  <c:v>0.5</c:v>
                </c:pt>
              </c:numCache>
            </c:numRef>
          </c:val>
        </c:ser>
        <c:dLbls>
          <c:showLegendKey val="0"/>
          <c:showVal val="0"/>
          <c:showCatName val="0"/>
          <c:showSerName val="0"/>
          <c:showPercent val="0"/>
          <c:showBubbleSize val="0"/>
        </c:dLbls>
        <c:gapWidth val="150"/>
        <c:axId val="175780224"/>
        <c:axId val="175781760"/>
      </c:barChart>
      <c:catAx>
        <c:axId val="175780224"/>
        <c:scaling>
          <c:orientation val="minMax"/>
        </c:scaling>
        <c:delete val="0"/>
        <c:axPos val="b"/>
        <c:majorTickMark val="out"/>
        <c:minorTickMark val="none"/>
        <c:tickLblPos val="nextTo"/>
        <c:crossAx val="175781760"/>
        <c:crosses val="autoZero"/>
        <c:auto val="1"/>
        <c:lblAlgn val="ctr"/>
        <c:lblOffset val="100"/>
        <c:noMultiLvlLbl val="0"/>
      </c:catAx>
      <c:valAx>
        <c:axId val="175781760"/>
        <c:scaling>
          <c:orientation val="minMax"/>
        </c:scaling>
        <c:delete val="0"/>
        <c:axPos val="l"/>
        <c:majorGridlines/>
        <c:numFmt formatCode="0%" sourceLinked="1"/>
        <c:majorTickMark val="out"/>
        <c:minorTickMark val="none"/>
        <c:tickLblPos val="nextTo"/>
        <c:crossAx val="175780224"/>
        <c:crosses val="autoZero"/>
        <c:crossBetween val="between"/>
      </c:valAx>
    </c:plotArea>
    <c:plotVisOnly val="1"/>
    <c:dispBlanksAs val="gap"/>
    <c:showDLblsOverMax val="0"/>
  </c:chart>
  <c:txPr>
    <a:bodyPr/>
    <a:lstStyle/>
    <a:p>
      <a:pPr>
        <a:defRPr sz="20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tx>
            <c:strRef>
              <c:f>Sheet1!$B$1</c:f>
              <c:strCache>
                <c:ptCount val="1"/>
                <c:pt idx="0">
                  <c:v>Healthy</c:v>
                </c:pt>
              </c:strCache>
            </c:strRef>
          </c:tx>
          <c:invertIfNegative val="0"/>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4.5</c:v>
                </c:pt>
                <c:pt idx="1">
                  <c:v>2.4</c:v>
                </c:pt>
                <c:pt idx="2">
                  <c:v>1.6</c:v>
                </c:pt>
                <c:pt idx="3">
                  <c:v>1.2</c:v>
                </c:pt>
                <c:pt idx="4">
                  <c:v>1</c:v>
                </c:pt>
              </c:numCache>
            </c:numRef>
          </c:val>
        </c:ser>
        <c:ser>
          <c:idx val="1"/>
          <c:order val="1"/>
          <c:tx>
            <c:strRef>
              <c:f>Sheet1!$C$1</c:f>
              <c:strCache>
                <c:ptCount val="1"/>
                <c:pt idx="0">
                  <c:v>CVD</c:v>
                </c:pt>
              </c:strCache>
            </c:strRef>
          </c:tx>
          <c:invertIfNegative val="0"/>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4.2</c:v>
                </c:pt>
                <c:pt idx="1">
                  <c:v>3</c:v>
                </c:pt>
                <c:pt idx="2">
                  <c:v>2.2000000000000002</c:v>
                </c:pt>
                <c:pt idx="3">
                  <c:v>1.6</c:v>
                </c:pt>
                <c:pt idx="4">
                  <c:v>1</c:v>
                </c:pt>
              </c:numCache>
            </c:numRef>
          </c:val>
        </c:ser>
        <c:dLbls>
          <c:showLegendKey val="0"/>
          <c:showVal val="0"/>
          <c:showCatName val="0"/>
          <c:showSerName val="0"/>
          <c:showPercent val="0"/>
          <c:showBubbleSize val="0"/>
        </c:dLbls>
        <c:gapWidth val="150"/>
        <c:axId val="176113920"/>
        <c:axId val="176120192"/>
      </c:barChart>
      <c:catAx>
        <c:axId val="176113920"/>
        <c:scaling>
          <c:orientation val="minMax"/>
        </c:scaling>
        <c:delete val="0"/>
        <c:axPos val="b"/>
        <c:title>
          <c:tx>
            <c:rich>
              <a:bodyPr/>
              <a:lstStyle/>
              <a:p>
                <a:pPr>
                  <a:defRPr/>
                </a:pPr>
                <a:r>
                  <a:rPr lang="en-US"/>
                  <a:t>Quintiles of Exercise Capacity</a:t>
                </a:r>
              </a:p>
            </c:rich>
          </c:tx>
          <c:overlay val="0"/>
        </c:title>
        <c:numFmt formatCode="General" sourceLinked="1"/>
        <c:majorTickMark val="out"/>
        <c:minorTickMark val="none"/>
        <c:tickLblPos val="nextTo"/>
        <c:crossAx val="176120192"/>
        <c:crosses val="autoZero"/>
        <c:auto val="1"/>
        <c:lblAlgn val="ctr"/>
        <c:lblOffset val="100"/>
        <c:noMultiLvlLbl val="0"/>
      </c:catAx>
      <c:valAx>
        <c:axId val="176120192"/>
        <c:scaling>
          <c:orientation val="minMax"/>
        </c:scaling>
        <c:delete val="0"/>
        <c:axPos val="l"/>
        <c:majorGridlines/>
        <c:title>
          <c:tx>
            <c:rich>
              <a:bodyPr rot="-5400000" vert="horz"/>
              <a:lstStyle/>
              <a:p>
                <a:pPr>
                  <a:defRPr/>
                </a:pPr>
                <a:r>
                  <a:rPr lang="en-US"/>
                  <a:t>Relative Risk of Death</a:t>
                </a:r>
              </a:p>
            </c:rich>
          </c:tx>
          <c:overlay val="0"/>
        </c:title>
        <c:numFmt formatCode="General" sourceLinked="1"/>
        <c:majorTickMark val="out"/>
        <c:minorTickMark val="none"/>
        <c:tickLblPos val="nextTo"/>
        <c:crossAx val="176113920"/>
        <c:crosses val="autoZero"/>
        <c:crossBetween val="between"/>
        <c:majorUnit val="1"/>
      </c:valAx>
    </c:plotArea>
    <c:legend>
      <c:legendPos val="r"/>
      <c:overlay val="0"/>
    </c:legend>
    <c:plotVisOnly val="1"/>
    <c:dispBlanksAs val="gap"/>
    <c:showDLblsOverMax val="0"/>
  </c:chart>
  <c:txPr>
    <a:bodyPr/>
    <a:lstStyle/>
    <a:p>
      <a:pPr>
        <a:defRPr sz="18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n = 15,660</c:v>
                </c:pt>
              </c:strCache>
            </c:strRef>
          </c:tx>
          <c:invertIfNegative val="0"/>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cat>
            <c:strRef>
              <c:f>Sheet1!$A$2:$A$9</c:f>
              <c:strCache>
                <c:ptCount val="8"/>
                <c:pt idx="0">
                  <c:v>&lt; 2 METs</c:v>
                </c:pt>
                <c:pt idx="1">
                  <c:v>2.1 - 4</c:v>
                </c:pt>
                <c:pt idx="2">
                  <c:v>4.1 - 6</c:v>
                </c:pt>
                <c:pt idx="3">
                  <c:v>6.1-8</c:v>
                </c:pt>
                <c:pt idx="4">
                  <c:v>8.1-10</c:v>
                </c:pt>
                <c:pt idx="5">
                  <c:v>10.1-12</c:v>
                </c:pt>
                <c:pt idx="6">
                  <c:v>12.1-14</c:v>
                </c:pt>
                <c:pt idx="7">
                  <c:v>&gt;14</c:v>
                </c:pt>
              </c:strCache>
            </c:strRef>
          </c:cat>
          <c:val>
            <c:numRef>
              <c:f>Sheet1!$B$2:$B$9</c:f>
              <c:numCache>
                <c:formatCode>General</c:formatCode>
                <c:ptCount val="8"/>
                <c:pt idx="0">
                  <c:v>1</c:v>
                </c:pt>
                <c:pt idx="1">
                  <c:v>1</c:v>
                </c:pt>
                <c:pt idx="2">
                  <c:v>0.8</c:v>
                </c:pt>
                <c:pt idx="3">
                  <c:v>0.56999999999999995</c:v>
                </c:pt>
                <c:pt idx="4">
                  <c:v>0.46</c:v>
                </c:pt>
                <c:pt idx="5">
                  <c:v>0.28999999999999998</c:v>
                </c:pt>
                <c:pt idx="6">
                  <c:v>0.33</c:v>
                </c:pt>
                <c:pt idx="7">
                  <c:v>0.27</c:v>
                </c:pt>
              </c:numCache>
            </c:numRef>
          </c:val>
        </c:ser>
        <c:dLbls>
          <c:showLegendKey val="0"/>
          <c:showVal val="0"/>
          <c:showCatName val="0"/>
          <c:showSerName val="0"/>
          <c:showPercent val="0"/>
          <c:showBubbleSize val="0"/>
        </c:dLbls>
        <c:gapWidth val="150"/>
        <c:axId val="176317184"/>
        <c:axId val="176318720"/>
      </c:barChart>
      <c:catAx>
        <c:axId val="176317184"/>
        <c:scaling>
          <c:orientation val="minMax"/>
        </c:scaling>
        <c:delete val="0"/>
        <c:axPos val="b"/>
        <c:majorTickMark val="out"/>
        <c:minorTickMark val="none"/>
        <c:tickLblPos val="nextTo"/>
        <c:crossAx val="176318720"/>
        <c:crosses val="autoZero"/>
        <c:auto val="1"/>
        <c:lblAlgn val="ctr"/>
        <c:lblOffset val="100"/>
        <c:noMultiLvlLbl val="0"/>
      </c:catAx>
      <c:valAx>
        <c:axId val="176318720"/>
        <c:scaling>
          <c:orientation val="minMax"/>
        </c:scaling>
        <c:delete val="0"/>
        <c:axPos val="l"/>
        <c:majorGridlines/>
        <c:title>
          <c:tx>
            <c:rich>
              <a:bodyPr rot="-5400000" vert="horz"/>
              <a:lstStyle/>
              <a:p>
                <a:pPr>
                  <a:defRPr sz="1800"/>
                </a:pPr>
                <a:r>
                  <a:rPr lang="en-US" sz="1800"/>
                  <a:t>Relative Risk of Death</a:t>
                </a:r>
              </a:p>
            </c:rich>
          </c:tx>
          <c:overlay val="0"/>
        </c:title>
        <c:numFmt formatCode="General" sourceLinked="1"/>
        <c:majorTickMark val="out"/>
        <c:minorTickMark val="none"/>
        <c:tickLblPos val="nextTo"/>
        <c:txPr>
          <a:bodyPr/>
          <a:lstStyle/>
          <a:p>
            <a:pPr>
              <a:defRPr sz="2000"/>
            </a:pPr>
            <a:endParaRPr lang="en-US"/>
          </a:p>
        </c:txPr>
        <c:crossAx val="176317184"/>
        <c:crosses val="autoZero"/>
        <c:crossBetween val="between"/>
      </c:valAx>
    </c:plotArea>
    <c:plotVisOnly val="1"/>
    <c:dispBlanksAs val="gap"/>
    <c:showDLblsOverMax val="0"/>
  </c:chart>
  <c:txPr>
    <a:bodyPr/>
    <a:lstStyle/>
    <a:p>
      <a:pPr>
        <a:defRPr sz="2400" b="1">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Risk Factors</c:v>
                </c:pt>
              </c:strCache>
            </c:strRef>
          </c:tx>
          <c:spPr>
            <a:solidFill>
              <a:srgbClr val="003E7E"/>
            </a:solidFill>
          </c:spPr>
          <c:invertIfNegative val="0"/>
          <c:cat>
            <c:strRef>
              <c:f>Sheet1!$A$2:$A$5</c:f>
              <c:strCache>
                <c:ptCount val="4"/>
                <c:pt idx="0">
                  <c:v>&lt; 5 METs</c:v>
                </c:pt>
                <c:pt idx="1">
                  <c:v>5.1-7 METs</c:v>
                </c:pt>
                <c:pt idx="2">
                  <c:v>7.1-10 METs</c:v>
                </c:pt>
                <c:pt idx="3">
                  <c:v>&gt; 10 METs</c:v>
                </c:pt>
              </c:strCache>
            </c:strRef>
          </c:cat>
          <c:val>
            <c:numRef>
              <c:f>Sheet1!$B$2:$B$5</c:f>
              <c:numCache>
                <c:formatCode>General</c:formatCode>
                <c:ptCount val="4"/>
                <c:pt idx="0">
                  <c:v>1.47</c:v>
                </c:pt>
                <c:pt idx="1">
                  <c:v>0.97</c:v>
                </c:pt>
                <c:pt idx="2">
                  <c:v>0.56000000000000005</c:v>
                </c:pt>
                <c:pt idx="3">
                  <c:v>0.37</c:v>
                </c:pt>
              </c:numCache>
            </c:numRef>
          </c:val>
        </c:ser>
        <c:ser>
          <c:idx val="1"/>
          <c:order val="1"/>
          <c:tx>
            <c:strRef>
              <c:f>Sheet1!$C$1</c:f>
              <c:strCache>
                <c:ptCount val="1"/>
                <c:pt idx="0">
                  <c:v>No Risk Factors</c:v>
                </c:pt>
              </c:strCache>
            </c:strRef>
          </c:tx>
          <c:spPr>
            <a:solidFill>
              <a:schemeClr val="tx1">
                <a:lumMod val="50000"/>
                <a:lumOff val="50000"/>
              </a:schemeClr>
            </a:solidFill>
          </c:spPr>
          <c:invertIfNegative val="0"/>
          <c:cat>
            <c:strRef>
              <c:f>Sheet1!$A$2:$A$5</c:f>
              <c:strCache>
                <c:ptCount val="4"/>
                <c:pt idx="0">
                  <c:v>&lt; 5 METs</c:v>
                </c:pt>
                <c:pt idx="1">
                  <c:v>5.1-7 METs</c:v>
                </c:pt>
                <c:pt idx="2">
                  <c:v>7.1-10 METs</c:v>
                </c:pt>
                <c:pt idx="3">
                  <c:v>&gt; 10 METs</c:v>
                </c:pt>
              </c:strCache>
            </c:strRef>
          </c:cat>
          <c:val>
            <c:numRef>
              <c:f>Sheet1!$C$2:$C$5</c:f>
              <c:numCache>
                <c:formatCode>General</c:formatCode>
                <c:ptCount val="4"/>
                <c:pt idx="0">
                  <c:v>1</c:v>
                </c:pt>
                <c:pt idx="1">
                  <c:v>0.66</c:v>
                </c:pt>
                <c:pt idx="2">
                  <c:v>0.48</c:v>
                </c:pt>
                <c:pt idx="3">
                  <c:v>0.33</c:v>
                </c:pt>
              </c:numCache>
            </c:numRef>
          </c:val>
        </c:ser>
        <c:dLbls>
          <c:showLegendKey val="0"/>
          <c:showVal val="0"/>
          <c:showCatName val="0"/>
          <c:showSerName val="0"/>
          <c:showPercent val="0"/>
          <c:showBubbleSize val="0"/>
        </c:dLbls>
        <c:gapWidth val="150"/>
        <c:axId val="176358144"/>
        <c:axId val="176359680"/>
      </c:barChart>
      <c:catAx>
        <c:axId val="176358144"/>
        <c:scaling>
          <c:orientation val="minMax"/>
        </c:scaling>
        <c:delete val="0"/>
        <c:axPos val="b"/>
        <c:majorTickMark val="out"/>
        <c:minorTickMark val="none"/>
        <c:tickLblPos val="nextTo"/>
        <c:crossAx val="176359680"/>
        <c:crosses val="autoZero"/>
        <c:auto val="1"/>
        <c:lblAlgn val="ctr"/>
        <c:lblOffset val="100"/>
        <c:noMultiLvlLbl val="0"/>
      </c:catAx>
      <c:valAx>
        <c:axId val="176359680"/>
        <c:scaling>
          <c:orientation val="minMax"/>
        </c:scaling>
        <c:delete val="0"/>
        <c:axPos val="l"/>
        <c:title>
          <c:tx>
            <c:rich>
              <a:bodyPr rot="-5400000" vert="horz"/>
              <a:lstStyle/>
              <a:p>
                <a:pPr>
                  <a:defRPr/>
                </a:pPr>
                <a:r>
                  <a:rPr lang="en-US"/>
                  <a:t>Relative Risk of Death</a:t>
                </a:r>
              </a:p>
            </c:rich>
          </c:tx>
          <c:overlay val="0"/>
        </c:title>
        <c:numFmt formatCode="General" sourceLinked="1"/>
        <c:majorTickMark val="out"/>
        <c:minorTickMark val="none"/>
        <c:tickLblPos val="nextTo"/>
        <c:crossAx val="176358144"/>
        <c:crosses val="autoZero"/>
        <c:crossBetween val="between"/>
      </c:valAx>
    </c:plotArea>
    <c:legend>
      <c:legendPos val="r"/>
      <c:layout>
        <c:manualLayout>
          <c:xMode val="edge"/>
          <c:yMode val="edge"/>
          <c:x val="0.75239257592800901"/>
          <c:y val="0.16899184476940382"/>
          <c:w val="0.2222105986751656"/>
          <c:h val="0.14160814719588624"/>
        </c:manualLayout>
      </c:layout>
      <c:overlay val="1"/>
    </c:legend>
    <c:plotVisOnly val="1"/>
    <c:dispBlanksAs val="gap"/>
    <c:showDLblsOverMax val="0"/>
  </c:chart>
  <c:txPr>
    <a:bodyPr/>
    <a:lstStyle/>
    <a:p>
      <a:pPr>
        <a:defRPr sz="18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F0000"/>
            </a:solidFill>
            <a:ln>
              <a:solidFill>
                <a:schemeClr val="tx1"/>
              </a:solidFill>
            </a:ln>
          </c:spPr>
          <c:invertIfNegative val="0"/>
          <c:cat>
            <c:strRef>
              <c:f>Sheet1!$A$2:$A$11</c:f>
              <c:strCache>
                <c:ptCount val="10"/>
                <c:pt idx="0">
                  <c:v>Kokkinos et al. 2008  (n= 15,660)</c:v>
                </c:pt>
                <c:pt idx="1">
                  <c:v>Blair et al. 1995 (n = 9777)</c:v>
                </c:pt>
                <c:pt idx="2">
                  <c:v>Myers et al. 2002 (n=6213)</c:v>
                </c:pt>
                <c:pt idx="3">
                  <c:v>Myers et al. 2004 (n = 6213)</c:v>
                </c:pt>
                <c:pt idx="4">
                  <c:v>Mora et al. 2003 (n = 2994)</c:v>
                </c:pt>
                <c:pt idx="5">
                  <c:v>Gulati et al. 2003 (n = 5271)</c:v>
                </c:pt>
                <c:pt idx="6">
                  <c:v>Baladay et al. 2004 (n = 3043)</c:v>
                </c:pt>
                <c:pt idx="7">
                  <c:v>Dorn et al. 1999 (n = 315)</c:v>
                </c:pt>
                <c:pt idx="8">
                  <c:v>Goraya et al. 2000 (n = 2593)</c:v>
                </c:pt>
                <c:pt idx="9">
                  <c:v>Goraya et al. 2000 (n = 514)</c:v>
                </c:pt>
              </c:strCache>
            </c:strRef>
          </c:cat>
          <c:val>
            <c:numRef>
              <c:f>Sheet1!$B$2:$B$11</c:f>
              <c:numCache>
                <c:formatCode>0%</c:formatCode>
                <c:ptCount val="10"/>
                <c:pt idx="0">
                  <c:v>0.13</c:v>
                </c:pt>
                <c:pt idx="1">
                  <c:v>0.16</c:v>
                </c:pt>
                <c:pt idx="2">
                  <c:v>0.12</c:v>
                </c:pt>
                <c:pt idx="3">
                  <c:v>0.2</c:v>
                </c:pt>
                <c:pt idx="4">
                  <c:v>0.2</c:v>
                </c:pt>
                <c:pt idx="5">
                  <c:v>0.17</c:v>
                </c:pt>
                <c:pt idx="6">
                  <c:v>0.13</c:v>
                </c:pt>
                <c:pt idx="7">
                  <c:v>0.14000000000000001</c:v>
                </c:pt>
                <c:pt idx="8">
                  <c:v>0.14000000000000001</c:v>
                </c:pt>
                <c:pt idx="9">
                  <c:v>0.18</c:v>
                </c:pt>
              </c:numCache>
            </c:numRef>
          </c:val>
        </c:ser>
        <c:dLbls>
          <c:showLegendKey val="0"/>
          <c:showVal val="0"/>
          <c:showCatName val="0"/>
          <c:showSerName val="0"/>
          <c:showPercent val="0"/>
          <c:showBubbleSize val="0"/>
        </c:dLbls>
        <c:gapWidth val="150"/>
        <c:axId val="176406912"/>
        <c:axId val="176408448"/>
      </c:barChart>
      <c:catAx>
        <c:axId val="176406912"/>
        <c:scaling>
          <c:orientation val="minMax"/>
        </c:scaling>
        <c:delete val="0"/>
        <c:axPos val="l"/>
        <c:majorTickMark val="out"/>
        <c:minorTickMark val="none"/>
        <c:tickLblPos val="nextTo"/>
        <c:txPr>
          <a:bodyPr/>
          <a:lstStyle/>
          <a:p>
            <a:pPr>
              <a:defRPr b="1"/>
            </a:pPr>
            <a:endParaRPr lang="en-US"/>
          </a:p>
        </c:txPr>
        <c:crossAx val="176408448"/>
        <c:crosses val="autoZero"/>
        <c:auto val="1"/>
        <c:lblAlgn val="ctr"/>
        <c:lblOffset val="100"/>
        <c:noMultiLvlLbl val="0"/>
      </c:catAx>
      <c:valAx>
        <c:axId val="176408448"/>
        <c:scaling>
          <c:orientation val="minMax"/>
        </c:scaling>
        <c:delete val="0"/>
        <c:axPos val="b"/>
        <c:majorGridlines/>
        <c:numFmt formatCode="0%" sourceLinked="1"/>
        <c:majorTickMark val="out"/>
        <c:minorTickMark val="none"/>
        <c:tickLblPos val="nextTo"/>
        <c:crossAx val="176406912"/>
        <c:crosses val="autoZero"/>
        <c:crossBetween val="between"/>
      </c:valAx>
    </c:plotArea>
    <c:plotVisOnly val="1"/>
    <c:dispBlanksAs val="gap"/>
    <c:showDLblsOverMax val="0"/>
  </c:chart>
  <c:txPr>
    <a:bodyPr/>
    <a:lstStyle/>
    <a:p>
      <a:pPr>
        <a:defRPr sz="1800"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77823-ACB3-406C-8D1E-E3109B4F848E}" type="doc">
      <dgm:prSet loTypeId="urn:microsoft.com/office/officeart/2005/8/layout/arrow3" loCatId="relationship" qsTypeId="urn:microsoft.com/office/officeart/2005/8/quickstyle/simple2" qsCatId="simple" csTypeId="urn:microsoft.com/office/officeart/2005/8/colors/accent2_5" csCatId="accent2" phldr="1"/>
      <dgm:spPr/>
      <dgm:t>
        <a:bodyPr/>
        <a:lstStyle/>
        <a:p>
          <a:endParaRPr lang="en-US"/>
        </a:p>
      </dgm:t>
    </dgm:pt>
    <dgm:pt modelId="{99A85B78-460B-41E6-9C16-217A0732988F}">
      <dgm:prSet phldrT="[Text]"/>
      <dgm:spPr/>
      <dgm:t>
        <a:bodyPr/>
        <a:lstStyle/>
        <a:p>
          <a:r>
            <a:rPr lang="en-US" b="1" dirty="0" smtClean="0"/>
            <a:t>Sedentary Time</a:t>
          </a:r>
          <a:endParaRPr lang="en-US" b="1" dirty="0"/>
        </a:p>
      </dgm:t>
    </dgm:pt>
    <dgm:pt modelId="{614CFC8C-DE01-4096-A0FA-E332E4B73AC1}" type="parTrans" cxnId="{DBB246EE-99B1-4D34-8742-FC8BF4A38EAE}">
      <dgm:prSet/>
      <dgm:spPr/>
      <dgm:t>
        <a:bodyPr/>
        <a:lstStyle/>
        <a:p>
          <a:endParaRPr lang="en-US"/>
        </a:p>
      </dgm:t>
    </dgm:pt>
    <dgm:pt modelId="{EC56952D-4F7A-4552-B82B-DA1B3F20FC24}" type="sibTrans" cxnId="{DBB246EE-99B1-4D34-8742-FC8BF4A38EAE}">
      <dgm:prSet/>
      <dgm:spPr/>
      <dgm:t>
        <a:bodyPr/>
        <a:lstStyle/>
        <a:p>
          <a:endParaRPr lang="en-US"/>
        </a:p>
      </dgm:t>
    </dgm:pt>
    <dgm:pt modelId="{A6EF47E1-EA5A-4C69-B3C8-ED82A7893A6F}">
      <dgm:prSet phldrT="[Text]"/>
      <dgm:spPr/>
      <dgm:t>
        <a:bodyPr/>
        <a:lstStyle/>
        <a:p>
          <a:r>
            <a:rPr lang="en-US" b="1" dirty="0" smtClean="0"/>
            <a:t>Physical Activity</a:t>
          </a:r>
          <a:endParaRPr lang="en-US" b="1" dirty="0"/>
        </a:p>
      </dgm:t>
    </dgm:pt>
    <dgm:pt modelId="{B97DDCE0-B13D-46C8-849D-B4CF787D45AD}" type="parTrans" cxnId="{A3CD416B-39D3-432A-9C64-444598AA2C3E}">
      <dgm:prSet/>
      <dgm:spPr/>
      <dgm:t>
        <a:bodyPr/>
        <a:lstStyle/>
        <a:p>
          <a:endParaRPr lang="en-US"/>
        </a:p>
      </dgm:t>
    </dgm:pt>
    <dgm:pt modelId="{E095F520-06C0-49D0-ACF2-0E46C7E65772}" type="sibTrans" cxnId="{A3CD416B-39D3-432A-9C64-444598AA2C3E}">
      <dgm:prSet/>
      <dgm:spPr/>
      <dgm:t>
        <a:bodyPr/>
        <a:lstStyle/>
        <a:p>
          <a:endParaRPr lang="en-US"/>
        </a:p>
      </dgm:t>
    </dgm:pt>
    <dgm:pt modelId="{206B5F83-080B-4E3E-B058-366CD1870F72}" type="pres">
      <dgm:prSet presAssocID="{9D677823-ACB3-406C-8D1E-E3109B4F848E}" presName="compositeShape" presStyleCnt="0">
        <dgm:presLayoutVars>
          <dgm:chMax val="2"/>
          <dgm:dir/>
          <dgm:resizeHandles val="exact"/>
        </dgm:presLayoutVars>
      </dgm:prSet>
      <dgm:spPr/>
      <dgm:t>
        <a:bodyPr/>
        <a:lstStyle/>
        <a:p>
          <a:endParaRPr lang="en-US"/>
        </a:p>
      </dgm:t>
    </dgm:pt>
    <dgm:pt modelId="{E86727FA-BE63-4489-B70B-5A5DF73D63F3}" type="pres">
      <dgm:prSet presAssocID="{9D677823-ACB3-406C-8D1E-E3109B4F848E}" presName="divider" presStyleLbl="fgShp" presStyleIdx="0" presStyleCnt="1"/>
      <dgm:spPr/>
    </dgm:pt>
    <dgm:pt modelId="{A23511E3-8E44-49F4-B5FA-386011F6D956}" type="pres">
      <dgm:prSet presAssocID="{99A85B78-460B-41E6-9C16-217A0732988F}" presName="downArrow" presStyleLbl="node1" presStyleIdx="0" presStyleCnt="2"/>
      <dgm:spPr>
        <a:solidFill>
          <a:srgbClr val="0606BA">
            <a:alpha val="90000"/>
          </a:srgbClr>
        </a:solidFill>
      </dgm:spPr>
    </dgm:pt>
    <dgm:pt modelId="{60B9EA66-C290-4769-83B7-1E3CDEADE2A6}" type="pres">
      <dgm:prSet presAssocID="{99A85B78-460B-41E6-9C16-217A0732988F}" presName="downArrowText" presStyleLbl="revTx" presStyleIdx="0" presStyleCnt="2">
        <dgm:presLayoutVars>
          <dgm:bulletEnabled val="1"/>
        </dgm:presLayoutVars>
      </dgm:prSet>
      <dgm:spPr/>
      <dgm:t>
        <a:bodyPr/>
        <a:lstStyle/>
        <a:p>
          <a:endParaRPr lang="en-US"/>
        </a:p>
      </dgm:t>
    </dgm:pt>
    <dgm:pt modelId="{B4607F1D-1CE7-4D59-9B69-26F9F321F5C7}" type="pres">
      <dgm:prSet presAssocID="{A6EF47E1-EA5A-4C69-B3C8-ED82A7893A6F}" presName="upArrow" presStyleLbl="node1" presStyleIdx="1" presStyleCnt="2"/>
      <dgm:spPr>
        <a:solidFill>
          <a:srgbClr val="E20000">
            <a:alpha val="49804"/>
          </a:srgbClr>
        </a:solidFill>
      </dgm:spPr>
    </dgm:pt>
    <dgm:pt modelId="{78B498AB-91DB-4E14-8551-A9E2E9362C01}" type="pres">
      <dgm:prSet presAssocID="{A6EF47E1-EA5A-4C69-B3C8-ED82A7893A6F}" presName="upArrowText" presStyleLbl="revTx" presStyleIdx="1" presStyleCnt="2">
        <dgm:presLayoutVars>
          <dgm:bulletEnabled val="1"/>
        </dgm:presLayoutVars>
      </dgm:prSet>
      <dgm:spPr/>
      <dgm:t>
        <a:bodyPr/>
        <a:lstStyle/>
        <a:p>
          <a:endParaRPr lang="en-US"/>
        </a:p>
      </dgm:t>
    </dgm:pt>
  </dgm:ptLst>
  <dgm:cxnLst>
    <dgm:cxn modelId="{BFB97BD6-DF76-49A7-BA6E-940021657ECE}" type="presOf" srcId="{A6EF47E1-EA5A-4C69-B3C8-ED82A7893A6F}" destId="{78B498AB-91DB-4E14-8551-A9E2E9362C01}" srcOrd="0" destOrd="0" presId="urn:microsoft.com/office/officeart/2005/8/layout/arrow3"/>
    <dgm:cxn modelId="{DBB246EE-99B1-4D34-8742-FC8BF4A38EAE}" srcId="{9D677823-ACB3-406C-8D1E-E3109B4F848E}" destId="{99A85B78-460B-41E6-9C16-217A0732988F}" srcOrd="0" destOrd="0" parTransId="{614CFC8C-DE01-4096-A0FA-E332E4B73AC1}" sibTransId="{EC56952D-4F7A-4552-B82B-DA1B3F20FC24}"/>
    <dgm:cxn modelId="{A3CD416B-39D3-432A-9C64-444598AA2C3E}" srcId="{9D677823-ACB3-406C-8D1E-E3109B4F848E}" destId="{A6EF47E1-EA5A-4C69-B3C8-ED82A7893A6F}" srcOrd="1" destOrd="0" parTransId="{B97DDCE0-B13D-46C8-849D-B4CF787D45AD}" sibTransId="{E095F520-06C0-49D0-ACF2-0E46C7E65772}"/>
    <dgm:cxn modelId="{B034FEE9-558C-4BD0-9776-0649316C0FEE}" type="presOf" srcId="{99A85B78-460B-41E6-9C16-217A0732988F}" destId="{60B9EA66-C290-4769-83B7-1E3CDEADE2A6}" srcOrd="0" destOrd="0" presId="urn:microsoft.com/office/officeart/2005/8/layout/arrow3"/>
    <dgm:cxn modelId="{E9B5D165-DDA4-46AD-88B0-20861B23125B}" type="presOf" srcId="{9D677823-ACB3-406C-8D1E-E3109B4F848E}" destId="{206B5F83-080B-4E3E-B058-366CD1870F72}" srcOrd="0" destOrd="0" presId="urn:microsoft.com/office/officeart/2005/8/layout/arrow3"/>
    <dgm:cxn modelId="{80CE7AC1-F9C0-40B8-8DB8-21266A44197B}" type="presParOf" srcId="{206B5F83-080B-4E3E-B058-366CD1870F72}" destId="{E86727FA-BE63-4489-B70B-5A5DF73D63F3}" srcOrd="0" destOrd="0" presId="urn:microsoft.com/office/officeart/2005/8/layout/arrow3"/>
    <dgm:cxn modelId="{779654F1-2DD4-4758-A751-B164563B323F}" type="presParOf" srcId="{206B5F83-080B-4E3E-B058-366CD1870F72}" destId="{A23511E3-8E44-49F4-B5FA-386011F6D956}" srcOrd="1" destOrd="0" presId="urn:microsoft.com/office/officeart/2005/8/layout/arrow3"/>
    <dgm:cxn modelId="{CC2D6469-2C78-426F-9972-0A520702787B}" type="presParOf" srcId="{206B5F83-080B-4E3E-B058-366CD1870F72}" destId="{60B9EA66-C290-4769-83B7-1E3CDEADE2A6}" srcOrd="2" destOrd="0" presId="urn:microsoft.com/office/officeart/2005/8/layout/arrow3"/>
    <dgm:cxn modelId="{70CFD736-BB37-4416-B124-A61C37A4073A}" type="presParOf" srcId="{206B5F83-080B-4E3E-B058-366CD1870F72}" destId="{B4607F1D-1CE7-4D59-9B69-26F9F321F5C7}" srcOrd="3" destOrd="0" presId="urn:microsoft.com/office/officeart/2005/8/layout/arrow3"/>
    <dgm:cxn modelId="{51FBCC49-D935-4B1E-8E25-9D6FE8D8BC72}" type="presParOf" srcId="{206B5F83-080B-4E3E-B058-366CD1870F72}" destId="{78B498AB-91DB-4E14-8551-A9E2E9362C0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51425-FDDC-49E0-9043-3006A555829B}" type="datetimeFigureOut">
              <a:rPr lang="en-US" smtClean="0"/>
              <a:t>3/11/2014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36B030-42A5-4257-8F06-003B13E4C3BB}" type="slidenum">
              <a:rPr lang="en-US" smtClean="0"/>
              <a:t>‹#›</a:t>
            </a:fld>
            <a:endParaRPr lang="en-US"/>
          </a:p>
        </p:txBody>
      </p:sp>
    </p:spTree>
    <p:extLst>
      <p:ext uri="{BB962C8B-B14F-4D97-AF65-F5344CB8AC3E}">
        <p14:creationId xmlns:p14="http://schemas.microsoft.com/office/powerpoint/2010/main" val="421789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2</a:t>
            </a:fld>
            <a:endParaRPr lang="en-US"/>
          </a:p>
        </p:txBody>
      </p:sp>
    </p:spTree>
    <p:extLst>
      <p:ext uri="{BB962C8B-B14F-4D97-AF65-F5344CB8AC3E}">
        <p14:creationId xmlns:p14="http://schemas.microsoft.com/office/powerpoint/2010/main" val="331722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12</a:t>
            </a:fld>
            <a:endParaRPr lang="en-US"/>
          </a:p>
        </p:txBody>
      </p:sp>
    </p:spTree>
    <p:extLst>
      <p:ext uri="{BB962C8B-B14F-4D97-AF65-F5344CB8AC3E}">
        <p14:creationId xmlns:p14="http://schemas.microsoft.com/office/powerpoint/2010/main" val="104148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13</a:t>
            </a:fld>
            <a:endParaRPr lang="en-US"/>
          </a:p>
        </p:txBody>
      </p:sp>
    </p:spTree>
    <p:extLst>
      <p:ext uri="{BB962C8B-B14F-4D97-AF65-F5344CB8AC3E}">
        <p14:creationId xmlns:p14="http://schemas.microsoft.com/office/powerpoint/2010/main" val="169561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14</a:t>
            </a:fld>
            <a:endParaRPr lang="en-US"/>
          </a:p>
        </p:txBody>
      </p:sp>
    </p:spTree>
    <p:extLst>
      <p:ext uri="{BB962C8B-B14F-4D97-AF65-F5344CB8AC3E}">
        <p14:creationId xmlns:p14="http://schemas.microsoft.com/office/powerpoint/2010/main" val="410808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15</a:t>
            </a:fld>
            <a:endParaRPr lang="en-US"/>
          </a:p>
        </p:txBody>
      </p:sp>
    </p:spTree>
    <p:extLst>
      <p:ext uri="{BB962C8B-B14F-4D97-AF65-F5344CB8AC3E}">
        <p14:creationId xmlns:p14="http://schemas.microsoft.com/office/powerpoint/2010/main" val="145647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17</a:t>
            </a:fld>
            <a:endParaRPr lang="en-US"/>
          </a:p>
        </p:txBody>
      </p:sp>
    </p:spTree>
    <p:extLst>
      <p:ext uri="{BB962C8B-B14F-4D97-AF65-F5344CB8AC3E}">
        <p14:creationId xmlns:p14="http://schemas.microsoft.com/office/powerpoint/2010/main" val="226729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18</a:t>
            </a:fld>
            <a:endParaRPr lang="en-US"/>
          </a:p>
        </p:txBody>
      </p:sp>
    </p:spTree>
    <p:extLst>
      <p:ext uri="{BB962C8B-B14F-4D97-AF65-F5344CB8AC3E}">
        <p14:creationId xmlns:p14="http://schemas.microsoft.com/office/powerpoint/2010/main" val="355159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19</a:t>
            </a:fld>
            <a:endParaRPr lang="en-US"/>
          </a:p>
        </p:txBody>
      </p:sp>
    </p:spTree>
    <p:extLst>
      <p:ext uri="{BB962C8B-B14F-4D97-AF65-F5344CB8AC3E}">
        <p14:creationId xmlns:p14="http://schemas.microsoft.com/office/powerpoint/2010/main" val="53020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20</a:t>
            </a:fld>
            <a:endParaRPr lang="en-US"/>
          </a:p>
        </p:txBody>
      </p:sp>
    </p:spTree>
    <p:extLst>
      <p:ext uri="{BB962C8B-B14F-4D97-AF65-F5344CB8AC3E}">
        <p14:creationId xmlns:p14="http://schemas.microsoft.com/office/powerpoint/2010/main" val="276037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0242"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22</a:t>
            </a:fld>
            <a:endParaRPr lang="en-US"/>
          </a:p>
        </p:txBody>
      </p:sp>
    </p:spTree>
    <p:extLst>
      <p:ext uri="{BB962C8B-B14F-4D97-AF65-F5344CB8AC3E}">
        <p14:creationId xmlns:p14="http://schemas.microsoft.com/office/powerpoint/2010/main" val="258903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4</a:t>
            </a:fld>
            <a:endParaRPr lang="en-US"/>
          </a:p>
        </p:txBody>
      </p:sp>
    </p:spTree>
    <p:extLst>
      <p:ext uri="{BB962C8B-B14F-4D97-AF65-F5344CB8AC3E}">
        <p14:creationId xmlns:p14="http://schemas.microsoft.com/office/powerpoint/2010/main" val="468116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3564FA-3FB3-4311-AF10-5EAA39808502}"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BB9177-E9BE-449E-8539-3B275C5D74D2}"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C043A9-8A34-4A71-9496-A0AC63E4EEFA}"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27</a:t>
            </a:fld>
            <a:endParaRPr lang="en-US"/>
          </a:p>
        </p:txBody>
      </p:sp>
    </p:spTree>
    <p:extLst>
      <p:ext uri="{BB962C8B-B14F-4D97-AF65-F5344CB8AC3E}">
        <p14:creationId xmlns:p14="http://schemas.microsoft.com/office/powerpoint/2010/main" val="1529249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29</a:t>
            </a:fld>
            <a:endParaRPr lang="en-US"/>
          </a:p>
        </p:txBody>
      </p:sp>
    </p:spTree>
    <p:extLst>
      <p:ext uri="{BB962C8B-B14F-4D97-AF65-F5344CB8AC3E}">
        <p14:creationId xmlns:p14="http://schemas.microsoft.com/office/powerpoint/2010/main" val="1709346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30</a:t>
            </a:fld>
            <a:endParaRPr lang="en-US"/>
          </a:p>
        </p:txBody>
      </p:sp>
    </p:spTree>
    <p:extLst>
      <p:ext uri="{BB962C8B-B14F-4D97-AF65-F5344CB8AC3E}">
        <p14:creationId xmlns:p14="http://schemas.microsoft.com/office/powerpoint/2010/main" val="2215642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31</a:t>
            </a:fld>
            <a:endParaRPr lang="en-US"/>
          </a:p>
        </p:txBody>
      </p:sp>
    </p:spTree>
    <p:extLst>
      <p:ext uri="{BB962C8B-B14F-4D97-AF65-F5344CB8AC3E}">
        <p14:creationId xmlns:p14="http://schemas.microsoft.com/office/powerpoint/2010/main" val="4209528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32</a:t>
            </a:fld>
            <a:endParaRPr lang="en-US"/>
          </a:p>
        </p:txBody>
      </p:sp>
    </p:spTree>
    <p:extLst>
      <p:ext uri="{BB962C8B-B14F-4D97-AF65-F5344CB8AC3E}">
        <p14:creationId xmlns:p14="http://schemas.microsoft.com/office/powerpoint/2010/main" val="4209528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5</a:t>
            </a:fld>
            <a:endParaRPr lang="en-US"/>
          </a:p>
        </p:txBody>
      </p:sp>
    </p:spTree>
    <p:extLst>
      <p:ext uri="{BB962C8B-B14F-4D97-AF65-F5344CB8AC3E}">
        <p14:creationId xmlns:p14="http://schemas.microsoft.com/office/powerpoint/2010/main" val="3045831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34</a:t>
            </a:fld>
            <a:endParaRPr lang="en-US"/>
          </a:p>
        </p:txBody>
      </p:sp>
    </p:spTree>
    <p:extLst>
      <p:ext uri="{BB962C8B-B14F-4D97-AF65-F5344CB8AC3E}">
        <p14:creationId xmlns:p14="http://schemas.microsoft.com/office/powerpoint/2010/main" val="3242450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37</a:t>
            </a:fld>
            <a:endParaRPr lang="en-US"/>
          </a:p>
        </p:txBody>
      </p:sp>
    </p:spTree>
    <p:extLst>
      <p:ext uri="{BB962C8B-B14F-4D97-AF65-F5344CB8AC3E}">
        <p14:creationId xmlns:p14="http://schemas.microsoft.com/office/powerpoint/2010/main" val="443281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38</a:t>
            </a:fld>
            <a:endParaRPr lang="en-US"/>
          </a:p>
        </p:txBody>
      </p:sp>
    </p:spTree>
    <p:extLst>
      <p:ext uri="{BB962C8B-B14F-4D97-AF65-F5344CB8AC3E}">
        <p14:creationId xmlns:p14="http://schemas.microsoft.com/office/powerpoint/2010/main" val="4029206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39</a:t>
            </a:fld>
            <a:endParaRPr lang="en-US"/>
          </a:p>
        </p:txBody>
      </p:sp>
    </p:spTree>
    <p:extLst>
      <p:ext uri="{BB962C8B-B14F-4D97-AF65-F5344CB8AC3E}">
        <p14:creationId xmlns:p14="http://schemas.microsoft.com/office/powerpoint/2010/main" val="3621341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5CB59-4EFC-4A11-8027-FB72304755F5}" type="slidenum">
              <a:rPr lang="en-US" smtClean="0"/>
              <a:t>40</a:t>
            </a:fld>
            <a:endParaRPr lang="en-US"/>
          </a:p>
        </p:txBody>
      </p:sp>
    </p:spTree>
    <p:extLst>
      <p:ext uri="{BB962C8B-B14F-4D97-AF65-F5344CB8AC3E}">
        <p14:creationId xmlns:p14="http://schemas.microsoft.com/office/powerpoint/2010/main" val="659534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41</a:t>
            </a:fld>
            <a:endParaRPr lang="en-US"/>
          </a:p>
        </p:txBody>
      </p:sp>
    </p:spTree>
    <p:extLst>
      <p:ext uri="{BB962C8B-B14F-4D97-AF65-F5344CB8AC3E}">
        <p14:creationId xmlns:p14="http://schemas.microsoft.com/office/powerpoint/2010/main" val="1512215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F5CB59-4EFC-4A11-8027-FB72304755F5}" type="slidenum">
              <a:rPr lang="en-US" smtClean="0"/>
              <a:t>42</a:t>
            </a:fld>
            <a:endParaRPr lang="en-US"/>
          </a:p>
        </p:txBody>
      </p:sp>
    </p:spTree>
    <p:extLst>
      <p:ext uri="{BB962C8B-B14F-4D97-AF65-F5344CB8AC3E}">
        <p14:creationId xmlns:p14="http://schemas.microsoft.com/office/powerpoint/2010/main" val="1648083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44</a:t>
            </a:fld>
            <a:endParaRPr lang="en-US"/>
          </a:p>
        </p:txBody>
      </p:sp>
    </p:spTree>
    <p:extLst>
      <p:ext uri="{BB962C8B-B14F-4D97-AF65-F5344CB8AC3E}">
        <p14:creationId xmlns:p14="http://schemas.microsoft.com/office/powerpoint/2010/main" val="2001290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45</a:t>
            </a:fld>
            <a:endParaRPr lang="en-US"/>
          </a:p>
        </p:txBody>
      </p:sp>
    </p:spTree>
    <p:extLst>
      <p:ext uri="{BB962C8B-B14F-4D97-AF65-F5344CB8AC3E}">
        <p14:creationId xmlns:p14="http://schemas.microsoft.com/office/powerpoint/2010/main" val="1815120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46</a:t>
            </a:fld>
            <a:endParaRPr lang="en-US"/>
          </a:p>
        </p:txBody>
      </p:sp>
    </p:spTree>
    <p:extLst>
      <p:ext uri="{BB962C8B-B14F-4D97-AF65-F5344CB8AC3E}">
        <p14:creationId xmlns:p14="http://schemas.microsoft.com/office/powerpoint/2010/main" val="267261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6</a:t>
            </a:fld>
            <a:endParaRPr lang="en-US"/>
          </a:p>
        </p:txBody>
      </p:sp>
    </p:spTree>
    <p:extLst>
      <p:ext uri="{BB962C8B-B14F-4D97-AF65-F5344CB8AC3E}">
        <p14:creationId xmlns:p14="http://schemas.microsoft.com/office/powerpoint/2010/main" val="982439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47</a:t>
            </a:fld>
            <a:endParaRPr lang="en-US"/>
          </a:p>
        </p:txBody>
      </p:sp>
    </p:spTree>
    <p:extLst>
      <p:ext uri="{BB962C8B-B14F-4D97-AF65-F5344CB8AC3E}">
        <p14:creationId xmlns:p14="http://schemas.microsoft.com/office/powerpoint/2010/main" val="2455780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9082AE-C593-4A1F-942B-3E9118EE3010}"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49</a:t>
            </a:fld>
            <a:endParaRPr lang="en-US"/>
          </a:p>
        </p:txBody>
      </p:sp>
    </p:spTree>
    <p:extLst>
      <p:ext uri="{BB962C8B-B14F-4D97-AF65-F5344CB8AC3E}">
        <p14:creationId xmlns:p14="http://schemas.microsoft.com/office/powerpoint/2010/main" val="3731865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50</a:t>
            </a:fld>
            <a:endParaRPr lang="en-US"/>
          </a:p>
        </p:txBody>
      </p:sp>
    </p:spTree>
    <p:extLst>
      <p:ext uri="{BB962C8B-B14F-4D97-AF65-F5344CB8AC3E}">
        <p14:creationId xmlns:p14="http://schemas.microsoft.com/office/powerpoint/2010/main" val="76122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51</a:t>
            </a:fld>
            <a:endParaRPr lang="en-US"/>
          </a:p>
        </p:txBody>
      </p:sp>
    </p:spTree>
    <p:extLst>
      <p:ext uri="{BB962C8B-B14F-4D97-AF65-F5344CB8AC3E}">
        <p14:creationId xmlns:p14="http://schemas.microsoft.com/office/powerpoint/2010/main" val="1470337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5CB59-4EFC-4A11-8027-FB72304755F5}" type="slidenum">
              <a:rPr lang="en-US" smtClean="0"/>
              <a:t>52</a:t>
            </a:fld>
            <a:endParaRPr lang="en-US"/>
          </a:p>
        </p:txBody>
      </p:sp>
    </p:spTree>
    <p:extLst>
      <p:ext uri="{BB962C8B-B14F-4D97-AF65-F5344CB8AC3E}">
        <p14:creationId xmlns:p14="http://schemas.microsoft.com/office/powerpoint/2010/main" val="3757142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54</a:t>
            </a:fld>
            <a:endParaRPr lang="en-US"/>
          </a:p>
        </p:txBody>
      </p:sp>
    </p:spTree>
    <p:extLst>
      <p:ext uri="{BB962C8B-B14F-4D97-AF65-F5344CB8AC3E}">
        <p14:creationId xmlns:p14="http://schemas.microsoft.com/office/powerpoint/2010/main" val="3420549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55</a:t>
            </a:fld>
            <a:endParaRPr lang="en-US"/>
          </a:p>
        </p:txBody>
      </p:sp>
    </p:spTree>
    <p:extLst>
      <p:ext uri="{BB962C8B-B14F-4D97-AF65-F5344CB8AC3E}">
        <p14:creationId xmlns:p14="http://schemas.microsoft.com/office/powerpoint/2010/main" val="257720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57</a:t>
            </a:fld>
            <a:endParaRPr lang="en-US"/>
          </a:p>
        </p:txBody>
      </p:sp>
    </p:spTree>
    <p:extLst>
      <p:ext uri="{BB962C8B-B14F-4D97-AF65-F5344CB8AC3E}">
        <p14:creationId xmlns:p14="http://schemas.microsoft.com/office/powerpoint/2010/main" val="1027199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F5CB59-4EFC-4A11-8027-FB72304755F5}" type="slidenum">
              <a:rPr lang="en-US" smtClean="0"/>
              <a:t>58</a:t>
            </a:fld>
            <a:endParaRPr lang="en-US"/>
          </a:p>
        </p:txBody>
      </p:sp>
    </p:spTree>
    <p:extLst>
      <p:ext uri="{BB962C8B-B14F-4D97-AF65-F5344CB8AC3E}">
        <p14:creationId xmlns:p14="http://schemas.microsoft.com/office/powerpoint/2010/main" val="104544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7</a:t>
            </a:fld>
            <a:endParaRPr lang="en-US"/>
          </a:p>
        </p:txBody>
      </p:sp>
    </p:spTree>
    <p:extLst>
      <p:ext uri="{BB962C8B-B14F-4D97-AF65-F5344CB8AC3E}">
        <p14:creationId xmlns:p14="http://schemas.microsoft.com/office/powerpoint/2010/main" val="1867047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59</a:t>
            </a:fld>
            <a:endParaRPr lang="en-US"/>
          </a:p>
        </p:txBody>
      </p:sp>
    </p:spTree>
    <p:extLst>
      <p:ext uri="{BB962C8B-B14F-4D97-AF65-F5344CB8AC3E}">
        <p14:creationId xmlns:p14="http://schemas.microsoft.com/office/powerpoint/2010/main" val="492308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60</a:t>
            </a:fld>
            <a:endParaRPr lang="en-US"/>
          </a:p>
        </p:txBody>
      </p:sp>
    </p:spTree>
    <p:extLst>
      <p:ext uri="{BB962C8B-B14F-4D97-AF65-F5344CB8AC3E}">
        <p14:creationId xmlns:p14="http://schemas.microsoft.com/office/powerpoint/2010/main" val="2452381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9082AE-C593-4A1F-942B-3E9118EE3010}" type="slidenum">
              <a:rPr lang="en-US" smtClean="0"/>
              <a:pPr/>
              <a:t>61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82AE-C593-4A1F-942B-3E9118EE3010}" type="slidenum">
              <a:rPr lang="en-US" smtClean="0"/>
              <a:pPr/>
              <a:t>63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82AE-C593-4A1F-942B-3E9118EE3010}"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889082AE-C593-4A1F-942B-3E9118EE301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endParaRPr lang="en-US" dirty="0"/>
          </a:p>
        </p:txBody>
      </p:sp>
      <p:sp>
        <p:nvSpPr>
          <p:cNvPr id="4" name="Slide Number Placeholder 3"/>
          <p:cNvSpPr>
            <a:spLocks noGrp="1"/>
          </p:cNvSpPr>
          <p:nvPr>
            <p:ph type="sldNum" sz="quarter" idx="10"/>
          </p:nvPr>
        </p:nvSpPr>
        <p:spPr/>
        <p:txBody>
          <a:bodyPr/>
          <a:lstStyle/>
          <a:p>
            <a:fld id="{889082AE-C593-4A1F-942B-3E9118EE301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10</a:t>
            </a:fld>
            <a:endParaRPr lang="en-US"/>
          </a:p>
        </p:txBody>
      </p:sp>
    </p:spTree>
    <p:extLst>
      <p:ext uri="{BB962C8B-B14F-4D97-AF65-F5344CB8AC3E}">
        <p14:creationId xmlns:p14="http://schemas.microsoft.com/office/powerpoint/2010/main" val="242217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6B030-42A5-4257-8F06-003B13E4C3BB}" type="slidenum">
              <a:rPr lang="en-US" smtClean="0"/>
              <a:t>11</a:t>
            </a:fld>
            <a:endParaRPr lang="en-US"/>
          </a:p>
        </p:txBody>
      </p:sp>
    </p:spTree>
    <p:extLst>
      <p:ext uri="{BB962C8B-B14F-4D97-AF65-F5344CB8AC3E}">
        <p14:creationId xmlns:p14="http://schemas.microsoft.com/office/powerpoint/2010/main" val="3073340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78" name="Group 477"/>
          <p:cNvGrpSpPr/>
          <p:nvPr userDrawn="1"/>
        </p:nvGrpSpPr>
        <p:grpSpPr>
          <a:xfrm>
            <a:off x="-533400" y="-457200"/>
            <a:ext cx="10744200" cy="8077200"/>
            <a:chOff x="-533400" y="-457200"/>
            <a:chExt cx="10744200" cy="8077200"/>
          </a:xfrm>
        </p:grpSpPr>
        <p:grpSp>
          <p:nvGrpSpPr>
            <p:cNvPr id="479" name="Group 197"/>
            <p:cNvGrpSpPr/>
            <p:nvPr/>
          </p:nvGrpSpPr>
          <p:grpSpPr>
            <a:xfrm>
              <a:off x="-533400" y="-457200"/>
              <a:ext cx="10744200" cy="8077200"/>
              <a:chOff x="-533400" y="-457200"/>
              <a:chExt cx="10744200" cy="8077200"/>
            </a:xfrm>
          </p:grpSpPr>
          <p:sp>
            <p:nvSpPr>
              <p:cNvPr id="706" name="Oval 705"/>
              <p:cNvSpPr/>
              <p:nvPr userDrawn="1"/>
            </p:nvSpPr>
            <p:spPr>
              <a:xfrm>
                <a:off x="5867400" y="609600"/>
                <a:ext cx="3505200" cy="35052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707" name="Oval 4"/>
              <p:cNvSpPr/>
              <p:nvPr userDrawn="1"/>
            </p:nvSpPr>
            <p:spPr>
              <a:xfrm>
                <a:off x="2057400" y="-457200"/>
                <a:ext cx="5715000" cy="57150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708" name="Oval 707"/>
              <p:cNvSpPr/>
              <p:nvPr userDrawn="1"/>
            </p:nvSpPr>
            <p:spPr>
              <a:xfrm>
                <a:off x="2438400" y="3200400"/>
                <a:ext cx="4419600" cy="44196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709" name="Oval 708"/>
              <p:cNvSpPr/>
              <p:nvPr userDrawn="1"/>
            </p:nvSpPr>
            <p:spPr>
              <a:xfrm>
                <a:off x="6248400" y="2514600"/>
                <a:ext cx="3962400" cy="39624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710" name="Oval 709"/>
              <p:cNvSpPr/>
              <p:nvPr userDrawn="1"/>
            </p:nvSpPr>
            <p:spPr>
              <a:xfrm>
                <a:off x="-533400" y="2362200"/>
                <a:ext cx="4648200" cy="46482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711" name="Oval 710"/>
              <p:cNvSpPr/>
              <p:nvPr userDrawn="1"/>
            </p:nvSpPr>
            <p:spPr>
              <a:xfrm>
                <a:off x="0" y="0"/>
                <a:ext cx="3505200" cy="35052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grpSp>
        <p:grpSp>
          <p:nvGrpSpPr>
            <p:cNvPr id="480" name="Group 834"/>
            <p:cNvGrpSpPr/>
            <p:nvPr/>
          </p:nvGrpSpPr>
          <p:grpSpPr>
            <a:xfrm>
              <a:off x="0" y="4233335"/>
              <a:ext cx="9186332" cy="2319865"/>
              <a:chOff x="0" y="4233335"/>
              <a:chExt cx="9186332" cy="2319865"/>
            </a:xfrm>
            <a:gradFill>
              <a:gsLst>
                <a:gs pos="50000">
                  <a:schemeClr val="bg1">
                    <a:alpha val="37000"/>
                  </a:schemeClr>
                </a:gs>
                <a:gs pos="100000">
                  <a:schemeClr val="bg1">
                    <a:alpha val="48000"/>
                  </a:schemeClr>
                </a:gs>
              </a:gsLst>
              <a:lin ang="5400000" scaled="0"/>
            </a:gradFill>
          </p:grpSpPr>
          <p:sp>
            <p:nvSpPr>
              <p:cNvPr id="626" name="5-Point Star 625"/>
              <p:cNvSpPr/>
              <p:nvPr userDrawn="1"/>
            </p:nvSpPr>
            <p:spPr>
              <a:xfrm>
                <a:off x="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5-Point Star 626"/>
              <p:cNvSpPr/>
              <p:nvPr userDrawn="1"/>
            </p:nvSpPr>
            <p:spPr>
              <a:xfrm>
                <a:off x="25649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5-Point Star 627"/>
              <p:cNvSpPr/>
              <p:nvPr userDrawn="1"/>
            </p:nvSpPr>
            <p:spPr>
              <a:xfrm>
                <a:off x="51298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5-Point Star 628"/>
              <p:cNvSpPr/>
              <p:nvPr userDrawn="1"/>
            </p:nvSpPr>
            <p:spPr>
              <a:xfrm>
                <a:off x="76947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5-Point Star 629"/>
              <p:cNvSpPr/>
              <p:nvPr userDrawn="1"/>
            </p:nvSpPr>
            <p:spPr>
              <a:xfrm>
                <a:off x="102596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5-Point Star 630"/>
              <p:cNvSpPr/>
              <p:nvPr userDrawn="1"/>
            </p:nvSpPr>
            <p:spPr>
              <a:xfrm>
                <a:off x="128245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5-Point Star 631"/>
              <p:cNvSpPr/>
              <p:nvPr userDrawn="1"/>
            </p:nvSpPr>
            <p:spPr>
              <a:xfrm>
                <a:off x="153894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5-Point Star 632"/>
              <p:cNvSpPr/>
              <p:nvPr userDrawn="1"/>
            </p:nvSpPr>
            <p:spPr>
              <a:xfrm>
                <a:off x="179543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5-Point Star 633"/>
              <p:cNvSpPr/>
              <p:nvPr userDrawn="1"/>
            </p:nvSpPr>
            <p:spPr>
              <a:xfrm>
                <a:off x="205192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5-Point Star 634"/>
              <p:cNvSpPr/>
              <p:nvPr userDrawn="1"/>
            </p:nvSpPr>
            <p:spPr>
              <a:xfrm>
                <a:off x="230841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5-Point Star 635"/>
              <p:cNvSpPr/>
              <p:nvPr userDrawn="1"/>
            </p:nvSpPr>
            <p:spPr>
              <a:xfrm>
                <a:off x="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5-Point Star 636"/>
              <p:cNvSpPr/>
              <p:nvPr userDrawn="1"/>
            </p:nvSpPr>
            <p:spPr>
              <a:xfrm>
                <a:off x="25649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5-Point Star 637"/>
              <p:cNvSpPr/>
              <p:nvPr userDrawn="1"/>
            </p:nvSpPr>
            <p:spPr>
              <a:xfrm>
                <a:off x="51298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5-Point Star 638"/>
              <p:cNvSpPr/>
              <p:nvPr userDrawn="1"/>
            </p:nvSpPr>
            <p:spPr>
              <a:xfrm>
                <a:off x="76947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5-Point Star 639"/>
              <p:cNvSpPr/>
              <p:nvPr userDrawn="1"/>
            </p:nvSpPr>
            <p:spPr>
              <a:xfrm>
                <a:off x="102596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5-Point Star 640"/>
              <p:cNvSpPr/>
              <p:nvPr userDrawn="1"/>
            </p:nvSpPr>
            <p:spPr>
              <a:xfrm>
                <a:off x="128245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5-Point Star 641"/>
              <p:cNvSpPr/>
              <p:nvPr userDrawn="1"/>
            </p:nvSpPr>
            <p:spPr>
              <a:xfrm>
                <a:off x="153894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5-Point Star 642"/>
              <p:cNvSpPr/>
              <p:nvPr userDrawn="1"/>
            </p:nvSpPr>
            <p:spPr>
              <a:xfrm>
                <a:off x="179543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5-Point Star 643"/>
              <p:cNvSpPr/>
              <p:nvPr userDrawn="1"/>
            </p:nvSpPr>
            <p:spPr>
              <a:xfrm>
                <a:off x="205192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5-Point Star 644"/>
              <p:cNvSpPr/>
              <p:nvPr userDrawn="1"/>
            </p:nvSpPr>
            <p:spPr>
              <a:xfrm>
                <a:off x="230841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5-Point Star 645"/>
              <p:cNvSpPr/>
              <p:nvPr userDrawn="1"/>
            </p:nvSpPr>
            <p:spPr>
              <a:xfrm>
                <a:off x="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5-Point Star 646"/>
              <p:cNvSpPr/>
              <p:nvPr userDrawn="1"/>
            </p:nvSpPr>
            <p:spPr>
              <a:xfrm>
                <a:off x="2564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5-Point Star 647"/>
              <p:cNvSpPr/>
              <p:nvPr userDrawn="1"/>
            </p:nvSpPr>
            <p:spPr>
              <a:xfrm>
                <a:off x="5129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5-Point Star 648"/>
              <p:cNvSpPr/>
              <p:nvPr userDrawn="1"/>
            </p:nvSpPr>
            <p:spPr>
              <a:xfrm>
                <a:off x="7694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5-Point Star 649"/>
              <p:cNvSpPr/>
              <p:nvPr userDrawn="1"/>
            </p:nvSpPr>
            <p:spPr>
              <a:xfrm>
                <a:off x="10259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5-Point Star 650"/>
              <p:cNvSpPr/>
              <p:nvPr userDrawn="1"/>
            </p:nvSpPr>
            <p:spPr>
              <a:xfrm>
                <a:off x="12824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5-Point Star 651"/>
              <p:cNvSpPr/>
              <p:nvPr userDrawn="1"/>
            </p:nvSpPr>
            <p:spPr>
              <a:xfrm>
                <a:off x="15389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5-Point Star 652"/>
              <p:cNvSpPr/>
              <p:nvPr userDrawn="1"/>
            </p:nvSpPr>
            <p:spPr>
              <a:xfrm>
                <a:off x="17954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5-Point Star 653"/>
              <p:cNvSpPr/>
              <p:nvPr userDrawn="1"/>
            </p:nvSpPr>
            <p:spPr>
              <a:xfrm>
                <a:off x="20519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5-Point Star 654"/>
              <p:cNvSpPr/>
              <p:nvPr userDrawn="1"/>
            </p:nvSpPr>
            <p:spPr>
              <a:xfrm>
                <a:off x="23084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5-Point Star 655"/>
              <p:cNvSpPr/>
              <p:nvPr userDrawn="1"/>
            </p:nvSpPr>
            <p:spPr>
              <a:xfrm>
                <a:off x="25649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5-Point Star 656"/>
              <p:cNvSpPr/>
              <p:nvPr userDrawn="1"/>
            </p:nvSpPr>
            <p:spPr>
              <a:xfrm>
                <a:off x="28213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5-Point Star 657"/>
              <p:cNvSpPr/>
              <p:nvPr userDrawn="1"/>
            </p:nvSpPr>
            <p:spPr>
              <a:xfrm>
                <a:off x="30778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5-Point Star 658"/>
              <p:cNvSpPr/>
              <p:nvPr userDrawn="1"/>
            </p:nvSpPr>
            <p:spPr>
              <a:xfrm>
                <a:off x="33343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5-Point Star 659"/>
              <p:cNvSpPr/>
              <p:nvPr userDrawn="1"/>
            </p:nvSpPr>
            <p:spPr>
              <a:xfrm>
                <a:off x="35908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5-Point Star 660"/>
              <p:cNvSpPr/>
              <p:nvPr userDrawn="1"/>
            </p:nvSpPr>
            <p:spPr>
              <a:xfrm>
                <a:off x="38473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5-Point Star 661"/>
              <p:cNvSpPr/>
              <p:nvPr userDrawn="1"/>
            </p:nvSpPr>
            <p:spPr>
              <a:xfrm>
                <a:off x="41038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5-Point Star 662"/>
              <p:cNvSpPr/>
              <p:nvPr userDrawn="1"/>
            </p:nvSpPr>
            <p:spPr>
              <a:xfrm>
                <a:off x="43603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5-Point Star 663"/>
              <p:cNvSpPr/>
              <p:nvPr userDrawn="1"/>
            </p:nvSpPr>
            <p:spPr>
              <a:xfrm>
                <a:off x="46168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5-Point Star 664"/>
              <p:cNvSpPr/>
              <p:nvPr userDrawn="1"/>
            </p:nvSpPr>
            <p:spPr>
              <a:xfrm>
                <a:off x="48733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5-Point Star 665"/>
              <p:cNvSpPr/>
              <p:nvPr userDrawn="1"/>
            </p:nvSpPr>
            <p:spPr>
              <a:xfrm>
                <a:off x="51298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5-Point Star 666"/>
              <p:cNvSpPr/>
              <p:nvPr userDrawn="1"/>
            </p:nvSpPr>
            <p:spPr>
              <a:xfrm>
                <a:off x="53862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5-Point Star 667"/>
              <p:cNvSpPr/>
              <p:nvPr userDrawn="1"/>
            </p:nvSpPr>
            <p:spPr>
              <a:xfrm>
                <a:off x="56427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5-Point Star 668"/>
              <p:cNvSpPr/>
              <p:nvPr userDrawn="1"/>
            </p:nvSpPr>
            <p:spPr>
              <a:xfrm>
                <a:off x="58992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5-Point Star 669"/>
              <p:cNvSpPr/>
              <p:nvPr userDrawn="1"/>
            </p:nvSpPr>
            <p:spPr>
              <a:xfrm>
                <a:off x="61557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5-Point Star 670"/>
              <p:cNvSpPr/>
              <p:nvPr userDrawn="1"/>
            </p:nvSpPr>
            <p:spPr>
              <a:xfrm>
                <a:off x="64122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5-Point Star 671"/>
              <p:cNvSpPr/>
              <p:nvPr userDrawn="1"/>
            </p:nvSpPr>
            <p:spPr>
              <a:xfrm>
                <a:off x="66687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5-Point Star 672"/>
              <p:cNvSpPr/>
              <p:nvPr userDrawn="1"/>
            </p:nvSpPr>
            <p:spPr>
              <a:xfrm>
                <a:off x="69252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5-Point Star 673"/>
              <p:cNvSpPr/>
              <p:nvPr userDrawn="1"/>
            </p:nvSpPr>
            <p:spPr>
              <a:xfrm>
                <a:off x="71817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5-Point Star 674"/>
              <p:cNvSpPr/>
              <p:nvPr userDrawn="1"/>
            </p:nvSpPr>
            <p:spPr>
              <a:xfrm>
                <a:off x="74382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5-Point Star 675"/>
              <p:cNvSpPr/>
              <p:nvPr userDrawn="1"/>
            </p:nvSpPr>
            <p:spPr>
              <a:xfrm>
                <a:off x="76947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5-Point Star 676"/>
              <p:cNvSpPr/>
              <p:nvPr userDrawn="1"/>
            </p:nvSpPr>
            <p:spPr>
              <a:xfrm>
                <a:off x="79511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5-Point Star 677"/>
              <p:cNvSpPr/>
              <p:nvPr userDrawn="1"/>
            </p:nvSpPr>
            <p:spPr>
              <a:xfrm>
                <a:off x="82076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5-Point Star 678"/>
              <p:cNvSpPr/>
              <p:nvPr userDrawn="1"/>
            </p:nvSpPr>
            <p:spPr>
              <a:xfrm>
                <a:off x="84641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5-Point Star 679"/>
              <p:cNvSpPr/>
              <p:nvPr userDrawn="1"/>
            </p:nvSpPr>
            <p:spPr>
              <a:xfrm>
                <a:off x="8720665"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5-Point Star 680"/>
              <p:cNvSpPr/>
              <p:nvPr userDrawn="1"/>
            </p:nvSpPr>
            <p:spPr>
              <a:xfrm>
                <a:off x="8973498"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5-Point Star 681"/>
              <p:cNvSpPr/>
              <p:nvPr userDrawn="1"/>
            </p:nvSpPr>
            <p:spPr>
              <a:xfrm>
                <a:off x="820768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5-Point Star 682"/>
              <p:cNvSpPr/>
              <p:nvPr userDrawn="1"/>
            </p:nvSpPr>
            <p:spPr>
              <a:xfrm>
                <a:off x="846417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5-Point Star 683"/>
              <p:cNvSpPr/>
              <p:nvPr userDrawn="1"/>
            </p:nvSpPr>
            <p:spPr>
              <a:xfrm>
                <a:off x="8720665"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5-Point Star 684"/>
              <p:cNvSpPr/>
              <p:nvPr userDrawn="1"/>
            </p:nvSpPr>
            <p:spPr>
              <a:xfrm>
                <a:off x="8973498"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5-Point Star 685"/>
              <p:cNvSpPr/>
              <p:nvPr userDrawn="1"/>
            </p:nvSpPr>
            <p:spPr>
              <a:xfrm>
                <a:off x="820768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5-Point Star 686"/>
              <p:cNvSpPr/>
              <p:nvPr userDrawn="1"/>
            </p:nvSpPr>
            <p:spPr>
              <a:xfrm>
                <a:off x="846417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5-Point Star 687"/>
              <p:cNvSpPr/>
              <p:nvPr userDrawn="1"/>
            </p:nvSpPr>
            <p:spPr>
              <a:xfrm>
                <a:off x="8720665"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5-Point Star 688"/>
              <p:cNvSpPr/>
              <p:nvPr userDrawn="1"/>
            </p:nvSpPr>
            <p:spPr>
              <a:xfrm>
                <a:off x="8973498"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5-Point Star 689"/>
              <p:cNvSpPr/>
              <p:nvPr userDrawn="1"/>
            </p:nvSpPr>
            <p:spPr>
              <a:xfrm>
                <a:off x="820768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5-Point Star 690"/>
              <p:cNvSpPr/>
              <p:nvPr userDrawn="1"/>
            </p:nvSpPr>
            <p:spPr>
              <a:xfrm>
                <a:off x="846417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5-Point Star 691"/>
              <p:cNvSpPr/>
              <p:nvPr userDrawn="1"/>
            </p:nvSpPr>
            <p:spPr>
              <a:xfrm>
                <a:off x="8720665"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5-Point Star 692"/>
              <p:cNvSpPr/>
              <p:nvPr userDrawn="1"/>
            </p:nvSpPr>
            <p:spPr>
              <a:xfrm>
                <a:off x="8973498"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5-Point Star 693"/>
              <p:cNvSpPr/>
              <p:nvPr userDrawn="1"/>
            </p:nvSpPr>
            <p:spPr>
              <a:xfrm>
                <a:off x="820768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5-Point Star 694"/>
              <p:cNvSpPr/>
              <p:nvPr userDrawn="1"/>
            </p:nvSpPr>
            <p:spPr>
              <a:xfrm>
                <a:off x="846417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5-Point Star 695"/>
              <p:cNvSpPr/>
              <p:nvPr userDrawn="1"/>
            </p:nvSpPr>
            <p:spPr>
              <a:xfrm>
                <a:off x="8720665"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5-Point Star 696"/>
              <p:cNvSpPr/>
              <p:nvPr userDrawn="1"/>
            </p:nvSpPr>
            <p:spPr>
              <a:xfrm>
                <a:off x="8973498"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5-Point Star 697"/>
              <p:cNvSpPr/>
              <p:nvPr userDrawn="1"/>
            </p:nvSpPr>
            <p:spPr>
              <a:xfrm>
                <a:off x="820768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5-Point Star 698"/>
              <p:cNvSpPr/>
              <p:nvPr userDrawn="1"/>
            </p:nvSpPr>
            <p:spPr>
              <a:xfrm>
                <a:off x="846417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5-Point Star 699"/>
              <p:cNvSpPr/>
              <p:nvPr userDrawn="1"/>
            </p:nvSpPr>
            <p:spPr>
              <a:xfrm>
                <a:off x="8720665"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5-Point Star 700"/>
              <p:cNvSpPr/>
              <p:nvPr userDrawn="1"/>
            </p:nvSpPr>
            <p:spPr>
              <a:xfrm>
                <a:off x="8973498"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5-Point Star 701"/>
              <p:cNvSpPr/>
              <p:nvPr userDrawn="1"/>
            </p:nvSpPr>
            <p:spPr>
              <a:xfrm>
                <a:off x="820768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5-Point Star 702"/>
              <p:cNvSpPr/>
              <p:nvPr userDrawn="1"/>
            </p:nvSpPr>
            <p:spPr>
              <a:xfrm>
                <a:off x="846417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5-Point Star 703"/>
              <p:cNvSpPr/>
              <p:nvPr userDrawn="1"/>
            </p:nvSpPr>
            <p:spPr>
              <a:xfrm>
                <a:off x="8720665"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5-Point Star 704"/>
              <p:cNvSpPr/>
              <p:nvPr userDrawn="1"/>
            </p:nvSpPr>
            <p:spPr>
              <a:xfrm>
                <a:off x="8973498"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833"/>
            <p:cNvGrpSpPr/>
            <p:nvPr/>
          </p:nvGrpSpPr>
          <p:grpSpPr>
            <a:xfrm>
              <a:off x="-42332" y="0"/>
              <a:ext cx="9186332" cy="974838"/>
              <a:chOff x="-42332" y="0"/>
              <a:chExt cx="9186332" cy="974838"/>
            </a:xfrm>
            <a:gradFill>
              <a:gsLst>
                <a:gs pos="50000">
                  <a:schemeClr val="bg1">
                    <a:alpha val="24000"/>
                  </a:schemeClr>
                </a:gs>
                <a:gs pos="100000">
                  <a:schemeClr val="bg1">
                    <a:alpha val="12000"/>
                  </a:schemeClr>
                </a:gs>
              </a:gsLst>
              <a:lin ang="5400000" scaled="0"/>
            </a:gradFill>
          </p:grpSpPr>
          <p:sp>
            <p:nvSpPr>
              <p:cNvPr id="482" name="5-Point Star 481"/>
              <p:cNvSpPr/>
              <p:nvPr userDrawn="1"/>
            </p:nvSpPr>
            <p:spPr>
              <a:xfrm>
                <a:off x="-42332"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5-Point Star 482"/>
              <p:cNvSpPr/>
              <p:nvPr userDrawn="1"/>
            </p:nvSpPr>
            <p:spPr>
              <a:xfrm>
                <a:off x="2141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5-Point Star 483"/>
              <p:cNvSpPr/>
              <p:nvPr userDrawn="1"/>
            </p:nvSpPr>
            <p:spPr>
              <a:xfrm>
                <a:off x="4706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5-Point Star 484"/>
              <p:cNvSpPr/>
              <p:nvPr userDrawn="1"/>
            </p:nvSpPr>
            <p:spPr>
              <a:xfrm>
                <a:off x="7271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5-Point Star 485"/>
              <p:cNvSpPr/>
              <p:nvPr userDrawn="1"/>
            </p:nvSpPr>
            <p:spPr>
              <a:xfrm>
                <a:off x="9836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5-Point Star 486"/>
              <p:cNvSpPr/>
              <p:nvPr userDrawn="1"/>
            </p:nvSpPr>
            <p:spPr>
              <a:xfrm>
                <a:off x="12401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5-Point Star 487"/>
              <p:cNvSpPr/>
              <p:nvPr userDrawn="1"/>
            </p:nvSpPr>
            <p:spPr>
              <a:xfrm>
                <a:off x="14966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5-Point Star 488"/>
              <p:cNvSpPr/>
              <p:nvPr userDrawn="1"/>
            </p:nvSpPr>
            <p:spPr>
              <a:xfrm>
                <a:off x="17530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5-Point Star 489"/>
              <p:cNvSpPr/>
              <p:nvPr userDrawn="1"/>
            </p:nvSpPr>
            <p:spPr>
              <a:xfrm>
                <a:off x="20095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5-Point Star 490"/>
              <p:cNvSpPr/>
              <p:nvPr userDrawn="1"/>
            </p:nvSpPr>
            <p:spPr>
              <a:xfrm>
                <a:off x="22660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5-Point Star 491"/>
              <p:cNvSpPr/>
              <p:nvPr userDrawn="1"/>
            </p:nvSpPr>
            <p:spPr>
              <a:xfrm>
                <a:off x="25225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5-Point Star 492"/>
              <p:cNvSpPr/>
              <p:nvPr userDrawn="1"/>
            </p:nvSpPr>
            <p:spPr>
              <a:xfrm>
                <a:off x="27790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5-Point Star 493"/>
              <p:cNvSpPr/>
              <p:nvPr userDrawn="1"/>
            </p:nvSpPr>
            <p:spPr>
              <a:xfrm>
                <a:off x="30355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5-Point Star 494"/>
              <p:cNvSpPr/>
              <p:nvPr userDrawn="1"/>
            </p:nvSpPr>
            <p:spPr>
              <a:xfrm>
                <a:off x="32920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5-Point Star 495"/>
              <p:cNvSpPr/>
              <p:nvPr userDrawn="1"/>
            </p:nvSpPr>
            <p:spPr>
              <a:xfrm>
                <a:off x="35485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5-Point Star 496"/>
              <p:cNvSpPr/>
              <p:nvPr userDrawn="1"/>
            </p:nvSpPr>
            <p:spPr>
              <a:xfrm>
                <a:off x="38050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5-Point Star 497"/>
              <p:cNvSpPr/>
              <p:nvPr userDrawn="1"/>
            </p:nvSpPr>
            <p:spPr>
              <a:xfrm>
                <a:off x="40615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5-Point Star 498"/>
              <p:cNvSpPr/>
              <p:nvPr userDrawn="1"/>
            </p:nvSpPr>
            <p:spPr>
              <a:xfrm>
                <a:off x="43179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5-Point Star 499"/>
              <p:cNvSpPr/>
              <p:nvPr userDrawn="1"/>
            </p:nvSpPr>
            <p:spPr>
              <a:xfrm>
                <a:off x="45744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5-Point Star 500"/>
              <p:cNvSpPr/>
              <p:nvPr userDrawn="1"/>
            </p:nvSpPr>
            <p:spPr>
              <a:xfrm>
                <a:off x="48309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5-Point Star 501"/>
              <p:cNvSpPr/>
              <p:nvPr userDrawn="1"/>
            </p:nvSpPr>
            <p:spPr>
              <a:xfrm>
                <a:off x="50874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5-Point Star 502"/>
              <p:cNvSpPr/>
              <p:nvPr userDrawn="1"/>
            </p:nvSpPr>
            <p:spPr>
              <a:xfrm>
                <a:off x="53439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5-Point Star 503"/>
              <p:cNvSpPr/>
              <p:nvPr userDrawn="1"/>
            </p:nvSpPr>
            <p:spPr>
              <a:xfrm>
                <a:off x="56004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5-Point Star 504"/>
              <p:cNvSpPr/>
              <p:nvPr userDrawn="1"/>
            </p:nvSpPr>
            <p:spPr>
              <a:xfrm>
                <a:off x="58569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5-Point Star 505"/>
              <p:cNvSpPr/>
              <p:nvPr userDrawn="1"/>
            </p:nvSpPr>
            <p:spPr>
              <a:xfrm>
                <a:off x="61134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5-Point Star 506"/>
              <p:cNvSpPr/>
              <p:nvPr userDrawn="1"/>
            </p:nvSpPr>
            <p:spPr>
              <a:xfrm>
                <a:off x="63699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5-Point Star 507"/>
              <p:cNvSpPr/>
              <p:nvPr userDrawn="1"/>
            </p:nvSpPr>
            <p:spPr>
              <a:xfrm>
                <a:off x="66264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5-Point Star 508"/>
              <p:cNvSpPr/>
              <p:nvPr userDrawn="1"/>
            </p:nvSpPr>
            <p:spPr>
              <a:xfrm>
                <a:off x="68828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5-Point Star 509"/>
              <p:cNvSpPr/>
              <p:nvPr userDrawn="1"/>
            </p:nvSpPr>
            <p:spPr>
              <a:xfrm>
                <a:off x="71393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5-Point Star 510"/>
              <p:cNvSpPr/>
              <p:nvPr userDrawn="1"/>
            </p:nvSpPr>
            <p:spPr>
              <a:xfrm>
                <a:off x="73958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5-Point Star 511"/>
              <p:cNvSpPr/>
              <p:nvPr userDrawn="1"/>
            </p:nvSpPr>
            <p:spPr>
              <a:xfrm>
                <a:off x="76523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5-Point Star 512"/>
              <p:cNvSpPr/>
              <p:nvPr userDrawn="1"/>
            </p:nvSpPr>
            <p:spPr>
              <a:xfrm>
                <a:off x="79088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5-Point Star 513"/>
              <p:cNvSpPr/>
              <p:nvPr userDrawn="1"/>
            </p:nvSpPr>
            <p:spPr>
              <a:xfrm>
                <a:off x="81653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5-Point Star 514"/>
              <p:cNvSpPr/>
              <p:nvPr userDrawn="1"/>
            </p:nvSpPr>
            <p:spPr>
              <a:xfrm>
                <a:off x="84218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5-Point Star 515"/>
              <p:cNvSpPr/>
              <p:nvPr userDrawn="1"/>
            </p:nvSpPr>
            <p:spPr>
              <a:xfrm>
                <a:off x="8678333"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5-Point Star 516"/>
              <p:cNvSpPr/>
              <p:nvPr userDrawn="1"/>
            </p:nvSpPr>
            <p:spPr>
              <a:xfrm>
                <a:off x="8931166"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5-Point Star 517"/>
              <p:cNvSpPr/>
              <p:nvPr userDrawn="1"/>
            </p:nvSpPr>
            <p:spPr>
              <a:xfrm>
                <a:off x="-42332"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5-Point Star 518"/>
              <p:cNvSpPr/>
              <p:nvPr userDrawn="1"/>
            </p:nvSpPr>
            <p:spPr>
              <a:xfrm>
                <a:off x="2141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5-Point Star 519"/>
              <p:cNvSpPr/>
              <p:nvPr userDrawn="1"/>
            </p:nvSpPr>
            <p:spPr>
              <a:xfrm>
                <a:off x="4706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5-Point Star 520"/>
              <p:cNvSpPr/>
              <p:nvPr userDrawn="1"/>
            </p:nvSpPr>
            <p:spPr>
              <a:xfrm>
                <a:off x="7271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5-Point Star 521"/>
              <p:cNvSpPr/>
              <p:nvPr userDrawn="1"/>
            </p:nvSpPr>
            <p:spPr>
              <a:xfrm>
                <a:off x="9836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5-Point Star 522"/>
              <p:cNvSpPr/>
              <p:nvPr userDrawn="1"/>
            </p:nvSpPr>
            <p:spPr>
              <a:xfrm>
                <a:off x="12401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5-Point Star 523"/>
              <p:cNvSpPr/>
              <p:nvPr userDrawn="1"/>
            </p:nvSpPr>
            <p:spPr>
              <a:xfrm>
                <a:off x="14966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5-Point Star 524"/>
              <p:cNvSpPr/>
              <p:nvPr userDrawn="1"/>
            </p:nvSpPr>
            <p:spPr>
              <a:xfrm>
                <a:off x="17530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5-Point Star 525"/>
              <p:cNvSpPr/>
              <p:nvPr userDrawn="1"/>
            </p:nvSpPr>
            <p:spPr>
              <a:xfrm>
                <a:off x="20095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5-Point Star 526"/>
              <p:cNvSpPr/>
              <p:nvPr userDrawn="1"/>
            </p:nvSpPr>
            <p:spPr>
              <a:xfrm>
                <a:off x="22660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5-Point Star 527"/>
              <p:cNvSpPr/>
              <p:nvPr userDrawn="1"/>
            </p:nvSpPr>
            <p:spPr>
              <a:xfrm>
                <a:off x="25225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5-Point Star 528"/>
              <p:cNvSpPr/>
              <p:nvPr userDrawn="1"/>
            </p:nvSpPr>
            <p:spPr>
              <a:xfrm>
                <a:off x="27790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5-Point Star 529"/>
              <p:cNvSpPr/>
              <p:nvPr userDrawn="1"/>
            </p:nvSpPr>
            <p:spPr>
              <a:xfrm>
                <a:off x="30355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5-Point Star 530"/>
              <p:cNvSpPr/>
              <p:nvPr userDrawn="1"/>
            </p:nvSpPr>
            <p:spPr>
              <a:xfrm>
                <a:off x="32920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5-Point Star 531"/>
              <p:cNvSpPr/>
              <p:nvPr userDrawn="1"/>
            </p:nvSpPr>
            <p:spPr>
              <a:xfrm>
                <a:off x="35485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5-Point Star 532"/>
              <p:cNvSpPr/>
              <p:nvPr userDrawn="1"/>
            </p:nvSpPr>
            <p:spPr>
              <a:xfrm>
                <a:off x="38050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5-Point Star 533"/>
              <p:cNvSpPr/>
              <p:nvPr userDrawn="1"/>
            </p:nvSpPr>
            <p:spPr>
              <a:xfrm>
                <a:off x="40615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5-Point Star 534"/>
              <p:cNvSpPr/>
              <p:nvPr userDrawn="1"/>
            </p:nvSpPr>
            <p:spPr>
              <a:xfrm>
                <a:off x="43179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5-Point Star 535"/>
              <p:cNvSpPr/>
              <p:nvPr userDrawn="1"/>
            </p:nvSpPr>
            <p:spPr>
              <a:xfrm>
                <a:off x="45744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5-Point Star 536"/>
              <p:cNvSpPr/>
              <p:nvPr userDrawn="1"/>
            </p:nvSpPr>
            <p:spPr>
              <a:xfrm>
                <a:off x="48309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5-Point Star 537"/>
              <p:cNvSpPr/>
              <p:nvPr userDrawn="1"/>
            </p:nvSpPr>
            <p:spPr>
              <a:xfrm>
                <a:off x="50874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5-Point Star 538"/>
              <p:cNvSpPr/>
              <p:nvPr userDrawn="1"/>
            </p:nvSpPr>
            <p:spPr>
              <a:xfrm>
                <a:off x="53439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5-Point Star 539"/>
              <p:cNvSpPr/>
              <p:nvPr userDrawn="1"/>
            </p:nvSpPr>
            <p:spPr>
              <a:xfrm>
                <a:off x="56004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5-Point Star 540"/>
              <p:cNvSpPr/>
              <p:nvPr userDrawn="1"/>
            </p:nvSpPr>
            <p:spPr>
              <a:xfrm>
                <a:off x="58569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5-Point Star 541"/>
              <p:cNvSpPr/>
              <p:nvPr userDrawn="1"/>
            </p:nvSpPr>
            <p:spPr>
              <a:xfrm>
                <a:off x="61134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5-Point Star 542"/>
              <p:cNvSpPr/>
              <p:nvPr userDrawn="1"/>
            </p:nvSpPr>
            <p:spPr>
              <a:xfrm>
                <a:off x="63699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5-Point Star 543"/>
              <p:cNvSpPr/>
              <p:nvPr userDrawn="1"/>
            </p:nvSpPr>
            <p:spPr>
              <a:xfrm>
                <a:off x="66264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5-Point Star 544"/>
              <p:cNvSpPr/>
              <p:nvPr userDrawn="1"/>
            </p:nvSpPr>
            <p:spPr>
              <a:xfrm>
                <a:off x="68828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5-Point Star 545"/>
              <p:cNvSpPr/>
              <p:nvPr userDrawn="1"/>
            </p:nvSpPr>
            <p:spPr>
              <a:xfrm>
                <a:off x="71393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5-Point Star 546"/>
              <p:cNvSpPr/>
              <p:nvPr userDrawn="1"/>
            </p:nvSpPr>
            <p:spPr>
              <a:xfrm>
                <a:off x="73958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5-Point Star 547"/>
              <p:cNvSpPr/>
              <p:nvPr userDrawn="1"/>
            </p:nvSpPr>
            <p:spPr>
              <a:xfrm>
                <a:off x="76523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5-Point Star 548"/>
              <p:cNvSpPr/>
              <p:nvPr userDrawn="1"/>
            </p:nvSpPr>
            <p:spPr>
              <a:xfrm>
                <a:off x="79088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5-Point Star 549"/>
              <p:cNvSpPr/>
              <p:nvPr userDrawn="1"/>
            </p:nvSpPr>
            <p:spPr>
              <a:xfrm>
                <a:off x="81653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5-Point Star 550"/>
              <p:cNvSpPr/>
              <p:nvPr userDrawn="1"/>
            </p:nvSpPr>
            <p:spPr>
              <a:xfrm>
                <a:off x="84218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5-Point Star 551"/>
              <p:cNvSpPr/>
              <p:nvPr userDrawn="1"/>
            </p:nvSpPr>
            <p:spPr>
              <a:xfrm>
                <a:off x="8678333"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5-Point Star 552"/>
              <p:cNvSpPr/>
              <p:nvPr userDrawn="1"/>
            </p:nvSpPr>
            <p:spPr>
              <a:xfrm>
                <a:off x="8931166"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5-Point Star 553"/>
              <p:cNvSpPr/>
              <p:nvPr userDrawn="1"/>
            </p:nvSpPr>
            <p:spPr>
              <a:xfrm>
                <a:off x="-42332"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5-Point Star 554"/>
              <p:cNvSpPr/>
              <p:nvPr userDrawn="1"/>
            </p:nvSpPr>
            <p:spPr>
              <a:xfrm>
                <a:off x="2141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5-Point Star 555"/>
              <p:cNvSpPr/>
              <p:nvPr userDrawn="1"/>
            </p:nvSpPr>
            <p:spPr>
              <a:xfrm>
                <a:off x="4706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5-Point Star 556"/>
              <p:cNvSpPr/>
              <p:nvPr userDrawn="1"/>
            </p:nvSpPr>
            <p:spPr>
              <a:xfrm>
                <a:off x="7271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5-Point Star 557"/>
              <p:cNvSpPr/>
              <p:nvPr userDrawn="1"/>
            </p:nvSpPr>
            <p:spPr>
              <a:xfrm>
                <a:off x="9836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5-Point Star 558"/>
              <p:cNvSpPr/>
              <p:nvPr userDrawn="1"/>
            </p:nvSpPr>
            <p:spPr>
              <a:xfrm>
                <a:off x="12401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5-Point Star 559"/>
              <p:cNvSpPr/>
              <p:nvPr userDrawn="1"/>
            </p:nvSpPr>
            <p:spPr>
              <a:xfrm>
                <a:off x="14966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5-Point Star 560"/>
              <p:cNvSpPr/>
              <p:nvPr userDrawn="1"/>
            </p:nvSpPr>
            <p:spPr>
              <a:xfrm>
                <a:off x="17530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5-Point Star 561"/>
              <p:cNvSpPr/>
              <p:nvPr userDrawn="1"/>
            </p:nvSpPr>
            <p:spPr>
              <a:xfrm>
                <a:off x="20095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5-Point Star 562"/>
              <p:cNvSpPr/>
              <p:nvPr userDrawn="1"/>
            </p:nvSpPr>
            <p:spPr>
              <a:xfrm>
                <a:off x="22660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5-Point Star 563"/>
              <p:cNvSpPr/>
              <p:nvPr userDrawn="1"/>
            </p:nvSpPr>
            <p:spPr>
              <a:xfrm>
                <a:off x="25225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5-Point Star 564"/>
              <p:cNvSpPr/>
              <p:nvPr userDrawn="1"/>
            </p:nvSpPr>
            <p:spPr>
              <a:xfrm>
                <a:off x="27790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5-Point Star 565"/>
              <p:cNvSpPr/>
              <p:nvPr userDrawn="1"/>
            </p:nvSpPr>
            <p:spPr>
              <a:xfrm>
                <a:off x="30355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5-Point Star 566"/>
              <p:cNvSpPr/>
              <p:nvPr userDrawn="1"/>
            </p:nvSpPr>
            <p:spPr>
              <a:xfrm>
                <a:off x="32920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5-Point Star 567"/>
              <p:cNvSpPr/>
              <p:nvPr userDrawn="1"/>
            </p:nvSpPr>
            <p:spPr>
              <a:xfrm>
                <a:off x="35485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5-Point Star 568"/>
              <p:cNvSpPr/>
              <p:nvPr userDrawn="1"/>
            </p:nvSpPr>
            <p:spPr>
              <a:xfrm>
                <a:off x="38050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5-Point Star 569"/>
              <p:cNvSpPr/>
              <p:nvPr userDrawn="1"/>
            </p:nvSpPr>
            <p:spPr>
              <a:xfrm>
                <a:off x="40615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5-Point Star 570"/>
              <p:cNvSpPr/>
              <p:nvPr userDrawn="1"/>
            </p:nvSpPr>
            <p:spPr>
              <a:xfrm>
                <a:off x="43179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5-Point Star 571"/>
              <p:cNvSpPr/>
              <p:nvPr userDrawn="1"/>
            </p:nvSpPr>
            <p:spPr>
              <a:xfrm>
                <a:off x="45744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5-Point Star 572"/>
              <p:cNvSpPr/>
              <p:nvPr userDrawn="1"/>
            </p:nvSpPr>
            <p:spPr>
              <a:xfrm>
                <a:off x="48309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5-Point Star 573"/>
              <p:cNvSpPr/>
              <p:nvPr userDrawn="1"/>
            </p:nvSpPr>
            <p:spPr>
              <a:xfrm>
                <a:off x="50874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5-Point Star 574"/>
              <p:cNvSpPr/>
              <p:nvPr userDrawn="1"/>
            </p:nvSpPr>
            <p:spPr>
              <a:xfrm>
                <a:off x="53439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5-Point Star 575"/>
              <p:cNvSpPr/>
              <p:nvPr userDrawn="1"/>
            </p:nvSpPr>
            <p:spPr>
              <a:xfrm>
                <a:off x="56004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5-Point Star 576"/>
              <p:cNvSpPr/>
              <p:nvPr userDrawn="1"/>
            </p:nvSpPr>
            <p:spPr>
              <a:xfrm>
                <a:off x="58569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5-Point Star 577"/>
              <p:cNvSpPr/>
              <p:nvPr userDrawn="1"/>
            </p:nvSpPr>
            <p:spPr>
              <a:xfrm>
                <a:off x="61134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5-Point Star 578"/>
              <p:cNvSpPr/>
              <p:nvPr userDrawn="1"/>
            </p:nvSpPr>
            <p:spPr>
              <a:xfrm>
                <a:off x="63699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5-Point Star 579"/>
              <p:cNvSpPr/>
              <p:nvPr userDrawn="1"/>
            </p:nvSpPr>
            <p:spPr>
              <a:xfrm>
                <a:off x="66264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5-Point Star 580"/>
              <p:cNvSpPr/>
              <p:nvPr userDrawn="1"/>
            </p:nvSpPr>
            <p:spPr>
              <a:xfrm>
                <a:off x="68828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5-Point Star 581"/>
              <p:cNvSpPr/>
              <p:nvPr userDrawn="1"/>
            </p:nvSpPr>
            <p:spPr>
              <a:xfrm>
                <a:off x="71393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5-Point Star 582"/>
              <p:cNvSpPr/>
              <p:nvPr userDrawn="1"/>
            </p:nvSpPr>
            <p:spPr>
              <a:xfrm>
                <a:off x="73958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5-Point Star 583"/>
              <p:cNvSpPr/>
              <p:nvPr userDrawn="1"/>
            </p:nvSpPr>
            <p:spPr>
              <a:xfrm>
                <a:off x="76523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5-Point Star 584"/>
              <p:cNvSpPr/>
              <p:nvPr userDrawn="1"/>
            </p:nvSpPr>
            <p:spPr>
              <a:xfrm>
                <a:off x="79088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5-Point Star 585"/>
              <p:cNvSpPr/>
              <p:nvPr userDrawn="1"/>
            </p:nvSpPr>
            <p:spPr>
              <a:xfrm>
                <a:off x="81653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5-Point Star 586"/>
              <p:cNvSpPr/>
              <p:nvPr userDrawn="1"/>
            </p:nvSpPr>
            <p:spPr>
              <a:xfrm>
                <a:off x="84218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5-Point Star 587"/>
              <p:cNvSpPr/>
              <p:nvPr userDrawn="1"/>
            </p:nvSpPr>
            <p:spPr>
              <a:xfrm>
                <a:off x="8678333"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5-Point Star 588"/>
              <p:cNvSpPr/>
              <p:nvPr userDrawn="1"/>
            </p:nvSpPr>
            <p:spPr>
              <a:xfrm>
                <a:off x="8931166"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5-Point Star 589"/>
              <p:cNvSpPr/>
              <p:nvPr userDrawn="1"/>
            </p:nvSpPr>
            <p:spPr>
              <a:xfrm>
                <a:off x="-42332"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5-Point Star 590"/>
              <p:cNvSpPr/>
              <p:nvPr userDrawn="1"/>
            </p:nvSpPr>
            <p:spPr>
              <a:xfrm>
                <a:off x="2141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5-Point Star 591"/>
              <p:cNvSpPr/>
              <p:nvPr userDrawn="1"/>
            </p:nvSpPr>
            <p:spPr>
              <a:xfrm>
                <a:off x="4706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5-Point Star 592"/>
              <p:cNvSpPr/>
              <p:nvPr userDrawn="1"/>
            </p:nvSpPr>
            <p:spPr>
              <a:xfrm>
                <a:off x="7271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5-Point Star 593"/>
              <p:cNvSpPr/>
              <p:nvPr userDrawn="1"/>
            </p:nvSpPr>
            <p:spPr>
              <a:xfrm>
                <a:off x="9836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5-Point Star 594"/>
              <p:cNvSpPr/>
              <p:nvPr userDrawn="1"/>
            </p:nvSpPr>
            <p:spPr>
              <a:xfrm>
                <a:off x="12401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5-Point Star 595"/>
              <p:cNvSpPr/>
              <p:nvPr userDrawn="1"/>
            </p:nvSpPr>
            <p:spPr>
              <a:xfrm>
                <a:off x="14966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5-Point Star 596"/>
              <p:cNvSpPr/>
              <p:nvPr userDrawn="1"/>
            </p:nvSpPr>
            <p:spPr>
              <a:xfrm>
                <a:off x="17530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5-Point Star 597"/>
              <p:cNvSpPr/>
              <p:nvPr userDrawn="1"/>
            </p:nvSpPr>
            <p:spPr>
              <a:xfrm>
                <a:off x="20095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5-Point Star 598"/>
              <p:cNvSpPr/>
              <p:nvPr userDrawn="1"/>
            </p:nvSpPr>
            <p:spPr>
              <a:xfrm>
                <a:off x="22660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5-Point Star 599"/>
              <p:cNvSpPr/>
              <p:nvPr userDrawn="1"/>
            </p:nvSpPr>
            <p:spPr>
              <a:xfrm>
                <a:off x="25225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5-Point Star 600"/>
              <p:cNvSpPr/>
              <p:nvPr userDrawn="1"/>
            </p:nvSpPr>
            <p:spPr>
              <a:xfrm>
                <a:off x="27790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5-Point Star 601"/>
              <p:cNvSpPr/>
              <p:nvPr userDrawn="1"/>
            </p:nvSpPr>
            <p:spPr>
              <a:xfrm>
                <a:off x="30355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5-Point Star 602"/>
              <p:cNvSpPr/>
              <p:nvPr userDrawn="1"/>
            </p:nvSpPr>
            <p:spPr>
              <a:xfrm>
                <a:off x="32920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5-Point Star 603"/>
              <p:cNvSpPr/>
              <p:nvPr userDrawn="1"/>
            </p:nvSpPr>
            <p:spPr>
              <a:xfrm>
                <a:off x="35485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5-Point Star 604"/>
              <p:cNvSpPr/>
              <p:nvPr userDrawn="1"/>
            </p:nvSpPr>
            <p:spPr>
              <a:xfrm>
                <a:off x="38050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5-Point Star 605"/>
              <p:cNvSpPr/>
              <p:nvPr userDrawn="1"/>
            </p:nvSpPr>
            <p:spPr>
              <a:xfrm>
                <a:off x="40615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5-Point Star 606"/>
              <p:cNvSpPr/>
              <p:nvPr userDrawn="1"/>
            </p:nvSpPr>
            <p:spPr>
              <a:xfrm>
                <a:off x="43179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5-Point Star 607"/>
              <p:cNvSpPr/>
              <p:nvPr userDrawn="1"/>
            </p:nvSpPr>
            <p:spPr>
              <a:xfrm>
                <a:off x="45744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5-Point Star 608"/>
              <p:cNvSpPr/>
              <p:nvPr userDrawn="1"/>
            </p:nvSpPr>
            <p:spPr>
              <a:xfrm>
                <a:off x="48309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5-Point Star 609"/>
              <p:cNvSpPr/>
              <p:nvPr userDrawn="1"/>
            </p:nvSpPr>
            <p:spPr>
              <a:xfrm>
                <a:off x="50874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5-Point Star 610"/>
              <p:cNvSpPr/>
              <p:nvPr userDrawn="1"/>
            </p:nvSpPr>
            <p:spPr>
              <a:xfrm>
                <a:off x="53439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5-Point Star 611"/>
              <p:cNvSpPr/>
              <p:nvPr userDrawn="1"/>
            </p:nvSpPr>
            <p:spPr>
              <a:xfrm>
                <a:off x="56004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5-Point Star 612"/>
              <p:cNvSpPr/>
              <p:nvPr userDrawn="1"/>
            </p:nvSpPr>
            <p:spPr>
              <a:xfrm>
                <a:off x="58569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5-Point Star 613"/>
              <p:cNvSpPr/>
              <p:nvPr userDrawn="1"/>
            </p:nvSpPr>
            <p:spPr>
              <a:xfrm>
                <a:off x="61134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5-Point Star 614"/>
              <p:cNvSpPr/>
              <p:nvPr userDrawn="1"/>
            </p:nvSpPr>
            <p:spPr>
              <a:xfrm>
                <a:off x="63699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5-Point Star 615"/>
              <p:cNvSpPr/>
              <p:nvPr userDrawn="1"/>
            </p:nvSpPr>
            <p:spPr>
              <a:xfrm>
                <a:off x="66264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5-Point Star 616"/>
              <p:cNvSpPr/>
              <p:nvPr userDrawn="1"/>
            </p:nvSpPr>
            <p:spPr>
              <a:xfrm>
                <a:off x="68828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5-Point Star 617"/>
              <p:cNvSpPr/>
              <p:nvPr userDrawn="1"/>
            </p:nvSpPr>
            <p:spPr>
              <a:xfrm>
                <a:off x="71393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5-Point Star 618"/>
              <p:cNvSpPr/>
              <p:nvPr userDrawn="1"/>
            </p:nvSpPr>
            <p:spPr>
              <a:xfrm>
                <a:off x="73958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5-Point Star 619"/>
              <p:cNvSpPr/>
              <p:nvPr userDrawn="1"/>
            </p:nvSpPr>
            <p:spPr>
              <a:xfrm>
                <a:off x="76523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5-Point Star 620"/>
              <p:cNvSpPr/>
              <p:nvPr userDrawn="1"/>
            </p:nvSpPr>
            <p:spPr>
              <a:xfrm>
                <a:off x="79088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5-Point Star 621"/>
              <p:cNvSpPr/>
              <p:nvPr userDrawn="1"/>
            </p:nvSpPr>
            <p:spPr>
              <a:xfrm>
                <a:off x="81653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5-Point Star 622"/>
              <p:cNvSpPr/>
              <p:nvPr userDrawn="1"/>
            </p:nvSpPr>
            <p:spPr>
              <a:xfrm>
                <a:off x="84218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5-Point Star 623"/>
              <p:cNvSpPr/>
              <p:nvPr userDrawn="1"/>
            </p:nvSpPr>
            <p:spPr>
              <a:xfrm>
                <a:off x="8678333"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5-Point Star 624"/>
              <p:cNvSpPr/>
              <p:nvPr userDrawn="1"/>
            </p:nvSpPr>
            <p:spPr>
              <a:xfrm>
                <a:off x="8931166"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2" descr="\\vhaeasfpc4\RUsers$\vhaeaschuaf\Desktop\WRIISC ppt top.wmf"/>
          <p:cNvPicPr>
            <a:picLocks noChangeAspect="1" noChangeArrowheads="1"/>
          </p:cNvPicPr>
          <p:nvPr userDrawn="1"/>
        </p:nvPicPr>
        <p:blipFill>
          <a:blip r:embed="rId2" cstate="print"/>
          <a:srcRect/>
          <a:stretch>
            <a:fillRect/>
          </a:stretch>
        </p:blipFill>
        <p:spPr bwMode="auto">
          <a:xfrm>
            <a:off x="0" y="0"/>
            <a:ext cx="9144000" cy="1370013"/>
          </a:xfrm>
          <a:prstGeom prst="rect">
            <a:avLst/>
          </a:prstGeom>
          <a:noFill/>
          <a:ln w="9525">
            <a:noFill/>
            <a:miter lim="800000"/>
            <a:headEnd/>
            <a:tailEnd/>
          </a:ln>
        </p:spPr>
      </p:pic>
      <p:pic>
        <p:nvPicPr>
          <p:cNvPr id="5" name="Picture 80" descr="\\vhaeasfpc3\RUsers$\vhaeaschuaf\Desktop\WRIISC logo\TRIWRIISC_bottom.emf"/>
          <p:cNvPicPr>
            <a:picLocks noChangeAspect="1" noChangeArrowheads="1"/>
          </p:cNvPicPr>
          <p:nvPr/>
        </p:nvPicPr>
        <p:blipFill>
          <a:blip r:embed="rId3" cstate="print"/>
          <a:srcRect/>
          <a:stretch>
            <a:fillRect/>
          </a:stretch>
        </p:blipFill>
        <p:spPr bwMode="auto">
          <a:xfrm>
            <a:off x="0" y="5972175"/>
            <a:ext cx="9153525" cy="885825"/>
          </a:xfrm>
          <a:prstGeom prst="rect">
            <a:avLst/>
          </a:prstGeom>
          <a:noFill/>
          <a:ln w="9525">
            <a:noFill/>
            <a:miter lim="800000"/>
            <a:headEnd/>
            <a:tailEnd/>
          </a:ln>
        </p:spPr>
      </p:pic>
      <p:sp>
        <p:nvSpPr>
          <p:cNvPr id="5124" name="Rectangle 4"/>
          <p:cNvSpPr>
            <a:spLocks noGrp="1" noChangeArrowheads="1"/>
          </p:cNvSpPr>
          <p:nvPr>
            <p:ph type="ctrTitle"/>
          </p:nvPr>
        </p:nvSpPr>
        <p:spPr>
          <a:xfrm>
            <a:off x="685800" y="2130425"/>
            <a:ext cx="7772400" cy="1470025"/>
          </a:xfrm>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5125"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Calibri" panose="020F0502020204030204" pitchFamily="34" charset="0"/>
              </a:defRPr>
            </a:lvl1pPr>
          </a:lstStyle>
          <a:p>
            <a:r>
              <a:rPr lang="en-US" smtClean="0"/>
              <a:t>Click to edit Master subtitle style</a:t>
            </a:r>
            <a:endParaRPr lang="en-US"/>
          </a:p>
        </p:txBody>
      </p:sp>
      <p:pic>
        <p:nvPicPr>
          <p:cNvPr id="1026" name="Picture 2" descr="\\Vhaeasfpc4\MediaDev\Assets\Public Health logo\VA-OPH subidentifier.e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70354" y="148505"/>
            <a:ext cx="3220107" cy="673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lvl1pPr algn="l">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1"/>
            <a:ext cx="8534400" cy="50292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grpSp>
        <p:nvGrpSpPr>
          <p:cNvPr id="238" name="Group 237"/>
          <p:cNvGrpSpPr/>
          <p:nvPr/>
        </p:nvGrpSpPr>
        <p:grpSpPr>
          <a:xfrm>
            <a:off x="-533400" y="-457200"/>
            <a:ext cx="10744200" cy="8077200"/>
            <a:chOff x="-533400" y="-457200"/>
            <a:chExt cx="10744200" cy="8077200"/>
          </a:xfrm>
        </p:grpSpPr>
        <p:grpSp>
          <p:nvGrpSpPr>
            <p:cNvPr id="198" name="Group 197"/>
            <p:cNvGrpSpPr/>
            <p:nvPr/>
          </p:nvGrpSpPr>
          <p:grpSpPr>
            <a:xfrm>
              <a:off x="-533400" y="-457200"/>
              <a:ext cx="10744200" cy="8077200"/>
              <a:chOff x="-533400" y="-457200"/>
              <a:chExt cx="10744200" cy="8077200"/>
            </a:xfrm>
          </p:grpSpPr>
          <p:sp>
            <p:nvSpPr>
              <p:cNvPr id="14" name="Oval 13"/>
              <p:cNvSpPr/>
              <p:nvPr userDrawn="1"/>
            </p:nvSpPr>
            <p:spPr>
              <a:xfrm>
                <a:off x="5867400" y="609600"/>
                <a:ext cx="3505200" cy="35052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5" name="Oval 4"/>
              <p:cNvSpPr/>
              <p:nvPr userDrawn="1"/>
            </p:nvSpPr>
            <p:spPr>
              <a:xfrm>
                <a:off x="2057400" y="-457200"/>
                <a:ext cx="5715000" cy="57150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6" name="Oval 5"/>
              <p:cNvSpPr/>
              <p:nvPr userDrawn="1"/>
            </p:nvSpPr>
            <p:spPr>
              <a:xfrm>
                <a:off x="2438400" y="3200400"/>
                <a:ext cx="4419600" cy="44196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8" name="Oval 7"/>
              <p:cNvSpPr/>
              <p:nvPr userDrawn="1"/>
            </p:nvSpPr>
            <p:spPr>
              <a:xfrm>
                <a:off x="6248400" y="2514600"/>
                <a:ext cx="3962400" cy="39624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9" name="Oval 8"/>
              <p:cNvSpPr/>
              <p:nvPr userDrawn="1"/>
            </p:nvSpPr>
            <p:spPr>
              <a:xfrm>
                <a:off x="-533400" y="2362200"/>
                <a:ext cx="4648200" cy="46482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62" name="Oval 61"/>
              <p:cNvSpPr/>
              <p:nvPr userDrawn="1"/>
            </p:nvSpPr>
            <p:spPr>
              <a:xfrm>
                <a:off x="0" y="0"/>
                <a:ext cx="3505200" cy="35052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grpSp>
        <p:grpSp>
          <p:nvGrpSpPr>
            <p:cNvPr id="835" name="Group 834"/>
            <p:cNvGrpSpPr/>
            <p:nvPr/>
          </p:nvGrpSpPr>
          <p:grpSpPr>
            <a:xfrm>
              <a:off x="0" y="4233335"/>
              <a:ext cx="9186332" cy="2319865"/>
              <a:chOff x="0" y="4233335"/>
              <a:chExt cx="9186332" cy="2319865"/>
            </a:xfrm>
            <a:gradFill>
              <a:gsLst>
                <a:gs pos="50000">
                  <a:schemeClr val="bg1">
                    <a:alpha val="37000"/>
                  </a:schemeClr>
                </a:gs>
                <a:gs pos="100000">
                  <a:schemeClr val="bg1">
                    <a:alpha val="48000"/>
                  </a:schemeClr>
                </a:gs>
              </a:gsLst>
              <a:lin ang="5400000" scaled="0"/>
            </a:gradFill>
          </p:grpSpPr>
          <p:sp>
            <p:nvSpPr>
              <p:cNvPr id="12" name="5-Point Star 11"/>
              <p:cNvSpPr/>
              <p:nvPr userDrawn="1"/>
            </p:nvSpPr>
            <p:spPr>
              <a:xfrm>
                <a:off x="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userDrawn="1"/>
            </p:nvSpPr>
            <p:spPr>
              <a:xfrm>
                <a:off x="25649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userDrawn="1"/>
            </p:nvSpPr>
            <p:spPr>
              <a:xfrm>
                <a:off x="51298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userDrawn="1"/>
            </p:nvSpPr>
            <p:spPr>
              <a:xfrm>
                <a:off x="76947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userDrawn="1"/>
            </p:nvSpPr>
            <p:spPr>
              <a:xfrm>
                <a:off x="102596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userDrawn="1"/>
            </p:nvSpPr>
            <p:spPr>
              <a:xfrm>
                <a:off x="128245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userDrawn="1"/>
            </p:nvSpPr>
            <p:spPr>
              <a:xfrm>
                <a:off x="153894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userDrawn="1"/>
            </p:nvSpPr>
            <p:spPr>
              <a:xfrm>
                <a:off x="179543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5-Point Star 92"/>
              <p:cNvSpPr/>
              <p:nvPr userDrawn="1"/>
            </p:nvSpPr>
            <p:spPr>
              <a:xfrm>
                <a:off x="205192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5-Point Star 101"/>
              <p:cNvSpPr/>
              <p:nvPr userDrawn="1"/>
            </p:nvSpPr>
            <p:spPr>
              <a:xfrm>
                <a:off x="230841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userDrawn="1"/>
            </p:nvSpPr>
            <p:spPr>
              <a:xfrm>
                <a:off x="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userDrawn="1"/>
            </p:nvSpPr>
            <p:spPr>
              <a:xfrm>
                <a:off x="25649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userDrawn="1"/>
            </p:nvSpPr>
            <p:spPr>
              <a:xfrm>
                <a:off x="51298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userDrawn="1"/>
            </p:nvSpPr>
            <p:spPr>
              <a:xfrm>
                <a:off x="76947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userDrawn="1"/>
            </p:nvSpPr>
            <p:spPr>
              <a:xfrm>
                <a:off x="102596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userDrawn="1"/>
            </p:nvSpPr>
            <p:spPr>
              <a:xfrm>
                <a:off x="128245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5-Point Star 75"/>
              <p:cNvSpPr/>
              <p:nvPr userDrawn="1"/>
            </p:nvSpPr>
            <p:spPr>
              <a:xfrm>
                <a:off x="153894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5-Point Star 84"/>
              <p:cNvSpPr/>
              <p:nvPr userDrawn="1"/>
            </p:nvSpPr>
            <p:spPr>
              <a:xfrm>
                <a:off x="179543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5-Point Star 93"/>
              <p:cNvSpPr/>
              <p:nvPr userDrawn="1"/>
            </p:nvSpPr>
            <p:spPr>
              <a:xfrm>
                <a:off x="205192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5-Point Star 102"/>
              <p:cNvSpPr/>
              <p:nvPr userDrawn="1"/>
            </p:nvSpPr>
            <p:spPr>
              <a:xfrm>
                <a:off x="230841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userDrawn="1"/>
            </p:nvSpPr>
            <p:spPr>
              <a:xfrm>
                <a:off x="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userDrawn="1"/>
            </p:nvSpPr>
            <p:spPr>
              <a:xfrm>
                <a:off x="2564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userDrawn="1"/>
            </p:nvSpPr>
            <p:spPr>
              <a:xfrm>
                <a:off x="5129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userDrawn="1"/>
            </p:nvSpPr>
            <p:spPr>
              <a:xfrm>
                <a:off x="7694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userDrawn="1"/>
            </p:nvSpPr>
            <p:spPr>
              <a:xfrm>
                <a:off x="10259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p:cNvSpPr/>
              <p:nvPr userDrawn="1"/>
            </p:nvSpPr>
            <p:spPr>
              <a:xfrm>
                <a:off x="12824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5-Point Star 76"/>
              <p:cNvSpPr/>
              <p:nvPr userDrawn="1"/>
            </p:nvSpPr>
            <p:spPr>
              <a:xfrm>
                <a:off x="15389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5-Point Star 85"/>
              <p:cNvSpPr/>
              <p:nvPr userDrawn="1"/>
            </p:nvSpPr>
            <p:spPr>
              <a:xfrm>
                <a:off x="17954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5-Point Star 94"/>
              <p:cNvSpPr/>
              <p:nvPr userDrawn="1"/>
            </p:nvSpPr>
            <p:spPr>
              <a:xfrm>
                <a:off x="20519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5-Point Star 103"/>
              <p:cNvSpPr/>
              <p:nvPr userDrawn="1"/>
            </p:nvSpPr>
            <p:spPr>
              <a:xfrm>
                <a:off x="23084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5-Point Star 112"/>
              <p:cNvSpPr/>
              <p:nvPr userDrawn="1"/>
            </p:nvSpPr>
            <p:spPr>
              <a:xfrm>
                <a:off x="25649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5-Point Star 121"/>
              <p:cNvSpPr/>
              <p:nvPr userDrawn="1"/>
            </p:nvSpPr>
            <p:spPr>
              <a:xfrm>
                <a:off x="28213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5-Point Star 130"/>
              <p:cNvSpPr/>
              <p:nvPr userDrawn="1"/>
            </p:nvSpPr>
            <p:spPr>
              <a:xfrm>
                <a:off x="30778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5-Point Star 139"/>
              <p:cNvSpPr/>
              <p:nvPr userDrawn="1"/>
            </p:nvSpPr>
            <p:spPr>
              <a:xfrm>
                <a:off x="33343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5-Point Star 148"/>
              <p:cNvSpPr/>
              <p:nvPr userDrawn="1"/>
            </p:nvSpPr>
            <p:spPr>
              <a:xfrm>
                <a:off x="35908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5-Point Star 157"/>
              <p:cNvSpPr/>
              <p:nvPr userDrawn="1"/>
            </p:nvSpPr>
            <p:spPr>
              <a:xfrm>
                <a:off x="38473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5-Point Star 166"/>
              <p:cNvSpPr/>
              <p:nvPr userDrawn="1"/>
            </p:nvSpPr>
            <p:spPr>
              <a:xfrm>
                <a:off x="41038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5-Point Star 175"/>
              <p:cNvSpPr/>
              <p:nvPr userDrawn="1"/>
            </p:nvSpPr>
            <p:spPr>
              <a:xfrm>
                <a:off x="43603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5-Point Star 184"/>
              <p:cNvSpPr/>
              <p:nvPr userDrawn="1"/>
            </p:nvSpPr>
            <p:spPr>
              <a:xfrm>
                <a:off x="46168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5-Point Star 193"/>
              <p:cNvSpPr/>
              <p:nvPr userDrawn="1"/>
            </p:nvSpPr>
            <p:spPr>
              <a:xfrm>
                <a:off x="48733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5-Point Star 203"/>
              <p:cNvSpPr/>
              <p:nvPr userDrawn="1"/>
            </p:nvSpPr>
            <p:spPr>
              <a:xfrm>
                <a:off x="51298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5-Point Star 212"/>
              <p:cNvSpPr/>
              <p:nvPr userDrawn="1"/>
            </p:nvSpPr>
            <p:spPr>
              <a:xfrm>
                <a:off x="53862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5-Point Star 221"/>
              <p:cNvSpPr/>
              <p:nvPr userDrawn="1"/>
            </p:nvSpPr>
            <p:spPr>
              <a:xfrm>
                <a:off x="56427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5-Point Star 230"/>
              <p:cNvSpPr/>
              <p:nvPr userDrawn="1"/>
            </p:nvSpPr>
            <p:spPr>
              <a:xfrm>
                <a:off x="58992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5-Point Star 239"/>
              <p:cNvSpPr/>
              <p:nvPr userDrawn="1"/>
            </p:nvSpPr>
            <p:spPr>
              <a:xfrm>
                <a:off x="61557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5-Point Star 248"/>
              <p:cNvSpPr/>
              <p:nvPr userDrawn="1"/>
            </p:nvSpPr>
            <p:spPr>
              <a:xfrm>
                <a:off x="64122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5-Point Star 257"/>
              <p:cNvSpPr/>
              <p:nvPr userDrawn="1"/>
            </p:nvSpPr>
            <p:spPr>
              <a:xfrm>
                <a:off x="66687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5-Point Star 266"/>
              <p:cNvSpPr/>
              <p:nvPr userDrawn="1"/>
            </p:nvSpPr>
            <p:spPr>
              <a:xfrm>
                <a:off x="69252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5-Point Star 275"/>
              <p:cNvSpPr/>
              <p:nvPr userDrawn="1"/>
            </p:nvSpPr>
            <p:spPr>
              <a:xfrm>
                <a:off x="71817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5-Point Star 284"/>
              <p:cNvSpPr/>
              <p:nvPr userDrawn="1"/>
            </p:nvSpPr>
            <p:spPr>
              <a:xfrm>
                <a:off x="74382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5-Point Star 338"/>
              <p:cNvSpPr/>
              <p:nvPr userDrawn="1"/>
            </p:nvSpPr>
            <p:spPr>
              <a:xfrm>
                <a:off x="76947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5-Point Star 347"/>
              <p:cNvSpPr/>
              <p:nvPr userDrawn="1"/>
            </p:nvSpPr>
            <p:spPr>
              <a:xfrm>
                <a:off x="79511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5-Point Star 356"/>
              <p:cNvSpPr/>
              <p:nvPr userDrawn="1"/>
            </p:nvSpPr>
            <p:spPr>
              <a:xfrm>
                <a:off x="82076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5-Point Star 365"/>
              <p:cNvSpPr/>
              <p:nvPr userDrawn="1"/>
            </p:nvSpPr>
            <p:spPr>
              <a:xfrm>
                <a:off x="84641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5-Point Star 374"/>
              <p:cNvSpPr/>
              <p:nvPr userDrawn="1"/>
            </p:nvSpPr>
            <p:spPr>
              <a:xfrm>
                <a:off x="8720665"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5-Point Star 383"/>
              <p:cNvSpPr/>
              <p:nvPr userDrawn="1"/>
            </p:nvSpPr>
            <p:spPr>
              <a:xfrm>
                <a:off x="8973498"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5-Point Star 357"/>
              <p:cNvSpPr/>
              <p:nvPr userDrawn="1"/>
            </p:nvSpPr>
            <p:spPr>
              <a:xfrm>
                <a:off x="820768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5-Point Star 366"/>
              <p:cNvSpPr/>
              <p:nvPr userDrawn="1"/>
            </p:nvSpPr>
            <p:spPr>
              <a:xfrm>
                <a:off x="846417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5-Point Star 375"/>
              <p:cNvSpPr/>
              <p:nvPr userDrawn="1"/>
            </p:nvSpPr>
            <p:spPr>
              <a:xfrm>
                <a:off x="8720665"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5-Point Star 384"/>
              <p:cNvSpPr/>
              <p:nvPr userDrawn="1"/>
            </p:nvSpPr>
            <p:spPr>
              <a:xfrm>
                <a:off x="8973498"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5-Point Star 358"/>
              <p:cNvSpPr/>
              <p:nvPr userDrawn="1"/>
            </p:nvSpPr>
            <p:spPr>
              <a:xfrm>
                <a:off x="820768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5-Point Star 367"/>
              <p:cNvSpPr/>
              <p:nvPr userDrawn="1"/>
            </p:nvSpPr>
            <p:spPr>
              <a:xfrm>
                <a:off x="846417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5-Point Star 376"/>
              <p:cNvSpPr/>
              <p:nvPr userDrawn="1"/>
            </p:nvSpPr>
            <p:spPr>
              <a:xfrm>
                <a:off x="8720665"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5-Point Star 385"/>
              <p:cNvSpPr/>
              <p:nvPr userDrawn="1"/>
            </p:nvSpPr>
            <p:spPr>
              <a:xfrm>
                <a:off x="8973498"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5-Point Star 359"/>
              <p:cNvSpPr/>
              <p:nvPr userDrawn="1"/>
            </p:nvSpPr>
            <p:spPr>
              <a:xfrm>
                <a:off x="820768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5-Point Star 368"/>
              <p:cNvSpPr/>
              <p:nvPr userDrawn="1"/>
            </p:nvSpPr>
            <p:spPr>
              <a:xfrm>
                <a:off x="846417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5-Point Star 377"/>
              <p:cNvSpPr/>
              <p:nvPr userDrawn="1"/>
            </p:nvSpPr>
            <p:spPr>
              <a:xfrm>
                <a:off x="8720665"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5-Point Star 386"/>
              <p:cNvSpPr/>
              <p:nvPr userDrawn="1"/>
            </p:nvSpPr>
            <p:spPr>
              <a:xfrm>
                <a:off x="8973498"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5-Point Star 486"/>
              <p:cNvSpPr/>
              <p:nvPr userDrawn="1"/>
            </p:nvSpPr>
            <p:spPr>
              <a:xfrm>
                <a:off x="820768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5-Point Star 487"/>
              <p:cNvSpPr/>
              <p:nvPr userDrawn="1"/>
            </p:nvSpPr>
            <p:spPr>
              <a:xfrm>
                <a:off x="846417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5-Point Star 488"/>
              <p:cNvSpPr/>
              <p:nvPr userDrawn="1"/>
            </p:nvSpPr>
            <p:spPr>
              <a:xfrm>
                <a:off x="8720665"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5-Point Star 489"/>
              <p:cNvSpPr/>
              <p:nvPr userDrawn="1"/>
            </p:nvSpPr>
            <p:spPr>
              <a:xfrm>
                <a:off x="8973498"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5-Point Star 491"/>
              <p:cNvSpPr/>
              <p:nvPr userDrawn="1"/>
            </p:nvSpPr>
            <p:spPr>
              <a:xfrm>
                <a:off x="820768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5-Point Star 492"/>
              <p:cNvSpPr/>
              <p:nvPr userDrawn="1"/>
            </p:nvSpPr>
            <p:spPr>
              <a:xfrm>
                <a:off x="846417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5-Point Star 493"/>
              <p:cNvSpPr/>
              <p:nvPr userDrawn="1"/>
            </p:nvSpPr>
            <p:spPr>
              <a:xfrm>
                <a:off x="8720665"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5-Point Star 494"/>
              <p:cNvSpPr/>
              <p:nvPr userDrawn="1"/>
            </p:nvSpPr>
            <p:spPr>
              <a:xfrm>
                <a:off x="8973498"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5-Point Star 496"/>
              <p:cNvSpPr/>
              <p:nvPr userDrawn="1"/>
            </p:nvSpPr>
            <p:spPr>
              <a:xfrm>
                <a:off x="820768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5-Point Star 497"/>
              <p:cNvSpPr/>
              <p:nvPr userDrawn="1"/>
            </p:nvSpPr>
            <p:spPr>
              <a:xfrm>
                <a:off x="846417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5-Point Star 498"/>
              <p:cNvSpPr/>
              <p:nvPr userDrawn="1"/>
            </p:nvSpPr>
            <p:spPr>
              <a:xfrm>
                <a:off x="8720665"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5-Point Star 499"/>
              <p:cNvSpPr/>
              <p:nvPr userDrawn="1"/>
            </p:nvSpPr>
            <p:spPr>
              <a:xfrm>
                <a:off x="8973498"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833"/>
            <p:cNvGrpSpPr/>
            <p:nvPr/>
          </p:nvGrpSpPr>
          <p:grpSpPr>
            <a:xfrm>
              <a:off x="-42332" y="0"/>
              <a:ext cx="9186332" cy="974838"/>
              <a:chOff x="-42332" y="0"/>
              <a:chExt cx="9186332" cy="974838"/>
            </a:xfrm>
            <a:gradFill>
              <a:gsLst>
                <a:gs pos="50000">
                  <a:schemeClr val="bg1">
                    <a:alpha val="24000"/>
                  </a:schemeClr>
                </a:gs>
                <a:gs pos="100000">
                  <a:schemeClr val="bg1">
                    <a:alpha val="12000"/>
                  </a:schemeClr>
                </a:gs>
              </a:gsLst>
              <a:lin ang="5400000" scaled="0"/>
            </a:gradFill>
          </p:grpSpPr>
          <p:sp>
            <p:nvSpPr>
              <p:cNvPr id="687" name="5-Point Star 686"/>
              <p:cNvSpPr/>
              <p:nvPr userDrawn="1"/>
            </p:nvSpPr>
            <p:spPr>
              <a:xfrm>
                <a:off x="-42332"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5-Point Star 687"/>
              <p:cNvSpPr/>
              <p:nvPr userDrawn="1"/>
            </p:nvSpPr>
            <p:spPr>
              <a:xfrm>
                <a:off x="2141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5-Point Star 688"/>
              <p:cNvSpPr/>
              <p:nvPr userDrawn="1"/>
            </p:nvSpPr>
            <p:spPr>
              <a:xfrm>
                <a:off x="4706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5-Point Star 689"/>
              <p:cNvSpPr/>
              <p:nvPr userDrawn="1"/>
            </p:nvSpPr>
            <p:spPr>
              <a:xfrm>
                <a:off x="7271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5-Point Star 690"/>
              <p:cNvSpPr/>
              <p:nvPr userDrawn="1"/>
            </p:nvSpPr>
            <p:spPr>
              <a:xfrm>
                <a:off x="9836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5-Point Star 691"/>
              <p:cNvSpPr/>
              <p:nvPr userDrawn="1"/>
            </p:nvSpPr>
            <p:spPr>
              <a:xfrm>
                <a:off x="12401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5-Point Star 692"/>
              <p:cNvSpPr/>
              <p:nvPr userDrawn="1"/>
            </p:nvSpPr>
            <p:spPr>
              <a:xfrm>
                <a:off x="14966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5-Point Star 693"/>
              <p:cNvSpPr/>
              <p:nvPr userDrawn="1"/>
            </p:nvSpPr>
            <p:spPr>
              <a:xfrm>
                <a:off x="17530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5-Point Star 694"/>
              <p:cNvSpPr/>
              <p:nvPr userDrawn="1"/>
            </p:nvSpPr>
            <p:spPr>
              <a:xfrm>
                <a:off x="20095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5-Point Star 695"/>
              <p:cNvSpPr/>
              <p:nvPr userDrawn="1"/>
            </p:nvSpPr>
            <p:spPr>
              <a:xfrm>
                <a:off x="22660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5-Point Star 696"/>
              <p:cNvSpPr/>
              <p:nvPr userDrawn="1"/>
            </p:nvSpPr>
            <p:spPr>
              <a:xfrm>
                <a:off x="25225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5-Point Star 697"/>
              <p:cNvSpPr/>
              <p:nvPr userDrawn="1"/>
            </p:nvSpPr>
            <p:spPr>
              <a:xfrm>
                <a:off x="27790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5-Point Star 698"/>
              <p:cNvSpPr/>
              <p:nvPr userDrawn="1"/>
            </p:nvSpPr>
            <p:spPr>
              <a:xfrm>
                <a:off x="30355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5-Point Star 699"/>
              <p:cNvSpPr/>
              <p:nvPr userDrawn="1"/>
            </p:nvSpPr>
            <p:spPr>
              <a:xfrm>
                <a:off x="32920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5-Point Star 700"/>
              <p:cNvSpPr/>
              <p:nvPr userDrawn="1"/>
            </p:nvSpPr>
            <p:spPr>
              <a:xfrm>
                <a:off x="35485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5-Point Star 701"/>
              <p:cNvSpPr/>
              <p:nvPr userDrawn="1"/>
            </p:nvSpPr>
            <p:spPr>
              <a:xfrm>
                <a:off x="38050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5-Point Star 702"/>
              <p:cNvSpPr/>
              <p:nvPr userDrawn="1"/>
            </p:nvSpPr>
            <p:spPr>
              <a:xfrm>
                <a:off x="40615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5-Point Star 703"/>
              <p:cNvSpPr/>
              <p:nvPr userDrawn="1"/>
            </p:nvSpPr>
            <p:spPr>
              <a:xfrm>
                <a:off x="43179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5-Point Star 704"/>
              <p:cNvSpPr/>
              <p:nvPr userDrawn="1"/>
            </p:nvSpPr>
            <p:spPr>
              <a:xfrm>
                <a:off x="45744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5-Point Star 705"/>
              <p:cNvSpPr/>
              <p:nvPr userDrawn="1"/>
            </p:nvSpPr>
            <p:spPr>
              <a:xfrm>
                <a:off x="48309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5-Point Star 706"/>
              <p:cNvSpPr/>
              <p:nvPr userDrawn="1"/>
            </p:nvSpPr>
            <p:spPr>
              <a:xfrm>
                <a:off x="50874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5-Point Star 707"/>
              <p:cNvSpPr/>
              <p:nvPr userDrawn="1"/>
            </p:nvSpPr>
            <p:spPr>
              <a:xfrm>
                <a:off x="53439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5-Point Star 708"/>
              <p:cNvSpPr/>
              <p:nvPr userDrawn="1"/>
            </p:nvSpPr>
            <p:spPr>
              <a:xfrm>
                <a:off x="56004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5-Point Star 709"/>
              <p:cNvSpPr/>
              <p:nvPr userDrawn="1"/>
            </p:nvSpPr>
            <p:spPr>
              <a:xfrm>
                <a:off x="58569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5-Point Star 710"/>
              <p:cNvSpPr/>
              <p:nvPr userDrawn="1"/>
            </p:nvSpPr>
            <p:spPr>
              <a:xfrm>
                <a:off x="61134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5-Point Star 711"/>
              <p:cNvSpPr/>
              <p:nvPr userDrawn="1"/>
            </p:nvSpPr>
            <p:spPr>
              <a:xfrm>
                <a:off x="63699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5-Point Star 712"/>
              <p:cNvSpPr/>
              <p:nvPr userDrawn="1"/>
            </p:nvSpPr>
            <p:spPr>
              <a:xfrm>
                <a:off x="66264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5-Point Star 713"/>
              <p:cNvSpPr/>
              <p:nvPr userDrawn="1"/>
            </p:nvSpPr>
            <p:spPr>
              <a:xfrm>
                <a:off x="68828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5-Point Star 714"/>
              <p:cNvSpPr/>
              <p:nvPr userDrawn="1"/>
            </p:nvSpPr>
            <p:spPr>
              <a:xfrm>
                <a:off x="71393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5-Point Star 715"/>
              <p:cNvSpPr/>
              <p:nvPr userDrawn="1"/>
            </p:nvSpPr>
            <p:spPr>
              <a:xfrm>
                <a:off x="73958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5-Point Star 716"/>
              <p:cNvSpPr/>
              <p:nvPr userDrawn="1"/>
            </p:nvSpPr>
            <p:spPr>
              <a:xfrm>
                <a:off x="76523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5-Point Star 717"/>
              <p:cNvSpPr/>
              <p:nvPr userDrawn="1"/>
            </p:nvSpPr>
            <p:spPr>
              <a:xfrm>
                <a:off x="79088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5-Point Star 718"/>
              <p:cNvSpPr/>
              <p:nvPr userDrawn="1"/>
            </p:nvSpPr>
            <p:spPr>
              <a:xfrm>
                <a:off x="81653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5-Point Star 719"/>
              <p:cNvSpPr/>
              <p:nvPr userDrawn="1"/>
            </p:nvSpPr>
            <p:spPr>
              <a:xfrm>
                <a:off x="84218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5-Point Star 720"/>
              <p:cNvSpPr/>
              <p:nvPr userDrawn="1"/>
            </p:nvSpPr>
            <p:spPr>
              <a:xfrm>
                <a:off x="8678333"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5-Point Star 721"/>
              <p:cNvSpPr/>
              <p:nvPr userDrawn="1"/>
            </p:nvSpPr>
            <p:spPr>
              <a:xfrm>
                <a:off x="8931166"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5-Point Star 723"/>
              <p:cNvSpPr/>
              <p:nvPr userDrawn="1"/>
            </p:nvSpPr>
            <p:spPr>
              <a:xfrm>
                <a:off x="-42332"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5-Point Star 724"/>
              <p:cNvSpPr/>
              <p:nvPr userDrawn="1"/>
            </p:nvSpPr>
            <p:spPr>
              <a:xfrm>
                <a:off x="2141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5-Point Star 725"/>
              <p:cNvSpPr/>
              <p:nvPr userDrawn="1"/>
            </p:nvSpPr>
            <p:spPr>
              <a:xfrm>
                <a:off x="4706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5-Point Star 726"/>
              <p:cNvSpPr/>
              <p:nvPr userDrawn="1"/>
            </p:nvSpPr>
            <p:spPr>
              <a:xfrm>
                <a:off x="7271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5-Point Star 727"/>
              <p:cNvSpPr/>
              <p:nvPr userDrawn="1"/>
            </p:nvSpPr>
            <p:spPr>
              <a:xfrm>
                <a:off x="9836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5-Point Star 728"/>
              <p:cNvSpPr/>
              <p:nvPr userDrawn="1"/>
            </p:nvSpPr>
            <p:spPr>
              <a:xfrm>
                <a:off x="12401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5-Point Star 729"/>
              <p:cNvSpPr/>
              <p:nvPr userDrawn="1"/>
            </p:nvSpPr>
            <p:spPr>
              <a:xfrm>
                <a:off x="14966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5-Point Star 730"/>
              <p:cNvSpPr/>
              <p:nvPr userDrawn="1"/>
            </p:nvSpPr>
            <p:spPr>
              <a:xfrm>
                <a:off x="17530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5-Point Star 731"/>
              <p:cNvSpPr/>
              <p:nvPr userDrawn="1"/>
            </p:nvSpPr>
            <p:spPr>
              <a:xfrm>
                <a:off x="20095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5-Point Star 732"/>
              <p:cNvSpPr/>
              <p:nvPr userDrawn="1"/>
            </p:nvSpPr>
            <p:spPr>
              <a:xfrm>
                <a:off x="22660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5-Point Star 733"/>
              <p:cNvSpPr/>
              <p:nvPr userDrawn="1"/>
            </p:nvSpPr>
            <p:spPr>
              <a:xfrm>
                <a:off x="25225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5-Point Star 734"/>
              <p:cNvSpPr/>
              <p:nvPr userDrawn="1"/>
            </p:nvSpPr>
            <p:spPr>
              <a:xfrm>
                <a:off x="27790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5-Point Star 735"/>
              <p:cNvSpPr/>
              <p:nvPr userDrawn="1"/>
            </p:nvSpPr>
            <p:spPr>
              <a:xfrm>
                <a:off x="30355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5-Point Star 736"/>
              <p:cNvSpPr/>
              <p:nvPr userDrawn="1"/>
            </p:nvSpPr>
            <p:spPr>
              <a:xfrm>
                <a:off x="32920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5-Point Star 737"/>
              <p:cNvSpPr/>
              <p:nvPr userDrawn="1"/>
            </p:nvSpPr>
            <p:spPr>
              <a:xfrm>
                <a:off x="35485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5-Point Star 738"/>
              <p:cNvSpPr/>
              <p:nvPr userDrawn="1"/>
            </p:nvSpPr>
            <p:spPr>
              <a:xfrm>
                <a:off x="38050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5-Point Star 739"/>
              <p:cNvSpPr/>
              <p:nvPr userDrawn="1"/>
            </p:nvSpPr>
            <p:spPr>
              <a:xfrm>
                <a:off x="40615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5-Point Star 740"/>
              <p:cNvSpPr/>
              <p:nvPr userDrawn="1"/>
            </p:nvSpPr>
            <p:spPr>
              <a:xfrm>
                <a:off x="43179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5-Point Star 741"/>
              <p:cNvSpPr/>
              <p:nvPr userDrawn="1"/>
            </p:nvSpPr>
            <p:spPr>
              <a:xfrm>
                <a:off x="45744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5-Point Star 742"/>
              <p:cNvSpPr/>
              <p:nvPr userDrawn="1"/>
            </p:nvSpPr>
            <p:spPr>
              <a:xfrm>
                <a:off x="48309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5-Point Star 743"/>
              <p:cNvSpPr/>
              <p:nvPr userDrawn="1"/>
            </p:nvSpPr>
            <p:spPr>
              <a:xfrm>
                <a:off x="50874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5-Point Star 744"/>
              <p:cNvSpPr/>
              <p:nvPr userDrawn="1"/>
            </p:nvSpPr>
            <p:spPr>
              <a:xfrm>
                <a:off x="53439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5-Point Star 745"/>
              <p:cNvSpPr/>
              <p:nvPr userDrawn="1"/>
            </p:nvSpPr>
            <p:spPr>
              <a:xfrm>
                <a:off x="56004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5-Point Star 746"/>
              <p:cNvSpPr/>
              <p:nvPr userDrawn="1"/>
            </p:nvSpPr>
            <p:spPr>
              <a:xfrm>
                <a:off x="58569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5-Point Star 747"/>
              <p:cNvSpPr/>
              <p:nvPr userDrawn="1"/>
            </p:nvSpPr>
            <p:spPr>
              <a:xfrm>
                <a:off x="61134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5-Point Star 748"/>
              <p:cNvSpPr/>
              <p:nvPr userDrawn="1"/>
            </p:nvSpPr>
            <p:spPr>
              <a:xfrm>
                <a:off x="63699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5-Point Star 749"/>
              <p:cNvSpPr/>
              <p:nvPr userDrawn="1"/>
            </p:nvSpPr>
            <p:spPr>
              <a:xfrm>
                <a:off x="66264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5-Point Star 750"/>
              <p:cNvSpPr/>
              <p:nvPr userDrawn="1"/>
            </p:nvSpPr>
            <p:spPr>
              <a:xfrm>
                <a:off x="68828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5-Point Star 751"/>
              <p:cNvSpPr/>
              <p:nvPr userDrawn="1"/>
            </p:nvSpPr>
            <p:spPr>
              <a:xfrm>
                <a:off x="71393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5-Point Star 752"/>
              <p:cNvSpPr/>
              <p:nvPr userDrawn="1"/>
            </p:nvSpPr>
            <p:spPr>
              <a:xfrm>
                <a:off x="73958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5-Point Star 753"/>
              <p:cNvSpPr/>
              <p:nvPr userDrawn="1"/>
            </p:nvSpPr>
            <p:spPr>
              <a:xfrm>
                <a:off x="76523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5-Point Star 754"/>
              <p:cNvSpPr/>
              <p:nvPr userDrawn="1"/>
            </p:nvSpPr>
            <p:spPr>
              <a:xfrm>
                <a:off x="79088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5-Point Star 755"/>
              <p:cNvSpPr/>
              <p:nvPr userDrawn="1"/>
            </p:nvSpPr>
            <p:spPr>
              <a:xfrm>
                <a:off x="81653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5-Point Star 756"/>
              <p:cNvSpPr/>
              <p:nvPr userDrawn="1"/>
            </p:nvSpPr>
            <p:spPr>
              <a:xfrm>
                <a:off x="84218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5-Point Star 757"/>
              <p:cNvSpPr/>
              <p:nvPr userDrawn="1"/>
            </p:nvSpPr>
            <p:spPr>
              <a:xfrm>
                <a:off x="8678333"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5-Point Star 758"/>
              <p:cNvSpPr/>
              <p:nvPr userDrawn="1"/>
            </p:nvSpPr>
            <p:spPr>
              <a:xfrm>
                <a:off x="8931166"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5-Point Star 760"/>
              <p:cNvSpPr/>
              <p:nvPr userDrawn="1"/>
            </p:nvSpPr>
            <p:spPr>
              <a:xfrm>
                <a:off x="-42332"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5-Point Star 761"/>
              <p:cNvSpPr/>
              <p:nvPr userDrawn="1"/>
            </p:nvSpPr>
            <p:spPr>
              <a:xfrm>
                <a:off x="2141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5-Point Star 762"/>
              <p:cNvSpPr/>
              <p:nvPr userDrawn="1"/>
            </p:nvSpPr>
            <p:spPr>
              <a:xfrm>
                <a:off x="4706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5-Point Star 763"/>
              <p:cNvSpPr/>
              <p:nvPr userDrawn="1"/>
            </p:nvSpPr>
            <p:spPr>
              <a:xfrm>
                <a:off x="7271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5-Point Star 764"/>
              <p:cNvSpPr/>
              <p:nvPr userDrawn="1"/>
            </p:nvSpPr>
            <p:spPr>
              <a:xfrm>
                <a:off x="9836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5-Point Star 765"/>
              <p:cNvSpPr/>
              <p:nvPr userDrawn="1"/>
            </p:nvSpPr>
            <p:spPr>
              <a:xfrm>
                <a:off x="12401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5-Point Star 766"/>
              <p:cNvSpPr/>
              <p:nvPr userDrawn="1"/>
            </p:nvSpPr>
            <p:spPr>
              <a:xfrm>
                <a:off x="14966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5-Point Star 767"/>
              <p:cNvSpPr/>
              <p:nvPr userDrawn="1"/>
            </p:nvSpPr>
            <p:spPr>
              <a:xfrm>
                <a:off x="17530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5-Point Star 768"/>
              <p:cNvSpPr/>
              <p:nvPr userDrawn="1"/>
            </p:nvSpPr>
            <p:spPr>
              <a:xfrm>
                <a:off x="20095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5-Point Star 769"/>
              <p:cNvSpPr/>
              <p:nvPr userDrawn="1"/>
            </p:nvSpPr>
            <p:spPr>
              <a:xfrm>
                <a:off x="22660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5-Point Star 770"/>
              <p:cNvSpPr/>
              <p:nvPr userDrawn="1"/>
            </p:nvSpPr>
            <p:spPr>
              <a:xfrm>
                <a:off x="25225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5-Point Star 771"/>
              <p:cNvSpPr/>
              <p:nvPr userDrawn="1"/>
            </p:nvSpPr>
            <p:spPr>
              <a:xfrm>
                <a:off x="27790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5-Point Star 772"/>
              <p:cNvSpPr/>
              <p:nvPr userDrawn="1"/>
            </p:nvSpPr>
            <p:spPr>
              <a:xfrm>
                <a:off x="30355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5-Point Star 773"/>
              <p:cNvSpPr/>
              <p:nvPr userDrawn="1"/>
            </p:nvSpPr>
            <p:spPr>
              <a:xfrm>
                <a:off x="32920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5-Point Star 774"/>
              <p:cNvSpPr/>
              <p:nvPr userDrawn="1"/>
            </p:nvSpPr>
            <p:spPr>
              <a:xfrm>
                <a:off x="35485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5-Point Star 775"/>
              <p:cNvSpPr/>
              <p:nvPr userDrawn="1"/>
            </p:nvSpPr>
            <p:spPr>
              <a:xfrm>
                <a:off x="38050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5-Point Star 776"/>
              <p:cNvSpPr/>
              <p:nvPr userDrawn="1"/>
            </p:nvSpPr>
            <p:spPr>
              <a:xfrm>
                <a:off x="40615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5-Point Star 777"/>
              <p:cNvSpPr/>
              <p:nvPr userDrawn="1"/>
            </p:nvSpPr>
            <p:spPr>
              <a:xfrm>
                <a:off x="43179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5-Point Star 778"/>
              <p:cNvSpPr/>
              <p:nvPr userDrawn="1"/>
            </p:nvSpPr>
            <p:spPr>
              <a:xfrm>
                <a:off x="45744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5-Point Star 779"/>
              <p:cNvSpPr/>
              <p:nvPr userDrawn="1"/>
            </p:nvSpPr>
            <p:spPr>
              <a:xfrm>
                <a:off x="48309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5-Point Star 780"/>
              <p:cNvSpPr/>
              <p:nvPr userDrawn="1"/>
            </p:nvSpPr>
            <p:spPr>
              <a:xfrm>
                <a:off x="50874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5-Point Star 781"/>
              <p:cNvSpPr/>
              <p:nvPr userDrawn="1"/>
            </p:nvSpPr>
            <p:spPr>
              <a:xfrm>
                <a:off x="53439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5-Point Star 782"/>
              <p:cNvSpPr/>
              <p:nvPr userDrawn="1"/>
            </p:nvSpPr>
            <p:spPr>
              <a:xfrm>
                <a:off x="56004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5-Point Star 783"/>
              <p:cNvSpPr/>
              <p:nvPr userDrawn="1"/>
            </p:nvSpPr>
            <p:spPr>
              <a:xfrm>
                <a:off x="58569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5-Point Star 784"/>
              <p:cNvSpPr/>
              <p:nvPr userDrawn="1"/>
            </p:nvSpPr>
            <p:spPr>
              <a:xfrm>
                <a:off x="61134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5-Point Star 785"/>
              <p:cNvSpPr/>
              <p:nvPr userDrawn="1"/>
            </p:nvSpPr>
            <p:spPr>
              <a:xfrm>
                <a:off x="63699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5-Point Star 786"/>
              <p:cNvSpPr/>
              <p:nvPr userDrawn="1"/>
            </p:nvSpPr>
            <p:spPr>
              <a:xfrm>
                <a:off x="66264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5-Point Star 787"/>
              <p:cNvSpPr/>
              <p:nvPr userDrawn="1"/>
            </p:nvSpPr>
            <p:spPr>
              <a:xfrm>
                <a:off x="68828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5-Point Star 788"/>
              <p:cNvSpPr/>
              <p:nvPr userDrawn="1"/>
            </p:nvSpPr>
            <p:spPr>
              <a:xfrm>
                <a:off x="71393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5-Point Star 789"/>
              <p:cNvSpPr/>
              <p:nvPr userDrawn="1"/>
            </p:nvSpPr>
            <p:spPr>
              <a:xfrm>
                <a:off x="73958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5-Point Star 790"/>
              <p:cNvSpPr/>
              <p:nvPr userDrawn="1"/>
            </p:nvSpPr>
            <p:spPr>
              <a:xfrm>
                <a:off x="76523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5-Point Star 791"/>
              <p:cNvSpPr/>
              <p:nvPr userDrawn="1"/>
            </p:nvSpPr>
            <p:spPr>
              <a:xfrm>
                <a:off x="79088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5-Point Star 792"/>
              <p:cNvSpPr/>
              <p:nvPr userDrawn="1"/>
            </p:nvSpPr>
            <p:spPr>
              <a:xfrm>
                <a:off x="81653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5-Point Star 793"/>
              <p:cNvSpPr/>
              <p:nvPr userDrawn="1"/>
            </p:nvSpPr>
            <p:spPr>
              <a:xfrm>
                <a:off x="84218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5-Point Star 794"/>
              <p:cNvSpPr/>
              <p:nvPr userDrawn="1"/>
            </p:nvSpPr>
            <p:spPr>
              <a:xfrm>
                <a:off x="8678333"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5-Point Star 795"/>
              <p:cNvSpPr/>
              <p:nvPr userDrawn="1"/>
            </p:nvSpPr>
            <p:spPr>
              <a:xfrm>
                <a:off x="8931166"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5-Point Star 797"/>
              <p:cNvSpPr/>
              <p:nvPr userDrawn="1"/>
            </p:nvSpPr>
            <p:spPr>
              <a:xfrm>
                <a:off x="-42332"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5-Point Star 798"/>
              <p:cNvSpPr/>
              <p:nvPr userDrawn="1"/>
            </p:nvSpPr>
            <p:spPr>
              <a:xfrm>
                <a:off x="2141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5-Point Star 799"/>
              <p:cNvSpPr/>
              <p:nvPr userDrawn="1"/>
            </p:nvSpPr>
            <p:spPr>
              <a:xfrm>
                <a:off x="4706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5-Point Star 800"/>
              <p:cNvSpPr/>
              <p:nvPr userDrawn="1"/>
            </p:nvSpPr>
            <p:spPr>
              <a:xfrm>
                <a:off x="7271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5-Point Star 801"/>
              <p:cNvSpPr/>
              <p:nvPr userDrawn="1"/>
            </p:nvSpPr>
            <p:spPr>
              <a:xfrm>
                <a:off x="9836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5-Point Star 802"/>
              <p:cNvSpPr/>
              <p:nvPr userDrawn="1"/>
            </p:nvSpPr>
            <p:spPr>
              <a:xfrm>
                <a:off x="12401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5-Point Star 803"/>
              <p:cNvSpPr/>
              <p:nvPr userDrawn="1"/>
            </p:nvSpPr>
            <p:spPr>
              <a:xfrm>
                <a:off x="14966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5-Point Star 804"/>
              <p:cNvSpPr/>
              <p:nvPr userDrawn="1"/>
            </p:nvSpPr>
            <p:spPr>
              <a:xfrm>
                <a:off x="17530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5-Point Star 805"/>
              <p:cNvSpPr/>
              <p:nvPr userDrawn="1"/>
            </p:nvSpPr>
            <p:spPr>
              <a:xfrm>
                <a:off x="20095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5-Point Star 806"/>
              <p:cNvSpPr/>
              <p:nvPr userDrawn="1"/>
            </p:nvSpPr>
            <p:spPr>
              <a:xfrm>
                <a:off x="22660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5-Point Star 807"/>
              <p:cNvSpPr/>
              <p:nvPr userDrawn="1"/>
            </p:nvSpPr>
            <p:spPr>
              <a:xfrm>
                <a:off x="25225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5-Point Star 808"/>
              <p:cNvSpPr/>
              <p:nvPr userDrawn="1"/>
            </p:nvSpPr>
            <p:spPr>
              <a:xfrm>
                <a:off x="27790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5-Point Star 809"/>
              <p:cNvSpPr/>
              <p:nvPr userDrawn="1"/>
            </p:nvSpPr>
            <p:spPr>
              <a:xfrm>
                <a:off x="30355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5-Point Star 810"/>
              <p:cNvSpPr/>
              <p:nvPr userDrawn="1"/>
            </p:nvSpPr>
            <p:spPr>
              <a:xfrm>
                <a:off x="32920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5-Point Star 811"/>
              <p:cNvSpPr/>
              <p:nvPr userDrawn="1"/>
            </p:nvSpPr>
            <p:spPr>
              <a:xfrm>
                <a:off x="35485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5-Point Star 812"/>
              <p:cNvSpPr/>
              <p:nvPr userDrawn="1"/>
            </p:nvSpPr>
            <p:spPr>
              <a:xfrm>
                <a:off x="38050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5-Point Star 813"/>
              <p:cNvSpPr/>
              <p:nvPr userDrawn="1"/>
            </p:nvSpPr>
            <p:spPr>
              <a:xfrm>
                <a:off x="40615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5-Point Star 814"/>
              <p:cNvSpPr/>
              <p:nvPr userDrawn="1"/>
            </p:nvSpPr>
            <p:spPr>
              <a:xfrm>
                <a:off x="43179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5-Point Star 815"/>
              <p:cNvSpPr/>
              <p:nvPr userDrawn="1"/>
            </p:nvSpPr>
            <p:spPr>
              <a:xfrm>
                <a:off x="45744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5-Point Star 816"/>
              <p:cNvSpPr/>
              <p:nvPr userDrawn="1"/>
            </p:nvSpPr>
            <p:spPr>
              <a:xfrm>
                <a:off x="48309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5-Point Star 817"/>
              <p:cNvSpPr/>
              <p:nvPr userDrawn="1"/>
            </p:nvSpPr>
            <p:spPr>
              <a:xfrm>
                <a:off x="50874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5-Point Star 818"/>
              <p:cNvSpPr/>
              <p:nvPr userDrawn="1"/>
            </p:nvSpPr>
            <p:spPr>
              <a:xfrm>
                <a:off x="53439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5-Point Star 819"/>
              <p:cNvSpPr/>
              <p:nvPr userDrawn="1"/>
            </p:nvSpPr>
            <p:spPr>
              <a:xfrm>
                <a:off x="56004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5-Point Star 820"/>
              <p:cNvSpPr/>
              <p:nvPr userDrawn="1"/>
            </p:nvSpPr>
            <p:spPr>
              <a:xfrm>
                <a:off x="58569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5-Point Star 821"/>
              <p:cNvSpPr/>
              <p:nvPr userDrawn="1"/>
            </p:nvSpPr>
            <p:spPr>
              <a:xfrm>
                <a:off x="61134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5-Point Star 822"/>
              <p:cNvSpPr/>
              <p:nvPr userDrawn="1"/>
            </p:nvSpPr>
            <p:spPr>
              <a:xfrm>
                <a:off x="63699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5-Point Star 823"/>
              <p:cNvSpPr/>
              <p:nvPr userDrawn="1"/>
            </p:nvSpPr>
            <p:spPr>
              <a:xfrm>
                <a:off x="66264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5-Point Star 824"/>
              <p:cNvSpPr/>
              <p:nvPr userDrawn="1"/>
            </p:nvSpPr>
            <p:spPr>
              <a:xfrm>
                <a:off x="68828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5-Point Star 825"/>
              <p:cNvSpPr/>
              <p:nvPr userDrawn="1"/>
            </p:nvSpPr>
            <p:spPr>
              <a:xfrm>
                <a:off x="71393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5-Point Star 826"/>
              <p:cNvSpPr/>
              <p:nvPr userDrawn="1"/>
            </p:nvSpPr>
            <p:spPr>
              <a:xfrm>
                <a:off x="73958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5-Point Star 827"/>
              <p:cNvSpPr/>
              <p:nvPr userDrawn="1"/>
            </p:nvSpPr>
            <p:spPr>
              <a:xfrm>
                <a:off x="76523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5-Point Star 828"/>
              <p:cNvSpPr/>
              <p:nvPr userDrawn="1"/>
            </p:nvSpPr>
            <p:spPr>
              <a:xfrm>
                <a:off x="79088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5-Point Star 829"/>
              <p:cNvSpPr/>
              <p:nvPr userDrawn="1"/>
            </p:nvSpPr>
            <p:spPr>
              <a:xfrm>
                <a:off x="81653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5-Point Star 830"/>
              <p:cNvSpPr/>
              <p:nvPr userDrawn="1"/>
            </p:nvSpPr>
            <p:spPr>
              <a:xfrm>
                <a:off x="84218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5-Point Star 831"/>
              <p:cNvSpPr/>
              <p:nvPr userDrawn="1"/>
            </p:nvSpPr>
            <p:spPr>
              <a:xfrm>
                <a:off x="8678333"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5-Point Star 832"/>
              <p:cNvSpPr/>
              <p:nvPr userDrawn="1"/>
            </p:nvSpPr>
            <p:spPr>
              <a:xfrm>
                <a:off x="8931166"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8" name="Rectangle 4"/>
          <p:cNvSpPr>
            <a:spLocks noGrp="1" noChangeArrowheads="1"/>
          </p:cNvSpPr>
          <p:nvPr>
            <p:ph type="body" idx="1"/>
          </p:nvPr>
        </p:nvSpPr>
        <p:spPr bwMode="auto">
          <a:xfrm>
            <a:off x="362907" y="1143000"/>
            <a:ext cx="8464175" cy="4829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457200" y="214200"/>
            <a:ext cx="8229600" cy="7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26" name="Picture 76" descr="\\vhaeasfpc3\RUsers$\vhaeaschuaf\Desktop\WRIISC logo\TRIWRIISC_bottom.emf"/>
          <p:cNvPicPr>
            <a:picLocks noChangeAspect="1" noChangeArrowheads="1"/>
          </p:cNvPicPr>
          <p:nvPr/>
        </p:nvPicPr>
        <p:blipFill>
          <a:blip r:embed="rId13" cstate="print"/>
          <a:srcRect/>
          <a:stretch>
            <a:fillRect/>
          </a:stretch>
        </p:blipFill>
        <p:spPr bwMode="auto">
          <a:xfrm>
            <a:off x="0" y="5972175"/>
            <a:ext cx="9153525"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Calibri" panose="020F0502020204030204" pitchFamily="34" charset="0"/>
          <a:ea typeface="+mj-ea"/>
          <a:cs typeface="Microsoft New Tai Lue" panose="020B0502040204020203" pitchFamily="34" charset="0"/>
        </a:defRPr>
      </a:lvl1pPr>
      <a:lvl2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ED174C"/>
        </a:buClr>
        <a:buFont typeface="Wingdings" pitchFamily="2" charset="2"/>
        <a:buChar char="§"/>
        <a:defRPr sz="3200">
          <a:solidFill>
            <a:schemeClr val="tx1"/>
          </a:solidFill>
          <a:latin typeface="Calibri" panose="020F0502020204030204" pitchFamily="34" charset="0"/>
          <a:ea typeface="+mn-ea"/>
          <a:cs typeface="Microsoft New Tai Lue" panose="020B0502040204020203" pitchFamily="34" charset="0"/>
        </a:defRPr>
      </a:lvl1pPr>
      <a:lvl2pPr marL="742950" indent="-285750" algn="l" rtl="0" eaLnBrk="1" fontAlgn="base" hangingPunct="1">
        <a:spcBef>
          <a:spcPct val="20000"/>
        </a:spcBef>
        <a:spcAft>
          <a:spcPct val="0"/>
        </a:spcAft>
        <a:buClr>
          <a:schemeClr val="bg2"/>
        </a:buClr>
        <a:buFont typeface="Wingdings" pitchFamily="2" charset="2"/>
        <a:buChar char="§"/>
        <a:defRPr sz="2800">
          <a:solidFill>
            <a:schemeClr val="tx1"/>
          </a:solidFill>
          <a:latin typeface="Calibri" panose="020F0502020204030204" pitchFamily="34" charset="0"/>
          <a:cs typeface="Microsoft New Tai Lue" panose="020B0502040204020203" pitchFamily="34" charset="0"/>
        </a:defRPr>
      </a:lvl2pPr>
      <a:lvl3pPr marL="1143000" indent="-228600" algn="l" rtl="0" eaLnBrk="1" fontAlgn="base" hangingPunct="1">
        <a:spcBef>
          <a:spcPct val="20000"/>
        </a:spcBef>
        <a:spcAft>
          <a:spcPct val="0"/>
        </a:spcAft>
        <a:buClr>
          <a:schemeClr val="bg2"/>
        </a:buClr>
        <a:buFont typeface="Wingdings" pitchFamily="2" charset="2"/>
        <a:buChar char="§"/>
        <a:defRPr sz="2400">
          <a:solidFill>
            <a:schemeClr val="tx1"/>
          </a:solidFill>
          <a:latin typeface="Calibri" panose="020F0502020204030204" pitchFamily="34" charset="0"/>
          <a:cs typeface="Microsoft New Tai Lue" panose="020B0502040204020203" pitchFamily="34" charset="0"/>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Calibri" panose="020F0502020204030204" pitchFamily="34" charset="0"/>
          <a:cs typeface="Microsoft New Tai Lue" panose="020B0502040204020203" pitchFamily="34" charset="0"/>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Calibri" panose="020F0502020204030204" pitchFamily="34" charset="0"/>
          <a:cs typeface="Microsoft New Tai Lue" panose="020B0502040204020203"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8" Type="http://schemas.openxmlformats.org/officeDocument/2006/relationships/hyperlink" Target="http://www.myexerciseplan.com/assessment/" TargetMode="External"/><Relationship Id="rId3" Type="http://schemas.openxmlformats.org/officeDocument/2006/relationships/hyperlink" Target="http://www.walkinginfo.org/" TargetMode="External"/><Relationship Id="rId7" Type="http://schemas.openxmlformats.org/officeDocument/2006/relationships/hyperlink" Target="http://www.cdc.gov/physicalactivity/downloads/pa_examples.pdf"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hyperlink" Target="http://www.cdc.gov/physicalactivity/everyone/videos/index.html" TargetMode="External"/><Relationship Id="rId5" Type="http://schemas.openxmlformats.org/officeDocument/2006/relationships/hyperlink" Target="http://www.startwalkingnow.org/" TargetMode="External"/><Relationship Id="rId4" Type="http://schemas.openxmlformats.org/officeDocument/2006/relationships/hyperlink" Target="http://www.acsm.org/access-public-information/brochures-fact-sheets/fact-sheets" TargetMode="External"/><Relationship Id="rId9" Type="http://schemas.openxmlformats.org/officeDocument/2006/relationships/hyperlink" Target="http://exerciseismedicine.org/keys.htm"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www.move.va.gov/" TargetMode="External"/><Relationship Id="rId3" Type="http://schemas.openxmlformats.org/officeDocument/2006/relationships/hyperlink" Target="http://www.nhlbisupport.com/bmi/" TargetMode="External"/><Relationship Id="rId7" Type="http://schemas.openxmlformats.org/officeDocument/2006/relationships/hyperlink" Target="http://exerciseismedicine.org/" TargetMode="External"/><Relationship Id="rId2" Type="http://schemas.openxmlformats.org/officeDocument/2006/relationships/hyperlink" Target="http://www.acsm.org/access-public-information/position-stands" TargetMode="External"/><Relationship Id="rId1" Type="http://schemas.openxmlformats.org/officeDocument/2006/relationships/slideLayout" Target="../slideLayouts/slideLayout6.xml"/><Relationship Id="rId6" Type="http://schemas.openxmlformats.org/officeDocument/2006/relationships/hyperlink" Target="http://www.health.gov/PAGuidelines/" TargetMode="External"/><Relationship Id="rId5" Type="http://schemas.openxmlformats.org/officeDocument/2006/relationships/hyperlink" Target="http://www.cdc.gov/physicalactivity/everyone/guidelines/index.html" TargetMode="External"/><Relationship Id="rId4" Type="http://schemas.openxmlformats.org/officeDocument/2006/relationships/hyperlink" Target="http://www.acefitness.org/calculators/default.aspx" TargetMode="External"/><Relationship Id="rId9" Type="http://schemas.openxmlformats.org/officeDocument/2006/relationships/hyperlink" Target="http://health.gov/dietaryguideline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gif"/><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hyperlink" Target="http://www.cdc.gov/leanworks/" TargetMode="External"/><Relationship Id="rId4" Type="http://schemas.openxmlformats.org/officeDocument/2006/relationships/image" Target="../media/image43.jpeg"/><Relationship Id="rId9"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milkeninstitute.org/pdf/ES_ResearchFindings.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healthystates.csg.org/NR/rdonlyres/...4119.../Trends_Alert.pdfSimilar" TargetMode="External"/><Relationship Id="rId2" Type="http://schemas.openxmlformats.org/officeDocument/2006/relationships/hyperlink" Target="http://www.fightchronicdisease.org/facing-issues/about-cris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6700" y="1524000"/>
            <a:ext cx="8610600" cy="1470025"/>
          </a:xfrm>
        </p:spPr>
        <p:txBody>
          <a:bodyPr/>
          <a:lstStyle/>
          <a:p>
            <a:pPr algn="ctr">
              <a:defRPr/>
            </a:pPr>
            <a:r>
              <a:rPr lang="en-US" sz="6000" dirty="0" smtClean="0">
                <a:solidFill>
                  <a:schemeClr val="tx1"/>
                </a:solidFill>
                <a:latin typeface="Microsoft New Tai Lue" panose="020B0502040204020203" pitchFamily="34" charset="0"/>
              </a:rPr>
              <a:t>Exercise as Medicine</a:t>
            </a:r>
          </a:p>
        </p:txBody>
      </p:sp>
      <p:sp>
        <p:nvSpPr>
          <p:cNvPr id="3075" name="Rectangle 3"/>
          <p:cNvSpPr>
            <a:spLocks noGrp="1" noChangeArrowheads="1"/>
          </p:cNvSpPr>
          <p:nvPr>
            <p:ph type="subTitle" idx="1"/>
          </p:nvPr>
        </p:nvSpPr>
        <p:spPr>
          <a:xfrm>
            <a:off x="1333500" y="4343400"/>
            <a:ext cx="6400800" cy="1295400"/>
          </a:xfrm>
        </p:spPr>
        <p:txBody>
          <a:bodyPr/>
          <a:lstStyle/>
          <a:p>
            <a:r>
              <a:rPr lang="en-US" b="1" dirty="0" smtClean="0">
                <a:solidFill>
                  <a:schemeClr val="tx1">
                    <a:lumMod val="65000"/>
                    <a:lumOff val="35000"/>
                  </a:schemeClr>
                </a:solidFill>
              </a:rPr>
              <a:t>Michael J. Falvo, PhD, RCEP</a:t>
            </a:r>
          </a:p>
          <a:p>
            <a:r>
              <a:rPr lang="en-US" b="1" dirty="0" smtClean="0">
                <a:solidFill>
                  <a:schemeClr val="tx1">
                    <a:lumMod val="65000"/>
                    <a:lumOff val="35000"/>
                  </a:schemeClr>
                </a:solidFill>
              </a:rPr>
              <a:t>Jacquelyn C. Klein, MS, RCEP</a:t>
            </a:r>
          </a:p>
        </p:txBody>
      </p:sp>
      <p:grpSp>
        <p:nvGrpSpPr>
          <p:cNvPr id="2" name="Group 1"/>
          <p:cNvGrpSpPr/>
          <p:nvPr/>
        </p:nvGrpSpPr>
        <p:grpSpPr>
          <a:xfrm>
            <a:off x="722376" y="3048000"/>
            <a:ext cx="7699248" cy="1069848"/>
            <a:chOff x="838200" y="3048000"/>
            <a:chExt cx="7699248" cy="1069848"/>
          </a:xfrm>
        </p:grpSpPr>
        <p:pic>
          <p:nvPicPr>
            <p:cNvPr id="10" name="Picture 20" descr="http://openiconlibrary.sourceforge.net/gallery2/pictograms/png/256x256/national_park_service/pictograms-nps-land-exercise-fitness-2.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00" y="3048000"/>
              <a:ext cx="1069848" cy="10698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openiconlibrary.sourceforge.net/gallery2/pictograms/png/256x256/national_park_service/pictograms-nps-swimming.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7600" y="3048000"/>
              <a:ext cx="1069848" cy="10698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openiconlibrary.sourceforge.net/gallery2/pictograms/png/256x256/national_park_service/pictograms-nps-trailhead-2.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0250" y="3048000"/>
              <a:ext cx="1069848" cy="10698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http://openiconlibrary.sourceforge.net/gallery2/pictograms/png/256x256/national_park_service/pictograms-nps-land-technical_rock_climbing-2.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2900" y="3048000"/>
              <a:ext cx="1069848" cy="10698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http://openiconlibrary.sourceforge.net/gallery2/pictograms/png/256x256/national_park_service/pictograms-nps-land-tennis-2.png"/>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95550" y="3048000"/>
              <a:ext cx="1069848" cy="106984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VA Users vs. Non-Users</a:t>
            </a:r>
            <a:endParaRPr lang="en-US" dirty="0"/>
          </a:p>
        </p:txBody>
      </p:sp>
      <p:pic>
        <p:nvPicPr>
          <p:cNvPr id="3" name="Picture 2" descr="Cov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0" y="1092285"/>
            <a:ext cx="6972300" cy="48513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Rectangle 9"/>
          <p:cNvSpPr>
            <a:spLocks noChangeArrowheads="1"/>
          </p:cNvSpPr>
          <p:nvPr/>
        </p:nvSpPr>
        <p:spPr bwMode="auto">
          <a:xfrm>
            <a:off x="0" y="5820489"/>
            <a:ext cx="2362200" cy="830997"/>
          </a:xfrm>
          <a:prstGeom prst="rect">
            <a:avLst/>
          </a:prstGeom>
          <a:noFill/>
          <a:ln w="9525">
            <a:noFill/>
            <a:miter lim="800000"/>
            <a:headEnd/>
            <a:tailEnd/>
          </a:ln>
          <a:effectLst/>
        </p:spPr>
        <p:txBody>
          <a:bodyPr wrap="square" anchor="ctr">
            <a:spAutoFit/>
          </a:bodyPr>
          <a:lstStyle/>
          <a:p>
            <a:r>
              <a:rPr lang="en-US" sz="1600" dirty="0" smtClean="0">
                <a:solidFill>
                  <a:srgbClr val="000000"/>
                </a:solidFill>
                <a:latin typeface="Calibri" panose="020F0502020204030204" pitchFamily="34" charset="0"/>
              </a:rPr>
              <a:t>Littman et al. Med </a:t>
            </a:r>
            <a:r>
              <a:rPr lang="en-US" sz="1600" dirty="0" err="1" smtClean="0">
                <a:solidFill>
                  <a:srgbClr val="000000"/>
                </a:solidFill>
                <a:latin typeface="Calibri" panose="020F0502020204030204" pitchFamily="34" charset="0"/>
              </a:rPr>
              <a:t>Sci</a:t>
            </a:r>
            <a:r>
              <a:rPr lang="en-US" sz="1600" dirty="0" smtClean="0">
                <a:solidFill>
                  <a:srgbClr val="000000"/>
                </a:solidFill>
                <a:latin typeface="Calibri" panose="020F0502020204030204" pitchFamily="34" charset="0"/>
              </a:rPr>
              <a:t> Sports </a:t>
            </a:r>
            <a:r>
              <a:rPr lang="en-US" sz="1600" dirty="0" err="1" smtClean="0">
                <a:solidFill>
                  <a:srgbClr val="000000"/>
                </a:solidFill>
                <a:latin typeface="Calibri" panose="020F0502020204030204" pitchFamily="34" charset="0"/>
              </a:rPr>
              <a:t>Exerc</a:t>
            </a:r>
            <a:r>
              <a:rPr lang="en-US" sz="1600" dirty="0" smtClean="0">
                <a:solidFill>
                  <a:srgbClr val="000000"/>
                </a:solidFill>
                <a:latin typeface="Calibri" panose="020F0502020204030204" pitchFamily="34" charset="0"/>
              </a:rPr>
              <a:t> 2009</a:t>
            </a:r>
            <a:r>
              <a:rPr lang="en-US" sz="1600" dirty="0" smtClean="0">
                <a:latin typeface="Calibri" panose="020F0502020204030204" pitchFamily="34" charset="0"/>
              </a:rPr>
              <a:t>; </a:t>
            </a:r>
            <a:r>
              <a:rPr lang="en-US" sz="1600" dirty="0">
                <a:latin typeface="Calibri" panose="020F0502020204030204" pitchFamily="34" charset="0"/>
              </a:rPr>
              <a:t>41 (5), pp.1006-1013</a:t>
            </a:r>
            <a:endParaRPr 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8536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0"/>
            <a:ext cx="4343400" cy="3505199"/>
          </a:xfrm>
        </p:spPr>
        <p:txBody>
          <a:bodyPr/>
          <a:lstStyle/>
          <a:p>
            <a:pPr>
              <a:buFont typeface="Wingdings" pitchFamily="2" charset="2"/>
              <a:buChar char="q"/>
            </a:pPr>
            <a:r>
              <a:rPr lang="en-US" dirty="0" smtClean="0"/>
              <a:t> 30 min·day</a:t>
            </a:r>
            <a:r>
              <a:rPr lang="en-US" baseline="30000" dirty="0" smtClean="0"/>
              <a:t>-</a:t>
            </a:r>
            <a:r>
              <a:rPr lang="en-US" dirty="0" smtClean="0"/>
              <a:t>¹ of moderate intensity physical activity</a:t>
            </a:r>
          </a:p>
          <a:p>
            <a:pPr>
              <a:buFont typeface="Wingdings" pitchFamily="2" charset="2"/>
              <a:buChar char="q"/>
            </a:pPr>
            <a:endParaRPr lang="en-US" dirty="0" smtClean="0"/>
          </a:p>
          <a:p>
            <a:pPr>
              <a:buFont typeface="Wingdings" pitchFamily="2" charset="2"/>
              <a:buChar char="q"/>
            </a:pPr>
            <a:r>
              <a:rPr lang="en-US" dirty="0" smtClean="0"/>
              <a:t> 71% of waking hours being sedentary</a:t>
            </a:r>
            <a:endParaRPr lang="en-US" dirty="0"/>
          </a:p>
        </p:txBody>
      </p:sp>
      <p:pic>
        <p:nvPicPr>
          <p:cNvPr id="14029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54880" y="762000"/>
            <a:ext cx="4099560" cy="5124450"/>
          </a:xfrm>
          <a:prstGeom prst="rect">
            <a:avLst/>
          </a:prstGeom>
          <a:noFill/>
          <a:ln w="9525">
            <a:noFill/>
            <a:miter lim="800000"/>
            <a:headEnd/>
            <a:tailEnd/>
          </a:ln>
        </p:spPr>
      </p:pic>
      <p:sp>
        <p:nvSpPr>
          <p:cNvPr id="7" name="TextBox 6"/>
          <p:cNvSpPr txBox="1"/>
          <p:nvPr/>
        </p:nvSpPr>
        <p:spPr>
          <a:xfrm>
            <a:off x="228600" y="5638800"/>
            <a:ext cx="5334000" cy="307777"/>
          </a:xfrm>
          <a:prstGeom prst="rect">
            <a:avLst/>
          </a:prstGeom>
          <a:noFill/>
        </p:spPr>
        <p:txBody>
          <a:bodyPr wrap="square" rtlCol="0">
            <a:spAutoFit/>
          </a:bodyPr>
          <a:lstStyle/>
          <a:p>
            <a:r>
              <a:rPr lang="en-US" sz="1400" dirty="0" smtClean="0"/>
              <a:t>Owen et al. </a:t>
            </a:r>
            <a:r>
              <a:rPr lang="en-US" sz="1400" i="1" dirty="0" err="1" smtClean="0"/>
              <a:t>Exerc</a:t>
            </a:r>
            <a:r>
              <a:rPr lang="en-US" sz="1400" i="1" dirty="0" smtClean="0"/>
              <a:t> Sport </a:t>
            </a:r>
            <a:r>
              <a:rPr lang="en-US" sz="1400" i="1" dirty="0" err="1" smtClean="0"/>
              <a:t>Sci</a:t>
            </a:r>
            <a:r>
              <a:rPr lang="en-US" sz="1400" i="1" dirty="0" smtClean="0"/>
              <a:t> Rev</a:t>
            </a:r>
            <a:r>
              <a:rPr lang="en-US" sz="1400" dirty="0"/>
              <a:t> </a:t>
            </a:r>
            <a:r>
              <a:rPr lang="en-US" sz="1400" dirty="0" smtClean="0"/>
              <a:t>2010; 38:105-113</a:t>
            </a:r>
            <a:endParaRPr lang="en-US" sz="1400" dirty="0"/>
          </a:p>
        </p:txBody>
      </p:sp>
      <p:sp>
        <p:nvSpPr>
          <p:cNvPr id="8" name="TextBox 7"/>
          <p:cNvSpPr txBox="1"/>
          <p:nvPr/>
        </p:nvSpPr>
        <p:spPr>
          <a:xfrm>
            <a:off x="457200" y="1066800"/>
            <a:ext cx="533400" cy="830997"/>
          </a:xfrm>
          <a:prstGeom prst="rect">
            <a:avLst/>
          </a:prstGeom>
          <a:noFill/>
        </p:spPr>
        <p:txBody>
          <a:bodyPr wrap="square" rtlCol="0">
            <a:spAutoFit/>
          </a:bodyPr>
          <a:lstStyle/>
          <a:p>
            <a:r>
              <a:rPr lang="en-US" sz="4800" dirty="0" smtClean="0">
                <a:sym typeface="Wingdings"/>
              </a:rPr>
              <a:t></a:t>
            </a:r>
            <a:endParaRPr lang="en-US" sz="4800" dirty="0"/>
          </a:p>
        </p:txBody>
      </p:sp>
      <p:sp>
        <p:nvSpPr>
          <p:cNvPr id="9" name="TextBox 8"/>
          <p:cNvSpPr txBox="1"/>
          <p:nvPr/>
        </p:nvSpPr>
        <p:spPr>
          <a:xfrm>
            <a:off x="457200" y="3200400"/>
            <a:ext cx="533400" cy="830997"/>
          </a:xfrm>
          <a:prstGeom prst="rect">
            <a:avLst/>
          </a:prstGeom>
          <a:noFill/>
        </p:spPr>
        <p:txBody>
          <a:bodyPr wrap="square" rtlCol="0">
            <a:spAutoFit/>
          </a:bodyPr>
          <a:lstStyle/>
          <a:p>
            <a:r>
              <a:rPr lang="en-US" sz="4800" dirty="0" smtClean="0">
                <a:sym typeface="Wingdings"/>
              </a:rPr>
              <a:t></a:t>
            </a:r>
            <a:endParaRPr lang="en-US" sz="4800" dirty="0"/>
          </a:p>
        </p:txBody>
      </p:sp>
      <p:sp>
        <p:nvSpPr>
          <p:cNvPr id="2" name="Title 1"/>
          <p:cNvSpPr>
            <a:spLocks noGrp="1"/>
          </p:cNvSpPr>
          <p:nvPr>
            <p:ph type="title"/>
          </p:nvPr>
        </p:nvSpPr>
        <p:spPr/>
        <p:txBody>
          <a:bodyPr/>
          <a:lstStyle/>
          <a:p>
            <a:r>
              <a:rPr lang="en-US" dirty="0" smtClean="0"/>
              <a:t>The “Active Couch Potato”</a:t>
            </a:r>
            <a:endParaRPr lang="en-US" dirty="0"/>
          </a:p>
        </p:txBody>
      </p:sp>
    </p:spTree>
    <p:extLst>
      <p:ext uri="{BB962C8B-B14F-4D97-AF65-F5344CB8AC3E}">
        <p14:creationId xmlns:p14="http://schemas.microsoft.com/office/powerpoint/2010/main" val="19798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Designed to Sit?</a:t>
            </a:r>
            <a:endParaRPr lang="en-US" dirty="0"/>
          </a:p>
        </p:txBody>
      </p:sp>
      <p:sp>
        <p:nvSpPr>
          <p:cNvPr id="7" name="Content Placeholder 6"/>
          <p:cNvSpPr>
            <a:spLocks noGrp="1"/>
          </p:cNvSpPr>
          <p:nvPr>
            <p:ph idx="1"/>
          </p:nvPr>
        </p:nvSpPr>
        <p:spPr>
          <a:xfrm>
            <a:off x="457200" y="4114799"/>
            <a:ext cx="8229600" cy="1905001"/>
          </a:xfrm>
        </p:spPr>
        <p:txBody>
          <a:bodyPr/>
          <a:lstStyle/>
          <a:p>
            <a:r>
              <a:rPr lang="en-US" sz="2800" b="1" dirty="0" smtClean="0"/>
              <a:t>55 - 70% </a:t>
            </a:r>
            <a:r>
              <a:rPr lang="en-US" sz="2800" dirty="0" smtClean="0"/>
              <a:t>of waking hours are spent sedentary</a:t>
            </a:r>
          </a:p>
          <a:p>
            <a:r>
              <a:rPr lang="en-US" sz="2800" dirty="0" smtClean="0"/>
              <a:t>TV viewing associated with obesity, diabetes, insulin resistance, impaired glucose uptake</a:t>
            </a:r>
          </a:p>
        </p:txBody>
      </p:sp>
      <p:pic>
        <p:nvPicPr>
          <p:cNvPr id="1026" name="Picture 2" descr="http://4.bp.blogspot.com/_dPNkF6FLMR0/S7Oq2YTdEiI/AAAAAAAAATU/HQd75u9b1b0/s1600/evolution.jpg"/>
          <p:cNvPicPr>
            <a:picLocks noChangeAspect="1" noChangeArrowheads="1"/>
          </p:cNvPicPr>
          <p:nvPr/>
        </p:nvPicPr>
        <p:blipFill>
          <a:blip r:embed="rId3" cstate="print">
            <a:clrChange>
              <a:clrFrom>
                <a:srgbClr val="FEFEFE"/>
              </a:clrFrom>
              <a:clrTo>
                <a:srgbClr val="FEFEFE">
                  <a:alpha val="0"/>
                </a:srgbClr>
              </a:clrTo>
            </a:clrChange>
          </a:blip>
          <a:srcRect t="29043" b="32673"/>
          <a:stretch>
            <a:fillRect/>
          </a:stretch>
        </p:blipFill>
        <p:spPr bwMode="auto">
          <a:xfrm>
            <a:off x="685800" y="609600"/>
            <a:ext cx="7696200" cy="2209800"/>
          </a:xfrm>
          <a:prstGeom prst="rect">
            <a:avLst/>
          </a:prstGeom>
          <a:noFill/>
        </p:spPr>
      </p:pic>
      <p:sp>
        <p:nvSpPr>
          <p:cNvPr id="6" name="TextBox 5"/>
          <p:cNvSpPr txBox="1"/>
          <p:nvPr/>
        </p:nvSpPr>
        <p:spPr>
          <a:xfrm>
            <a:off x="2133600" y="5715000"/>
            <a:ext cx="7010400" cy="276999"/>
          </a:xfrm>
          <a:prstGeom prst="rect">
            <a:avLst/>
          </a:prstGeom>
          <a:noFill/>
        </p:spPr>
        <p:txBody>
          <a:bodyPr wrap="square" rtlCol="0">
            <a:spAutoFit/>
          </a:bodyPr>
          <a:lstStyle/>
          <a:p>
            <a:pPr algn="r"/>
            <a:r>
              <a:rPr lang="en-US" sz="1200" dirty="0" smtClean="0"/>
              <a:t>“Medical Hazards of Prolonged Sitting” – Bassett et al. </a:t>
            </a:r>
            <a:r>
              <a:rPr lang="en-US" sz="1200" dirty="0" err="1" smtClean="0"/>
              <a:t>Exerc</a:t>
            </a:r>
            <a:r>
              <a:rPr lang="en-US" sz="1200" dirty="0" smtClean="0"/>
              <a:t> Sport </a:t>
            </a:r>
            <a:r>
              <a:rPr lang="en-US" sz="1200" dirty="0" err="1" smtClean="0"/>
              <a:t>Sci</a:t>
            </a:r>
            <a:r>
              <a:rPr lang="en-US" sz="1200" dirty="0" smtClean="0"/>
              <a:t> Rev 2010</a:t>
            </a:r>
            <a:r>
              <a:rPr lang="en-US" sz="1200" dirty="0"/>
              <a:t>; 38 (3): 101-2</a:t>
            </a:r>
          </a:p>
        </p:txBody>
      </p:sp>
      <p:pic>
        <p:nvPicPr>
          <p:cNvPr id="8" name="Picture 2" descr="http://www.juststand.org/Portals/3/images/JustStandInfoGraphicV3.png"/>
          <p:cNvPicPr>
            <a:picLocks noChangeAspect="1" noChangeArrowheads="1"/>
          </p:cNvPicPr>
          <p:nvPr/>
        </p:nvPicPr>
        <p:blipFill rotWithShape="1">
          <a:blip r:embed="rId4">
            <a:extLst>
              <a:ext uri="{28A0092B-C50C-407E-A947-70E740481C1C}">
                <a14:useLocalDpi xmlns:a14="http://schemas.microsoft.com/office/drawing/2010/main" val="0"/>
              </a:ext>
            </a:extLst>
          </a:blip>
          <a:srcRect l="6928" t="33226" r="1905" b="59841"/>
          <a:stretch/>
        </p:blipFill>
        <p:spPr bwMode="auto">
          <a:xfrm>
            <a:off x="181965" y="3124200"/>
            <a:ext cx="8780070" cy="864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248400"/>
            <a:ext cx="2286000" cy="307777"/>
          </a:xfrm>
          <a:prstGeom prst="rect">
            <a:avLst/>
          </a:prstGeom>
          <a:noFill/>
        </p:spPr>
        <p:txBody>
          <a:bodyPr wrap="square" rtlCol="0">
            <a:spAutoFit/>
          </a:bodyPr>
          <a:lstStyle/>
          <a:p>
            <a:r>
              <a:rPr lang="en-US" sz="1400" dirty="0" smtClean="0"/>
              <a:t>juststand.org</a:t>
            </a:r>
            <a:endParaRPr lang="en-US" sz="1400" dirty="0"/>
          </a:p>
        </p:txBody>
      </p:sp>
    </p:spTree>
    <p:extLst>
      <p:ext uri="{BB962C8B-B14F-4D97-AF65-F5344CB8AC3E}">
        <p14:creationId xmlns:p14="http://schemas.microsoft.com/office/powerpoint/2010/main" val="18310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Sedentary Time – Independent Risk?</a:t>
            </a:r>
            <a:endParaRPr lang="en-US" dirty="0"/>
          </a:p>
        </p:txBody>
      </p:sp>
      <p:graphicFrame>
        <p:nvGraphicFramePr>
          <p:cNvPr id="4" name="Diagram 3"/>
          <p:cNvGraphicFramePr/>
          <p:nvPr>
            <p:extLst>
              <p:ext uri="{D42A27DB-BD31-4B8C-83A1-F6EECF244321}">
                <p14:modId xmlns:p14="http://schemas.microsoft.com/office/powerpoint/2010/main" val="559254207"/>
              </p:ext>
            </p:extLst>
          </p:nvPr>
        </p:nvGraphicFramePr>
        <p:xfrm>
          <a:off x="838200" y="990600"/>
          <a:ext cx="70866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6200" y="5715000"/>
            <a:ext cx="3200400" cy="276999"/>
          </a:xfrm>
          <a:prstGeom prst="rect">
            <a:avLst/>
          </a:prstGeom>
          <a:noFill/>
        </p:spPr>
        <p:txBody>
          <a:bodyPr wrap="square" rtlCol="0">
            <a:spAutoFit/>
          </a:bodyPr>
          <a:lstStyle/>
          <a:p>
            <a:r>
              <a:rPr lang="en-US" sz="1200" dirty="0" smtClean="0"/>
              <a:t>Maher et al</a:t>
            </a:r>
            <a:r>
              <a:rPr lang="en-US" sz="1200" dirty="0"/>
              <a:t>. </a:t>
            </a:r>
            <a:r>
              <a:rPr lang="en-US" sz="1200" dirty="0" err="1" smtClean="0"/>
              <a:t>PLoS</a:t>
            </a:r>
            <a:r>
              <a:rPr lang="en-US" sz="1200" dirty="0" smtClean="0"/>
              <a:t> ONE 2014; </a:t>
            </a:r>
            <a:r>
              <a:rPr lang="en-US" sz="1200" dirty="0"/>
              <a:t>9(1): e86403.</a:t>
            </a:r>
          </a:p>
        </p:txBody>
      </p:sp>
    </p:spTree>
    <p:extLst>
      <p:ext uri="{BB962C8B-B14F-4D97-AF65-F5344CB8AC3E}">
        <p14:creationId xmlns:p14="http://schemas.microsoft.com/office/powerpoint/2010/main" val="184221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1685" y="914400"/>
            <a:ext cx="5380630" cy="501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Non-Exercise Physical Activity</a:t>
            </a:r>
            <a:endParaRPr lang="en-US" dirty="0"/>
          </a:p>
        </p:txBody>
      </p:sp>
      <p:sp>
        <p:nvSpPr>
          <p:cNvPr id="3" name="Rectangle 2"/>
          <p:cNvSpPr/>
          <p:nvPr/>
        </p:nvSpPr>
        <p:spPr>
          <a:xfrm>
            <a:off x="76200" y="5715000"/>
            <a:ext cx="2590800" cy="523220"/>
          </a:xfrm>
          <a:prstGeom prst="rect">
            <a:avLst/>
          </a:prstGeom>
        </p:spPr>
        <p:txBody>
          <a:bodyPr wrap="square">
            <a:spAutoFit/>
          </a:bodyPr>
          <a:lstStyle/>
          <a:p>
            <a:r>
              <a:rPr lang="nb-NO" sz="1400" dirty="0"/>
              <a:t>Ekblom-Bak E, et al. Br J Sports Med </a:t>
            </a:r>
            <a:r>
              <a:rPr lang="nb-NO" sz="1400" dirty="0" smtClean="0"/>
              <a:t>2013;48:233–238</a:t>
            </a:r>
            <a:endParaRPr lang="en-US" sz="1400" dirty="0"/>
          </a:p>
        </p:txBody>
      </p:sp>
    </p:spTree>
    <p:extLst>
      <p:ext uri="{BB962C8B-B14F-4D97-AF65-F5344CB8AC3E}">
        <p14:creationId xmlns:p14="http://schemas.microsoft.com/office/powerpoint/2010/main" val="251231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Physical Inactivity – Risky Business</a:t>
            </a:r>
            <a:endParaRPr lang="en-US" dirty="0"/>
          </a:p>
        </p:txBody>
      </p:sp>
      <p:graphicFrame>
        <p:nvGraphicFramePr>
          <p:cNvPr id="5" name="Chart 4"/>
          <p:cNvGraphicFramePr/>
          <p:nvPr>
            <p:extLst>
              <p:ext uri="{D42A27DB-BD31-4B8C-83A1-F6EECF244321}">
                <p14:modId xmlns:p14="http://schemas.microsoft.com/office/powerpoint/2010/main" val="219817066"/>
              </p:ext>
            </p:extLst>
          </p:nvPr>
        </p:nvGraphicFramePr>
        <p:xfrm>
          <a:off x="685800" y="1524000"/>
          <a:ext cx="8077200" cy="4445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657600" y="5715000"/>
            <a:ext cx="5486400" cy="276999"/>
          </a:xfrm>
          <a:prstGeom prst="rect">
            <a:avLst/>
          </a:prstGeom>
          <a:noFill/>
        </p:spPr>
        <p:txBody>
          <a:bodyPr wrap="square" rtlCol="0">
            <a:spAutoFit/>
          </a:bodyPr>
          <a:lstStyle/>
          <a:p>
            <a:pPr algn="r"/>
            <a:r>
              <a:rPr lang="en-US" sz="1200" dirty="0" err="1" smtClean="0"/>
              <a:t>Katzmarzyk</a:t>
            </a:r>
            <a:r>
              <a:rPr lang="en-US" sz="1200" dirty="0" smtClean="0"/>
              <a:t> &amp; Janssen. Can J </a:t>
            </a:r>
            <a:r>
              <a:rPr lang="en-US" sz="1200" dirty="0" err="1" smtClean="0"/>
              <a:t>Appl</a:t>
            </a:r>
            <a:r>
              <a:rPr lang="en-US" sz="1200" dirty="0" smtClean="0"/>
              <a:t> </a:t>
            </a:r>
            <a:r>
              <a:rPr lang="en-US" sz="1200" dirty="0" err="1" smtClean="0"/>
              <a:t>Physiol</a:t>
            </a:r>
            <a:r>
              <a:rPr lang="en-US" sz="1200" dirty="0" smtClean="0"/>
              <a:t> 2004; 29, 90-115</a:t>
            </a:r>
            <a:endParaRPr lang="en-US" sz="1200" dirty="0"/>
          </a:p>
        </p:txBody>
      </p:sp>
    </p:spTree>
    <p:extLst>
      <p:ext uri="{BB962C8B-B14F-4D97-AF65-F5344CB8AC3E}">
        <p14:creationId xmlns:p14="http://schemas.microsoft.com/office/powerpoint/2010/main" val="360515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openiconlibrary.sourceforge.net/gallery2/pictograms/png/256x256/national_park_service/pictograms-nps-land-exercise-fitness-2.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140" y="1557066"/>
            <a:ext cx="651349" cy="65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peniconlibrary.sourceforge.net/gallery2/pictograms/png/256x256/national_park_service/pictograms-nps-swimming.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61306" y="50442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iconlibrary.sourceforge.net/gallery2/pictograms/png/256x256/national_park_service/pictograms-nps-trailhead-2.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61306" y="4172989"/>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openiconlibrary.sourceforge.net/gallery2/pictograms/png/256x256/national_park_service/pictograms-nps-land-technical_rock_climbing-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5265" y="3301723"/>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openiconlibrary.sourceforge.net/gallery2/pictograms/png/256x256/national_park_service/pictograms-nps-land-tennis-2.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61306" y="24304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openiconlibrary.sourceforge.net/gallery2/pictograms/png/256x256/national_park_service/pictograms-nps-land-climbing-2.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85265" y="685800"/>
            <a:ext cx="649224" cy="64922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676400" y="685800"/>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Physical Inactivity</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2" name="Rounded Rectangle 21"/>
          <p:cNvSpPr/>
          <p:nvPr/>
        </p:nvSpPr>
        <p:spPr>
          <a:xfrm>
            <a:off x="1663700" y="4172564"/>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Individualizing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3" name="Rounded Rectangle 22"/>
          <p:cNvSpPr/>
          <p:nvPr/>
        </p:nvSpPr>
        <p:spPr>
          <a:xfrm>
            <a:off x="1663700" y="1557491"/>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Cardiorespiratory Fitness</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4" name="Rounded Rectangle 23"/>
          <p:cNvSpPr/>
          <p:nvPr/>
        </p:nvSpPr>
        <p:spPr>
          <a:xfrm>
            <a:off x="1663700" y="2429182"/>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Chronic Exercise Training</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5" name="Rounded Rectangle 24"/>
          <p:cNvSpPr/>
          <p:nvPr/>
        </p:nvSpPr>
        <p:spPr>
          <a:xfrm>
            <a:off x="1676400" y="3300873"/>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Components of an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6" name="Rounded Rectangle 25"/>
          <p:cNvSpPr/>
          <p:nvPr/>
        </p:nvSpPr>
        <p:spPr>
          <a:xfrm>
            <a:off x="1676400" y="5044257"/>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Provider Resources</a:t>
            </a:r>
            <a:endParaRPr lang="en-US" b="1" dirty="0">
              <a:solidFill>
                <a:schemeClr val="bg1"/>
              </a:solidFill>
              <a:latin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301913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Cardiorespiratory Fitness (CRF)</a:t>
            </a:r>
            <a:endParaRPr lang="en-US" dirty="0"/>
          </a:p>
        </p:txBody>
      </p:sp>
      <p:sp>
        <p:nvSpPr>
          <p:cNvPr id="3" name="Content Placeholder 2"/>
          <p:cNvSpPr>
            <a:spLocks noGrp="1"/>
          </p:cNvSpPr>
          <p:nvPr>
            <p:ph idx="1"/>
          </p:nvPr>
        </p:nvSpPr>
        <p:spPr/>
        <p:txBody>
          <a:bodyPr/>
          <a:lstStyle/>
          <a:p>
            <a:r>
              <a:rPr lang="en-US" dirty="0" smtClean="0"/>
              <a:t>“</a:t>
            </a:r>
            <a:r>
              <a:rPr lang="en-US" i="1" dirty="0" smtClean="0"/>
              <a:t>CRF is a health-related component of physical fitness defined as the ability of the circulatory, respiratory, and muscular systems to supply oxygen during sustained physical activity</a:t>
            </a:r>
            <a:r>
              <a:rPr lang="en-US" dirty="0" smtClean="0"/>
              <a:t>.”</a:t>
            </a:r>
          </a:p>
          <a:p>
            <a:endParaRPr lang="en-US" dirty="0"/>
          </a:p>
          <a:p>
            <a:r>
              <a:rPr lang="en-US" b="1" dirty="0" smtClean="0"/>
              <a:t>METs</a:t>
            </a:r>
            <a:endParaRPr lang="en-US" dirty="0"/>
          </a:p>
          <a:p>
            <a:r>
              <a:rPr lang="en-US" b="1" dirty="0" smtClean="0"/>
              <a:t>VO₂ max</a:t>
            </a:r>
          </a:p>
          <a:p>
            <a:r>
              <a:rPr lang="en-US" b="1" dirty="0" smtClean="0"/>
              <a:t>Aerobic capacity</a:t>
            </a:r>
            <a:endParaRPr lang="en-US" b="1" dirty="0"/>
          </a:p>
        </p:txBody>
      </p:sp>
      <p:sp>
        <p:nvSpPr>
          <p:cNvPr id="4" name="TextBox 3"/>
          <p:cNvSpPr txBox="1"/>
          <p:nvPr/>
        </p:nvSpPr>
        <p:spPr>
          <a:xfrm>
            <a:off x="5029200" y="5562600"/>
            <a:ext cx="4114800" cy="338554"/>
          </a:xfrm>
          <a:prstGeom prst="rect">
            <a:avLst/>
          </a:prstGeom>
          <a:noFill/>
        </p:spPr>
        <p:txBody>
          <a:bodyPr wrap="square" rtlCol="0">
            <a:spAutoFit/>
          </a:bodyPr>
          <a:lstStyle/>
          <a:p>
            <a:r>
              <a:rPr lang="en-US" sz="1600" dirty="0" smtClean="0"/>
              <a:t>Lee et al. J </a:t>
            </a:r>
            <a:r>
              <a:rPr lang="en-US" sz="1600" dirty="0" err="1" smtClean="0"/>
              <a:t>Psychopharm</a:t>
            </a:r>
            <a:r>
              <a:rPr lang="en-US" sz="1600" dirty="0" smtClean="0"/>
              <a:t> 2010; 24:27-35</a:t>
            </a:r>
            <a:endParaRPr lang="en-US" sz="1600" dirty="0"/>
          </a:p>
        </p:txBody>
      </p:sp>
      <p:pic>
        <p:nvPicPr>
          <p:cNvPr id="6" name="Picture 10" descr="http://openiconlibrary.sourceforge.net/gallery2/pictograms/png/256x256/national_park_service/pictograms-nps-water-surfin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24" y="3352800"/>
            <a:ext cx="1901952" cy="19019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openiconlibrary.sourceforge.net/gallery2/pictograms/png/256x256/national_park_service/pictograms-nps-water-rowboating-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06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CRF and Mortality</a:t>
            </a:r>
            <a:endParaRPr lang="en-US" dirty="0"/>
          </a:p>
        </p:txBody>
      </p:sp>
      <p:graphicFrame>
        <p:nvGraphicFramePr>
          <p:cNvPr id="3" name="Chart 2"/>
          <p:cNvGraphicFramePr/>
          <p:nvPr>
            <p:extLst>
              <p:ext uri="{D42A27DB-BD31-4B8C-83A1-F6EECF244321}">
                <p14:modId xmlns:p14="http://schemas.microsoft.com/office/powerpoint/2010/main" val="172827440"/>
              </p:ext>
            </p:extLst>
          </p:nvPr>
        </p:nvGraphicFramePr>
        <p:xfrm>
          <a:off x="838200" y="1295400"/>
          <a:ext cx="74676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
          <p:cNvSpPr txBox="1">
            <a:spLocks noChangeArrowheads="1"/>
          </p:cNvSpPr>
          <p:nvPr/>
        </p:nvSpPr>
        <p:spPr bwMode="auto">
          <a:xfrm>
            <a:off x="152400" y="6011192"/>
            <a:ext cx="1828800" cy="430887"/>
          </a:xfrm>
          <a:prstGeom prst="rect">
            <a:avLst/>
          </a:prstGeom>
          <a:noFill/>
          <a:ln w="9525">
            <a:noFill/>
            <a:miter lim="800000"/>
            <a:headEnd/>
            <a:tailEnd/>
          </a:ln>
        </p:spPr>
        <p:txBody>
          <a:bodyPr>
            <a:spAutoFit/>
          </a:bodyPr>
          <a:lstStyle/>
          <a:p>
            <a:r>
              <a:rPr lang="en-US" sz="1100" dirty="0"/>
              <a:t>Myers et al. </a:t>
            </a:r>
            <a:r>
              <a:rPr lang="en-US" sz="1100" dirty="0" smtClean="0"/>
              <a:t>NEJM 2002</a:t>
            </a:r>
            <a:r>
              <a:rPr lang="da-DK" sz="1100" dirty="0"/>
              <a:t> ; 346(11):793-801</a:t>
            </a:r>
            <a:endParaRPr lang="en-US" sz="1100" dirty="0"/>
          </a:p>
        </p:txBody>
      </p:sp>
      <p:sp>
        <p:nvSpPr>
          <p:cNvPr id="6" name="Right Arrow 5"/>
          <p:cNvSpPr/>
          <p:nvPr/>
        </p:nvSpPr>
        <p:spPr>
          <a:xfrm>
            <a:off x="2819400" y="1447800"/>
            <a:ext cx="3886200" cy="7620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Increasing METs</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709735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3" cstate="print">
            <a:clrChange>
              <a:clrFrom>
                <a:srgbClr val="FFFFFF"/>
              </a:clrFrom>
              <a:clrTo>
                <a:srgbClr val="FFFFFF">
                  <a:alpha val="0"/>
                </a:srgbClr>
              </a:clrTo>
            </a:clrChange>
          </a:blip>
          <a:srcRect b="19310"/>
          <a:stretch/>
        </p:blipFill>
        <p:spPr bwMode="auto">
          <a:xfrm>
            <a:off x="190500" y="1125940"/>
            <a:ext cx="8763000" cy="4817660"/>
          </a:xfrm>
          <a:prstGeom prst="rect">
            <a:avLst/>
          </a:prstGeom>
          <a:noFill/>
          <a:ln w="9525">
            <a:noFill/>
            <a:miter lim="800000"/>
            <a:headEnd/>
            <a:tailEnd/>
          </a:ln>
        </p:spPr>
      </p:pic>
      <p:sp>
        <p:nvSpPr>
          <p:cNvPr id="24579" name="TextBox 2"/>
          <p:cNvSpPr txBox="1">
            <a:spLocks noChangeArrowheads="1"/>
          </p:cNvSpPr>
          <p:nvPr/>
        </p:nvSpPr>
        <p:spPr bwMode="auto">
          <a:xfrm>
            <a:off x="3412" y="6117431"/>
            <a:ext cx="1828800" cy="430887"/>
          </a:xfrm>
          <a:prstGeom prst="rect">
            <a:avLst/>
          </a:prstGeom>
          <a:noFill/>
          <a:ln w="9525">
            <a:noFill/>
            <a:miter lim="800000"/>
            <a:headEnd/>
            <a:tailEnd/>
          </a:ln>
        </p:spPr>
        <p:txBody>
          <a:bodyPr>
            <a:spAutoFit/>
          </a:bodyPr>
          <a:lstStyle/>
          <a:p>
            <a:r>
              <a:rPr lang="en-US" sz="1100" dirty="0"/>
              <a:t>Myers et al. </a:t>
            </a:r>
            <a:r>
              <a:rPr lang="en-US" sz="1100" dirty="0" smtClean="0"/>
              <a:t>NEJM 2002</a:t>
            </a:r>
            <a:r>
              <a:rPr lang="da-DK" sz="1100" dirty="0"/>
              <a:t> ; 346(11):793-801</a:t>
            </a:r>
            <a:endParaRPr lang="en-US" sz="1100" dirty="0"/>
          </a:p>
        </p:txBody>
      </p:sp>
      <p:sp>
        <p:nvSpPr>
          <p:cNvPr id="2" name="Title 1"/>
          <p:cNvSpPr>
            <a:spLocks noGrp="1"/>
          </p:cNvSpPr>
          <p:nvPr>
            <p:ph type="title"/>
          </p:nvPr>
        </p:nvSpPr>
        <p:spPr/>
        <p:txBody>
          <a:bodyPr/>
          <a:lstStyle/>
          <a:p>
            <a:r>
              <a:rPr lang="en-US" dirty="0" smtClean="0"/>
              <a:t>What about Risk Factors?</a:t>
            </a:r>
            <a:endParaRPr lang="en-US" dirty="0"/>
          </a:p>
        </p:txBody>
      </p:sp>
    </p:spTree>
    <p:extLst>
      <p:ext uri="{BB962C8B-B14F-4D97-AF65-F5344CB8AC3E}">
        <p14:creationId xmlns:p14="http://schemas.microsoft.com/office/powerpoint/2010/main" val="321898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openiconlibrary.sourceforge.net/gallery2/pictograms/png/256x256/national_park_service/pictograms-nps-land-exercise-fitness-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140" y="1557066"/>
            <a:ext cx="651349" cy="65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peniconlibrary.sourceforge.net/gallery2/pictograms/png/256x256/national_park_service/pictograms-nps-swimming.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306" y="50442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iconlibrary.sourceforge.net/gallery2/pictograms/png/256x256/national_park_service/pictograms-nps-trailhead-2.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306" y="4172989"/>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openiconlibrary.sourceforge.net/gallery2/pictograms/png/256x256/national_park_service/pictograms-nps-land-technical_rock_climbing-2.pn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265" y="3301723"/>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openiconlibrary.sourceforge.net/gallery2/pictograms/png/256x256/national_park_service/pictograms-nps-land-tennis-2.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306" y="24304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openiconlibrary.sourceforge.net/gallery2/pictograms/png/256x256/national_park_service/pictograms-nps-land-climbing-2.png"/>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265" y="685800"/>
            <a:ext cx="649224" cy="64922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676400" y="685800"/>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Physical Inactivity</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2" name="Rounded Rectangle 21"/>
          <p:cNvSpPr/>
          <p:nvPr/>
        </p:nvSpPr>
        <p:spPr>
          <a:xfrm>
            <a:off x="1663700" y="4172564"/>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Individualizing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3" name="Rounded Rectangle 22"/>
          <p:cNvSpPr/>
          <p:nvPr/>
        </p:nvSpPr>
        <p:spPr>
          <a:xfrm>
            <a:off x="1663700" y="1557491"/>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Cardiorespiratory Fitness</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4" name="Rounded Rectangle 23"/>
          <p:cNvSpPr/>
          <p:nvPr/>
        </p:nvSpPr>
        <p:spPr>
          <a:xfrm>
            <a:off x="1663700" y="2429182"/>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Chronic Exercise Training</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5" name="Rounded Rectangle 24"/>
          <p:cNvSpPr/>
          <p:nvPr/>
        </p:nvSpPr>
        <p:spPr>
          <a:xfrm>
            <a:off x="1676400" y="3300873"/>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Components of an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6" name="Rounded Rectangle 25"/>
          <p:cNvSpPr/>
          <p:nvPr/>
        </p:nvSpPr>
        <p:spPr>
          <a:xfrm>
            <a:off x="1676400" y="5044257"/>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Provider Resources</a:t>
            </a:r>
            <a:endParaRPr lang="en-US" b="1" dirty="0">
              <a:solidFill>
                <a:schemeClr val="bg1"/>
              </a:solidFill>
              <a:latin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3383030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CRF and Mortality (n = 15,660)</a:t>
            </a:r>
            <a:endParaRPr lang="en-US" dirty="0"/>
          </a:p>
        </p:txBody>
      </p:sp>
      <p:graphicFrame>
        <p:nvGraphicFramePr>
          <p:cNvPr id="4" name="Chart 3"/>
          <p:cNvGraphicFramePr/>
          <p:nvPr>
            <p:extLst>
              <p:ext uri="{D42A27DB-BD31-4B8C-83A1-F6EECF244321}">
                <p14:modId xmlns:p14="http://schemas.microsoft.com/office/powerpoint/2010/main" val="3712984673"/>
              </p:ext>
            </p:extLst>
          </p:nvPr>
        </p:nvGraphicFramePr>
        <p:xfrm>
          <a:off x="609600" y="1066800"/>
          <a:ext cx="8153400" cy="4902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169460" y="5995490"/>
            <a:ext cx="2116540" cy="481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dirty="0">
                <a:latin typeface="Arial" charset="0"/>
              </a:rPr>
              <a:t>Kokkinos P, Myers J. Circulation </a:t>
            </a:r>
            <a:r>
              <a:rPr lang="en-GB" sz="1100" dirty="0" smtClean="0">
                <a:latin typeface="Arial" charset="0"/>
              </a:rPr>
              <a:t>2010;122(16):1637-1648</a:t>
            </a:r>
            <a:endParaRPr lang="en-GB" sz="1100" dirty="0">
              <a:latin typeface="Arial" charset="0"/>
            </a:endParaRPr>
          </a:p>
        </p:txBody>
      </p:sp>
    </p:spTree>
    <p:extLst>
      <p:ext uri="{BB962C8B-B14F-4D97-AF65-F5344CB8AC3E}">
        <p14:creationId xmlns:p14="http://schemas.microsoft.com/office/powerpoint/2010/main" val="1411454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6200" y="6124708"/>
            <a:ext cx="2362200" cy="504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dirty="0">
                <a:latin typeface="Arial" charset="0"/>
              </a:rPr>
              <a:t>Kokkinos P, Myers J. Circulation </a:t>
            </a:r>
            <a:r>
              <a:rPr lang="en-GB" sz="1100" dirty="0" smtClean="0">
                <a:latin typeface="Arial" charset="0"/>
              </a:rPr>
              <a:t>2010;122(16):1637-1648</a:t>
            </a:r>
            <a:endParaRPr lang="en-GB" sz="1100" dirty="0">
              <a:latin typeface="Arial" charset="0"/>
            </a:endParaRPr>
          </a:p>
        </p:txBody>
      </p:sp>
      <p:graphicFrame>
        <p:nvGraphicFramePr>
          <p:cNvPr id="2" name="Chart 1"/>
          <p:cNvGraphicFramePr/>
          <p:nvPr>
            <p:extLst>
              <p:ext uri="{D42A27DB-BD31-4B8C-83A1-F6EECF244321}">
                <p14:modId xmlns:p14="http://schemas.microsoft.com/office/powerpoint/2010/main" val="707166789"/>
              </p:ext>
            </p:extLst>
          </p:nvPr>
        </p:nvGraphicFramePr>
        <p:xfrm>
          <a:off x="609600" y="914400"/>
          <a:ext cx="800100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What about Risk Factors?</a:t>
            </a:r>
            <a:endParaRPr lang="en-US" dirty="0"/>
          </a:p>
        </p:txBody>
      </p:sp>
    </p:spTree>
    <p:extLst>
      <p:ext uri="{BB962C8B-B14F-4D97-AF65-F5344CB8AC3E}">
        <p14:creationId xmlns:p14="http://schemas.microsoft.com/office/powerpoint/2010/main" val="4161738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 Benefit per MET </a:t>
            </a:r>
            <a:r>
              <a:rPr lang="en-US" dirty="0" smtClean="0">
                <a:latin typeface="Calibri"/>
              </a:rPr>
              <a:t>↑</a:t>
            </a:r>
            <a:endParaRPr lang="en-US" dirty="0"/>
          </a:p>
        </p:txBody>
      </p:sp>
      <p:graphicFrame>
        <p:nvGraphicFramePr>
          <p:cNvPr id="4" name="Chart 3"/>
          <p:cNvGraphicFramePr/>
          <p:nvPr>
            <p:extLst>
              <p:ext uri="{D42A27DB-BD31-4B8C-83A1-F6EECF244321}">
                <p14:modId xmlns:p14="http://schemas.microsoft.com/office/powerpoint/2010/main" val="1236955352"/>
              </p:ext>
            </p:extLst>
          </p:nvPr>
        </p:nvGraphicFramePr>
        <p:xfrm>
          <a:off x="304800" y="1397000"/>
          <a:ext cx="85344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5638800"/>
            <a:ext cx="7315200" cy="307777"/>
          </a:xfrm>
          <a:prstGeom prst="rect">
            <a:avLst/>
          </a:prstGeom>
          <a:noFill/>
        </p:spPr>
        <p:txBody>
          <a:bodyPr wrap="square" rtlCol="0">
            <a:spAutoFit/>
          </a:bodyPr>
          <a:lstStyle/>
          <a:p>
            <a:r>
              <a:rPr lang="en-US" sz="1400" dirty="0" smtClean="0"/>
              <a:t>Redrawn from: Kokkinos &amp; Myers; Circulation 2010</a:t>
            </a:r>
            <a:r>
              <a:rPr lang="en-US" sz="1400" dirty="0"/>
              <a:t>; </a:t>
            </a:r>
            <a:r>
              <a:rPr lang="en-US" sz="1400" dirty="0" smtClean="0"/>
              <a:t>122(16): </a:t>
            </a:r>
            <a:r>
              <a:rPr lang="en-US" sz="1400" dirty="0"/>
              <a:t>1637-1648</a:t>
            </a:r>
          </a:p>
        </p:txBody>
      </p:sp>
    </p:spTree>
    <p:extLst>
      <p:ext uri="{BB962C8B-B14F-4D97-AF65-F5344CB8AC3E}">
        <p14:creationId xmlns:p14="http://schemas.microsoft.com/office/powerpoint/2010/main" val="1293568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040" y="1269049"/>
            <a:ext cx="7804800" cy="46142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1040" y="5733242"/>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dirty="0" err="1">
                <a:latin typeface="Arial" charset="0"/>
              </a:rPr>
              <a:t>Kaminsky</a:t>
            </a:r>
            <a:r>
              <a:rPr lang="en-GB" sz="1100" dirty="0">
                <a:latin typeface="Arial" charset="0"/>
              </a:rPr>
              <a:t> L A et al.</a:t>
            </a:r>
            <a:r>
              <a:rPr lang="en-GB" sz="1100" i="1" dirty="0">
                <a:latin typeface="Arial" charset="0"/>
              </a:rPr>
              <a:t> Circulation</a:t>
            </a:r>
            <a:r>
              <a:rPr lang="en-GB" sz="1100" dirty="0">
                <a:latin typeface="Arial" charset="0"/>
              </a:rPr>
              <a:t>. 2013;127:652-662</a:t>
            </a:r>
          </a:p>
        </p:txBody>
      </p:sp>
      <p:sp>
        <p:nvSpPr>
          <p:cNvPr id="2" name="Title 1"/>
          <p:cNvSpPr>
            <a:spLocks noGrp="1"/>
          </p:cNvSpPr>
          <p:nvPr>
            <p:ph type="title"/>
          </p:nvPr>
        </p:nvSpPr>
        <p:spPr>
          <a:xfrm>
            <a:off x="458640" y="144246"/>
            <a:ext cx="8229600" cy="1143000"/>
          </a:xfrm>
        </p:spPr>
        <p:txBody>
          <a:bodyPr/>
          <a:lstStyle/>
          <a:p>
            <a:r>
              <a:rPr lang="en-US" dirty="0" smtClean="0"/>
              <a:t>And the winner…</a:t>
            </a:r>
            <a:endParaRPr lang="en-US" dirty="0"/>
          </a:p>
        </p:txBody>
      </p:sp>
    </p:spTree>
    <p:extLst>
      <p:ext uri="{BB962C8B-B14F-4D97-AF65-F5344CB8AC3E}">
        <p14:creationId xmlns:p14="http://schemas.microsoft.com/office/powerpoint/2010/main" val="41425819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61049" y="937758"/>
            <a:ext cx="6621902" cy="5005842"/>
          </a:xfrm>
          <a:prstGeom prst="rect">
            <a:avLst/>
          </a:prstGeom>
          <a:noFill/>
          <a:ln w="9525">
            <a:noFill/>
            <a:miter lim="800000"/>
            <a:headEnd/>
            <a:tailEnd/>
          </a:ln>
        </p:spPr>
      </p:pic>
      <p:sp>
        <p:nvSpPr>
          <p:cNvPr id="17411" name="TextBox 2"/>
          <p:cNvSpPr txBox="1">
            <a:spLocks noChangeArrowheads="1"/>
          </p:cNvSpPr>
          <p:nvPr/>
        </p:nvSpPr>
        <p:spPr bwMode="auto">
          <a:xfrm>
            <a:off x="152400" y="5940632"/>
            <a:ext cx="1828800" cy="430887"/>
          </a:xfrm>
          <a:prstGeom prst="rect">
            <a:avLst/>
          </a:prstGeom>
          <a:noFill/>
          <a:ln w="9525">
            <a:noFill/>
            <a:miter lim="800000"/>
            <a:headEnd/>
            <a:tailEnd/>
          </a:ln>
        </p:spPr>
        <p:txBody>
          <a:bodyPr>
            <a:spAutoFit/>
          </a:bodyPr>
          <a:lstStyle/>
          <a:p>
            <a:r>
              <a:rPr lang="en-US" sz="1100" dirty="0"/>
              <a:t>Wang et al. </a:t>
            </a:r>
            <a:r>
              <a:rPr lang="en-US" sz="1100" dirty="0" smtClean="0"/>
              <a:t>Lancet 2011</a:t>
            </a:r>
            <a:r>
              <a:rPr lang="en-US" sz="1100" dirty="0"/>
              <a:t>; 378 (9793): 812-825.</a:t>
            </a:r>
          </a:p>
        </p:txBody>
      </p:sp>
      <p:sp>
        <p:nvSpPr>
          <p:cNvPr id="2" name="Title 1"/>
          <p:cNvSpPr>
            <a:spLocks noGrp="1"/>
          </p:cNvSpPr>
          <p:nvPr>
            <p:ph type="title"/>
          </p:nvPr>
        </p:nvSpPr>
        <p:spPr/>
        <p:txBody>
          <a:bodyPr/>
          <a:lstStyle/>
          <a:p>
            <a:r>
              <a:rPr lang="en-US" dirty="0" smtClean="0"/>
              <a:t>What about Obesity?</a:t>
            </a:r>
            <a:endParaRPr lang="en-US" dirty="0"/>
          </a:p>
        </p:txBody>
      </p:sp>
    </p:spTree>
    <p:extLst>
      <p:ext uri="{BB962C8B-B14F-4D97-AF65-F5344CB8AC3E}">
        <p14:creationId xmlns:p14="http://schemas.microsoft.com/office/powerpoint/2010/main" val="4169214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28600" y="5914580"/>
            <a:ext cx="1752600" cy="486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dirty="0">
                <a:latin typeface="Arial" charset="0"/>
              </a:rPr>
              <a:t>Lee D et al. Circulation </a:t>
            </a:r>
            <a:r>
              <a:rPr lang="en-GB" sz="1100" dirty="0" smtClean="0">
                <a:latin typeface="Arial" charset="0"/>
              </a:rPr>
              <a:t>2011;124(23): 2483-2490</a:t>
            </a:r>
            <a:endParaRPr lang="en-GB" sz="1100" dirty="0">
              <a:latin typeface="Arial" charset="0"/>
            </a:endParaRPr>
          </a:p>
        </p:txBody>
      </p:sp>
      <p:sp>
        <p:nvSpPr>
          <p:cNvPr id="2" name="Title 1"/>
          <p:cNvSpPr>
            <a:spLocks noGrp="1"/>
          </p:cNvSpPr>
          <p:nvPr>
            <p:ph type="title"/>
          </p:nvPr>
        </p:nvSpPr>
        <p:spPr>
          <a:xfrm>
            <a:off x="457200" y="76200"/>
            <a:ext cx="8229600" cy="1143000"/>
          </a:xfrm>
        </p:spPr>
        <p:txBody>
          <a:bodyPr/>
          <a:lstStyle/>
          <a:p>
            <a:r>
              <a:rPr lang="en-US" dirty="0" smtClean="0"/>
              <a:t>All-Cause Mortality</a:t>
            </a:r>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712299" y="990600"/>
            <a:ext cx="7719402" cy="48919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6629400" y="5410200"/>
            <a:ext cx="1802301" cy="523220"/>
          </a:xfrm>
          <a:prstGeom prst="rect">
            <a:avLst/>
          </a:prstGeom>
          <a:noFill/>
        </p:spPr>
        <p:txBody>
          <a:bodyPr wrap="square" rtlCol="0">
            <a:spAutoFit/>
          </a:bodyPr>
          <a:lstStyle/>
          <a:p>
            <a:r>
              <a:rPr lang="en-US" dirty="0" smtClean="0">
                <a:latin typeface="Calibri" panose="020F0502020204030204" pitchFamily="34" charset="0"/>
              </a:rPr>
              <a:t>n = 14,345</a:t>
            </a:r>
            <a:endParaRPr lang="en-US" dirty="0">
              <a:latin typeface="Calibri" panose="020F0502020204030204" pitchFamily="34" charset="0"/>
            </a:endParaRPr>
          </a:p>
        </p:txBody>
      </p:sp>
    </p:spTree>
    <p:extLst>
      <p:ext uri="{BB962C8B-B14F-4D97-AF65-F5344CB8AC3E}">
        <p14:creationId xmlns:p14="http://schemas.microsoft.com/office/powerpoint/2010/main" val="259170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Obesity Paradox</a:t>
            </a:r>
            <a:endParaRPr lang="en-US" dirty="0"/>
          </a:p>
        </p:txBody>
      </p:sp>
      <p:sp>
        <p:nvSpPr>
          <p:cNvPr id="22532" name="TextBox 6"/>
          <p:cNvSpPr txBox="1">
            <a:spLocks noChangeArrowheads="1"/>
          </p:cNvSpPr>
          <p:nvPr/>
        </p:nvSpPr>
        <p:spPr bwMode="auto">
          <a:xfrm>
            <a:off x="0" y="5971990"/>
            <a:ext cx="2743200" cy="461665"/>
          </a:xfrm>
          <a:prstGeom prst="rect">
            <a:avLst/>
          </a:prstGeom>
          <a:noFill/>
          <a:ln w="9525">
            <a:noFill/>
            <a:miter lim="800000"/>
            <a:headEnd/>
            <a:tailEnd/>
          </a:ln>
        </p:spPr>
        <p:txBody>
          <a:bodyPr>
            <a:spAutoFit/>
          </a:bodyPr>
          <a:lstStyle/>
          <a:p>
            <a:r>
              <a:rPr lang="en-US" sz="1200" dirty="0" err="1" smtClean="0"/>
              <a:t>McAuley</a:t>
            </a:r>
            <a:r>
              <a:rPr lang="en-US" sz="1200" dirty="0" smtClean="0"/>
              <a:t> </a:t>
            </a:r>
            <a:r>
              <a:rPr lang="en-US" sz="1200" dirty="0"/>
              <a:t>et al. Mayo </a:t>
            </a:r>
            <a:r>
              <a:rPr lang="en-US" sz="1200" dirty="0" err="1"/>
              <a:t>Clin</a:t>
            </a:r>
            <a:r>
              <a:rPr lang="en-US" sz="1200" dirty="0"/>
              <a:t> </a:t>
            </a:r>
            <a:r>
              <a:rPr lang="en-US" sz="1200" dirty="0" err="1"/>
              <a:t>Proc</a:t>
            </a:r>
            <a:r>
              <a:rPr lang="en-US" sz="1200" dirty="0"/>
              <a:t> 2010: 85(2):115-121.</a:t>
            </a:r>
            <a:endParaRPr lang="en-US" sz="1200" b="1" dirty="0"/>
          </a:p>
        </p:txBody>
      </p:sp>
      <p:pic>
        <p:nvPicPr>
          <p:cNvPr id="6146" name="Picture 2" descr="951582.fig.00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144"/>
          <a:stretch/>
        </p:blipFill>
        <p:spPr bwMode="auto">
          <a:xfrm>
            <a:off x="1219200" y="838200"/>
            <a:ext cx="6705600" cy="52443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4572000"/>
            <a:ext cx="685800" cy="381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Unfit</a:t>
            </a:r>
            <a:endParaRPr lang="en-US" sz="1600" dirty="0">
              <a:solidFill>
                <a:schemeClr val="tx1"/>
              </a:solidFill>
            </a:endParaRPr>
          </a:p>
        </p:txBody>
      </p:sp>
      <p:sp>
        <p:nvSpPr>
          <p:cNvPr id="7" name="Rectangle 6"/>
          <p:cNvSpPr/>
          <p:nvPr/>
        </p:nvSpPr>
        <p:spPr>
          <a:xfrm>
            <a:off x="304800" y="5105400"/>
            <a:ext cx="685800"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Fit</a:t>
            </a:r>
            <a:endParaRPr lang="en-US" sz="1600" dirty="0">
              <a:solidFill>
                <a:schemeClr val="tx1"/>
              </a:solidFill>
            </a:endParaRPr>
          </a:p>
        </p:txBody>
      </p:sp>
    </p:spTree>
    <p:extLst>
      <p:ext uri="{BB962C8B-B14F-4D97-AF65-F5344CB8AC3E}">
        <p14:creationId xmlns:p14="http://schemas.microsoft.com/office/powerpoint/2010/main" val="432741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39762"/>
          </a:xfrm>
        </p:spPr>
        <p:txBody>
          <a:bodyPr/>
          <a:lstStyle/>
          <a:p>
            <a:r>
              <a:rPr lang="en-US" dirty="0" err="1" smtClean="0"/>
              <a:t>Medicalize</a:t>
            </a:r>
            <a:r>
              <a:rPr lang="en-US" dirty="0" smtClean="0"/>
              <a:t> Obesity or Deconditioning?</a:t>
            </a:r>
            <a:endParaRPr lang="en-US" dirty="0"/>
          </a:p>
        </p:txBody>
      </p:sp>
      <p:sp>
        <p:nvSpPr>
          <p:cNvPr id="3" name="Content Placeholder 2"/>
          <p:cNvSpPr>
            <a:spLocks noGrp="1"/>
          </p:cNvSpPr>
          <p:nvPr>
            <p:ph idx="1"/>
          </p:nvPr>
        </p:nvSpPr>
        <p:spPr/>
        <p:txBody>
          <a:bodyPr/>
          <a:lstStyle/>
          <a:p>
            <a:r>
              <a:rPr lang="en-US" dirty="0" smtClean="0"/>
              <a:t>AMA classifies </a:t>
            </a:r>
            <a:r>
              <a:rPr lang="en-US" i="1" dirty="0" smtClean="0"/>
              <a:t>obesity</a:t>
            </a:r>
            <a:r>
              <a:rPr lang="en-US" dirty="0" smtClean="0"/>
              <a:t> as a disease</a:t>
            </a:r>
          </a:p>
          <a:p>
            <a:endParaRPr lang="en-US" dirty="0"/>
          </a:p>
          <a:p>
            <a:r>
              <a:rPr lang="en-US" dirty="0" smtClean="0"/>
              <a:t>Did they forget </a:t>
            </a:r>
            <a:r>
              <a:rPr lang="en-US" b="1" i="1" dirty="0" smtClean="0"/>
              <a:t>deconditioning</a:t>
            </a:r>
            <a:r>
              <a:rPr lang="en-US" dirty="0" smtClean="0"/>
              <a:t>?</a:t>
            </a:r>
            <a:endParaRPr lang="en-US" dirty="0"/>
          </a:p>
          <a:p>
            <a:pPr lvl="1"/>
            <a:r>
              <a:rPr lang="en-US" sz="2400" i="1" dirty="0" smtClean="0"/>
              <a:t>“If </a:t>
            </a:r>
            <a:r>
              <a:rPr lang="en-US" sz="2400" b="1" i="1" dirty="0" smtClean="0">
                <a:solidFill>
                  <a:srgbClr val="FF0000"/>
                </a:solidFill>
              </a:rPr>
              <a:t>deconditioning</a:t>
            </a:r>
            <a:r>
              <a:rPr lang="en-US" sz="2400" i="1" dirty="0" smtClean="0"/>
              <a:t> were a recognized syndrome or diagnosis like hypertension, diabetes and POTS, it would be easier to educate the general public and medical community about the one universally effective treatment for it – exercise training” </a:t>
            </a:r>
            <a:r>
              <a:rPr lang="en-US" sz="2400" dirty="0" smtClean="0"/>
              <a:t>Dr. Joyner – Mayo Clinic</a:t>
            </a:r>
            <a:endParaRPr lang="en-US" sz="2400" i="1" dirty="0"/>
          </a:p>
        </p:txBody>
      </p:sp>
      <p:sp>
        <p:nvSpPr>
          <p:cNvPr id="4" name="TextBox 3"/>
          <p:cNvSpPr txBox="1"/>
          <p:nvPr/>
        </p:nvSpPr>
        <p:spPr>
          <a:xfrm>
            <a:off x="3828197" y="5562600"/>
            <a:ext cx="5334000" cy="369332"/>
          </a:xfrm>
          <a:prstGeom prst="rect">
            <a:avLst/>
          </a:prstGeom>
          <a:noFill/>
        </p:spPr>
        <p:txBody>
          <a:bodyPr wrap="square" rtlCol="0">
            <a:spAutoFit/>
          </a:bodyPr>
          <a:lstStyle/>
          <a:p>
            <a:pPr algn="r"/>
            <a:r>
              <a:rPr lang="en-US" sz="1800" dirty="0" smtClean="0"/>
              <a:t>Joyner, MJ. J </a:t>
            </a:r>
            <a:r>
              <a:rPr lang="en-US" sz="1800" dirty="0" err="1" smtClean="0"/>
              <a:t>Physiol</a:t>
            </a:r>
            <a:r>
              <a:rPr lang="en-US" sz="1800" dirty="0" smtClean="0"/>
              <a:t> 2012; 590 (</a:t>
            </a:r>
            <a:r>
              <a:rPr lang="en-US" sz="1800" dirty="0" err="1" smtClean="0"/>
              <a:t>pt</a:t>
            </a:r>
            <a:r>
              <a:rPr lang="en-US" sz="1800" dirty="0" smtClean="0"/>
              <a:t> 15):3413-4</a:t>
            </a:r>
            <a:endParaRPr lang="en-US" sz="1800" dirty="0"/>
          </a:p>
        </p:txBody>
      </p:sp>
    </p:spTree>
    <p:extLst>
      <p:ext uri="{BB962C8B-B14F-4D97-AF65-F5344CB8AC3E}">
        <p14:creationId xmlns:p14="http://schemas.microsoft.com/office/powerpoint/2010/main" val="1728442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openiconlibrary.sourceforge.net/gallery2/pictograms/png/256x256/national_park_service/pictograms-nps-land-exercise-fitness-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3140" y="1557066"/>
            <a:ext cx="651349" cy="65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peniconlibrary.sourceforge.net/gallery2/pictograms/png/256x256/national_park_service/pictograms-nps-swimming.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61306" y="50442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iconlibrary.sourceforge.net/gallery2/pictograms/png/256x256/national_park_service/pictograms-nps-trailhead-2.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61306" y="4172989"/>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openiconlibrary.sourceforge.net/gallery2/pictograms/png/256x256/national_park_service/pictograms-nps-land-technical_rock_climbing-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5265" y="3301723"/>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openiconlibrary.sourceforge.net/gallery2/pictograms/png/256x256/national_park_service/pictograms-nps-land-tennis-2.pn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306" y="24304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openiconlibrary.sourceforge.net/gallery2/pictograms/png/256x256/national_park_service/pictograms-nps-land-climbing-2.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85265" y="685800"/>
            <a:ext cx="649224" cy="64922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676400" y="685800"/>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Physical Inactivity</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2" name="Rounded Rectangle 21"/>
          <p:cNvSpPr/>
          <p:nvPr/>
        </p:nvSpPr>
        <p:spPr>
          <a:xfrm>
            <a:off x="1663700" y="4172564"/>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Individualizing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3" name="Rounded Rectangle 22"/>
          <p:cNvSpPr/>
          <p:nvPr/>
        </p:nvSpPr>
        <p:spPr>
          <a:xfrm>
            <a:off x="1663700" y="1557491"/>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Cardiorespiratory Fitness</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4" name="Rounded Rectangle 23"/>
          <p:cNvSpPr/>
          <p:nvPr/>
        </p:nvSpPr>
        <p:spPr>
          <a:xfrm>
            <a:off x="1663700" y="2429182"/>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Chronic Exercise Training</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5" name="Rounded Rectangle 24"/>
          <p:cNvSpPr/>
          <p:nvPr/>
        </p:nvSpPr>
        <p:spPr>
          <a:xfrm>
            <a:off x="1676400" y="3300873"/>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Components of an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6" name="Rounded Rectangle 25"/>
          <p:cNvSpPr/>
          <p:nvPr/>
        </p:nvSpPr>
        <p:spPr>
          <a:xfrm>
            <a:off x="1676400" y="5044257"/>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Provider Resources</a:t>
            </a:r>
            <a:endParaRPr lang="en-US" b="1" dirty="0">
              <a:solidFill>
                <a:schemeClr val="bg1"/>
              </a:solidFill>
              <a:latin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3917203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1000" y="2667000"/>
            <a:ext cx="8229600" cy="2971800"/>
          </a:xfrm>
        </p:spPr>
        <p:txBody>
          <a:bodyPr/>
          <a:lstStyle/>
          <a:p>
            <a:pPr eaLnBrk="1" hangingPunct="1"/>
            <a:r>
              <a:rPr lang="en-US" smtClean="0"/>
              <a:t>Initiative focused on encouraging primary care physicians and health care providers to include </a:t>
            </a:r>
            <a:r>
              <a:rPr lang="en-US" u="sng" smtClean="0"/>
              <a:t>exercise</a:t>
            </a:r>
            <a:r>
              <a:rPr lang="en-US" smtClean="0"/>
              <a:t> into their treatment plans</a:t>
            </a:r>
          </a:p>
        </p:txBody>
      </p:sp>
      <p:pic>
        <p:nvPicPr>
          <p:cNvPr id="39939" name="Picture 3"/>
          <p:cNvPicPr>
            <a:picLocks noChangeAspect="1" noChangeArrowheads="1"/>
          </p:cNvPicPr>
          <p:nvPr/>
        </p:nvPicPr>
        <p:blipFill>
          <a:blip r:embed="rId3" cstate="print"/>
          <a:srcRect b="3226"/>
          <a:stretch>
            <a:fillRect/>
          </a:stretch>
        </p:blipFill>
        <p:spPr bwMode="auto">
          <a:xfrm>
            <a:off x="1911350" y="152400"/>
            <a:ext cx="5321300" cy="2286000"/>
          </a:xfrm>
          <a:prstGeom prst="rect">
            <a:avLst/>
          </a:prstGeom>
          <a:noFill/>
          <a:ln w="9525">
            <a:noFill/>
            <a:miter lim="800000"/>
            <a:headEnd/>
            <a:tailEnd/>
          </a:ln>
        </p:spPr>
      </p:pic>
      <p:pic>
        <p:nvPicPr>
          <p:cNvPr id="39940" name="Picture 5" descr="http://web.utk.edu/~cpah/CPAH%20Images/ACSM%20Logo.jpg"/>
          <p:cNvPicPr>
            <a:picLocks noChangeAspect="1" noChangeArrowheads="1"/>
          </p:cNvPicPr>
          <p:nvPr/>
        </p:nvPicPr>
        <p:blipFill>
          <a:blip r:embed="rId4" cstate="print"/>
          <a:srcRect/>
          <a:stretch>
            <a:fillRect/>
          </a:stretch>
        </p:blipFill>
        <p:spPr bwMode="auto">
          <a:xfrm>
            <a:off x="2286000" y="4343400"/>
            <a:ext cx="1600200" cy="1624013"/>
          </a:xfrm>
          <a:prstGeom prst="rect">
            <a:avLst/>
          </a:prstGeom>
          <a:noFill/>
          <a:ln w="9525">
            <a:noFill/>
            <a:miter lim="800000"/>
            <a:headEnd/>
            <a:tailEnd/>
          </a:ln>
        </p:spPr>
      </p:pic>
      <p:pic>
        <p:nvPicPr>
          <p:cNvPr id="39941" name="Picture 4" descr="http://www.med.unc.edu/ama/images/ama_logo.jpg"/>
          <p:cNvPicPr>
            <a:picLocks noChangeAspect="1" noChangeArrowheads="1"/>
          </p:cNvPicPr>
          <p:nvPr/>
        </p:nvPicPr>
        <p:blipFill>
          <a:blip r:embed="rId5" cstate="print"/>
          <a:srcRect/>
          <a:stretch>
            <a:fillRect/>
          </a:stretch>
        </p:blipFill>
        <p:spPr bwMode="auto">
          <a:xfrm>
            <a:off x="4495800" y="4419600"/>
            <a:ext cx="2438400" cy="1370013"/>
          </a:xfrm>
          <a:prstGeom prst="rect">
            <a:avLst/>
          </a:prstGeom>
          <a:noFill/>
          <a:ln w="9525">
            <a:noFill/>
            <a:miter lim="800000"/>
            <a:headEnd/>
            <a:tailEnd/>
          </a:ln>
        </p:spPr>
      </p:pic>
    </p:spTree>
    <p:extLst>
      <p:ext uri="{BB962C8B-B14F-4D97-AF65-F5344CB8AC3E}">
        <p14:creationId xmlns:p14="http://schemas.microsoft.com/office/powerpoint/2010/main" val="12494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openiconlibrary.sourceforge.net/gallery2/pictograms/png/256x256/national_park_service/pictograms-nps-land-exercise-fitness-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3140" y="1557066"/>
            <a:ext cx="651349" cy="65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peniconlibrary.sourceforge.net/gallery2/pictograms/png/256x256/national_park_service/pictograms-nps-swimming.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61306" y="50442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iconlibrary.sourceforge.net/gallery2/pictograms/png/256x256/national_park_service/pictograms-nps-trailhead-2.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61306" y="4172989"/>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openiconlibrary.sourceforge.net/gallery2/pictograms/png/256x256/national_park_service/pictograms-nps-land-technical_rock_climbing-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5265" y="3301723"/>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openiconlibrary.sourceforge.net/gallery2/pictograms/png/256x256/national_park_service/pictograms-nps-land-tennis-2.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61306" y="24304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openiconlibrary.sourceforge.net/gallery2/pictograms/png/256x256/national_park_service/pictograms-nps-land-climbing-2.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265" y="685800"/>
            <a:ext cx="649224" cy="64922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676400" y="685800"/>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Physical Inactivity</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2" name="Rounded Rectangle 21"/>
          <p:cNvSpPr/>
          <p:nvPr/>
        </p:nvSpPr>
        <p:spPr>
          <a:xfrm>
            <a:off x="1663700" y="4172564"/>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Individualizing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3" name="Rounded Rectangle 22"/>
          <p:cNvSpPr/>
          <p:nvPr/>
        </p:nvSpPr>
        <p:spPr>
          <a:xfrm>
            <a:off x="1663700" y="1557491"/>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Cardiorespiratory Fitness</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4" name="Rounded Rectangle 23"/>
          <p:cNvSpPr/>
          <p:nvPr/>
        </p:nvSpPr>
        <p:spPr>
          <a:xfrm>
            <a:off x="1663700" y="2429182"/>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Chronic Exercise Training</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5" name="Rounded Rectangle 24"/>
          <p:cNvSpPr/>
          <p:nvPr/>
        </p:nvSpPr>
        <p:spPr>
          <a:xfrm>
            <a:off x="1676400" y="3300873"/>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Components of an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6" name="Rounded Rectangle 25"/>
          <p:cNvSpPr/>
          <p:nvPr/>
        </p:nvSpPr>
        <p:spPr>
          <a:xfrm>
            <a:off x="1676400" y="5044257"/>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Provider Resources</a:t>
            </a:r>
            <a:endParaRPr lang="en-US" b="1" dirty="0">
              <a:solidFill>
                <a:schemeClr val="bg1"/>
              </a:solidFill>
              <a:latin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4116460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1975886"/>
              </p:ext>
            </p:extLst>
          </p:nvPr>
        </p:nvGraphicFramePr>
        <p:xfrm>
          <a:off x="914400" y="1112520"/>
          <a:ext cx="7543165" cy="4754880"/>
        </p:xfrm>
        <a:graphic>
          <a:graphicData uri="http://schemas.openxmlformats.org/drawingml/2006/table">
            <a:tbl>
              <a:tblPr firstRow="1" bandRow="1">
                <a:tableStyleId>{5C22544A-7EE6-4342-B048-85BDC9FD1C3A}</a:tableStyleId>
              </a:tblPr>
              <a:tblGrid>
                <a:gridCol w="2666365"/>
                <a:gridCol w="1219200"/>
                <a:gridCol w="1219200"/>
                <a:gridCol w="1219200"/>
                <a:gridCol w="1219200"/>
              </a:tblGrid>
              <a:tr h="370840">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STRONG</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MODERATE</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LIMITED</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NONE</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T2DM,</a:t>
                      </a:r>
                      <a:r>
                        <a:rPr lang="en-US" sz="1800" b="1" baseline="0" dirty="0" smtClean="0">
                          <a:solidFill>
                            <a:schemeClr val="tx1"/>
                          </a:solidFill>
                          <a:latin typeface="Calibri" panose="020F0502020204030204" pitchFamily="34" charset="0"/>
                        </a:rPr>
                        <a:t> Insulin Resistance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Dyslipidemia</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Hypertension, Obesity</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COPD</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0840">
                <a:tc>
                  <a:txBody>
                    <a:bodyPr/>
                    <a:lstStyle/>
                    <a:p>
                      <a:r>
                        <a:rPr lang="en-US" sz="1800" b="1" dirty="0" smtClean="0">
                          <a:solidFill>
                            <a:schemeClr val="tx1"/>
                          </a:solidFill>
                          <a:latin typeface="Calibri" panose="020F0502020204030204" pitchFamily="34" charset="0"/>
                        </a:rPr>
                        <a:t>Heart</a:t>
                      </a:r>
                      <a:r>
                        <a:rPr lang="en-US" sz="1800" b="1" baseline="0" dirty="0" smtClean="0">
                          <a:solidFill>
                            <a:schemeClr val="tx1"/>
                          </a:solidFill>
                          <a:latin typeface="Calibri" panose="020F0502020204030204" pitchFamily="34" charset="0"/>
                        </a:rPr>
                        <a:t> Disease/Failure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Intermittent Claudication</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Rheumatoid Arthritis</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0840">
                <a:tc>
                  <a:txBody>
                    <a:bodyPr/>
                    <a:lstStyle/>
                    <a:p>
                      <a:r>
                        <a:rPr lang="en-US" sz="1800" b="1" dirty="0" smtClean="0">
                          <a:solidFill>
                            <a:schemeClr val="tx1"/>
                          </a:solidFill>
                          <a:latin typeface="Calibri" panose="020F0502020204030204" pitchFamily="34" charset="0"/>
                        </a:rPr>
                        <a:t>Osteoporosis</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Fibromyalgia</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Chronic Fatigue Syndrome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Depression</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
        <p:nvSpPr>
          <p:cNvPr id="6" name="Title 5"/>
          <p:cNvSpPr>
            <a:spLocks noGrp="1"/>
          </p:cNvSpPr>
          <p:nvPr>
            <p:ph type="title"/>
          </p:nvPr>
        </p:nvSpPr>
        <p:spPr>
          <a:xfrm>
            <a:off x="457200" y="76200"/>
            <a:ext cx="8229600" cy="1143000"/>
          </a:xfrm>
        </p:spPr>
        <p:txBody>
          <a:bodyPr/>
          <a:lstStyle/>
          <a:p>
            <a:r>
              <a:rPr lang="en-US" dirty="0" smtClean="0"/>
              <a:t>Evidence </a:t>
            </a:r>
            <a:r>
              <a:rPr lang="en-US" dirty="0" smtClean="0">
                <a:sym typeface="Wingdings" panose="05000000000000000000" pitchFamily="2" charset="2"/>
              </a:rPr>
              <a:t> </a:t>
            </a:r>
            <a:r>
              <a:rPr lang="en-US" dirty="0" smtClean="0">
                <a:solidFill>
                  <a:srgbClr val="003E7E"/>
                </a:solidFill>
              </a:rPr>
              <a:t>Pathogenesis </a:t>
            </a:r>
            <a:endParaRPr lang="en-US" dirty="0">
              <a:solidFill>
                <a:srgbClr val="003E7E"/>
              </a:solidFill>
            </a:endParaRPr>
          </a:p>
        </p:txBody>
      </p:sp>
      <p:sp>
        <p:nvSpPr>
          <p:cNvPr id="7" name="TextBox 6"/>
          <p:cNvSpPr txBox="1"/>
          <p:nvPr/>
        </p:nvSpPr>
        <p:spPr>
          <a:xfrm>
            <a:off x="36394" y="5867400"/>
            <a:ext cx="2021006" cy="738664"/>
          </a:xfrm>
          <a:prstGeom prst="rect">
            <a:avLst/>
          </a:prstGeom>
          <a:noFill/>
        </p:spPr>
        <p:txBody>
          <a:bodyPr wrap="square" rtlCol="0">
            <a:spAutoFit/>
          </a:bodyPr>
          <a:lstStyle/>
          <a:p>
            <a:r>
              <a:rPr lang="en-US" sz="1400" dirty="0" smtClean="0"/>
              <a:t>Pedersen &amp; </a:t>
            </a:r>
            <a:r>
              <a:rPr lang="en-US" sz="1400" dirty="0" err="1" smtClean="0"/>
              <a:t>Saltin</a:t>
            </a:r>
            <a:r>
              <a:rPr lang="en-US" sz="1400" dirty="0" smtClean="0"/>
              <a:t>. </a:t>
            </a:r>
            <a:r>
              <a:rPr lang="en-US" sz="1400" dirty="0" err="1" smtClean="0"/>
              <a:t>Scand</a:t>
            </a:r>
            <a:r>
              <a:rPr lang="en-US" sz="1400" dirty="0" smtClean="0"/>
              <a:t> J Med </a:t>
            </a:r>
            <a:r>
              <a:rPr lang="en-US" sz="1400" dirty="0" err="1" smtClean="0"/>
              <a:t>Sci</a:t>
            </a:r>
            <a:r>
              <a:rPr lang="en-US" sz="1400" dirty="0" smtClean="0"/>
              <a:t> Sport 2006;16 </a:t>
            </a:r>
            <a:r>
              <a:rPr lang="en-US" sz="1400" dirty="0" err="1" smtClean="0"/>
              <a:t>Suppl</a:t>
            </a:r>
            <a:r>
              <a:rPr lang="en-US" sz="1400" dirty="0" smtClean="0"/>
              <a:t> 1: 3-63.</a:t>
            </a:r>
            <a:endParaRPr lang="en-US" sz="1400" dirty="0"/>
          </a:p>
        </p:txBody>
      </p:sp>
    </p:spTree>
    <p:extLst>
      <p:ext uri="{BB962C8B-B14F-4D97-AF65-F5344CB8AC3E}">
        <p14:creationId xmlns:p14="http://schemas.microsoft.com/office/powerpoint/2010/main" val="999166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8861401"/>
              </p:ext>
            </p:extLst>
          </p:nvPr>
        </p:nvGraphicFramePr>
        <p:xfrm>
          <a:off x="914400" y="1112520"/>
          <a:ext cx="7543165" cy="4754880"/>
        </p:xfrm>
        <a:graphic>
          <a:graphicData uri="http://schemas.openxmlformats.org/drawingml/2006/table">
            <a:tbl>
              <a:tblPr firstRow="1" bandRow="1">
                <a:tableStyleId>{5C22544A-7EE6-4342-B048-85BDC9FD1C3A}</a:tableStyleId>
              </a:tblPr>
              <a:tblGrid>
                <a:gridCol w="2666365"/>
                <a:gridCol w="1219200"/>
                <a:gridCol w="1219200"/>
                <a:gridCol w="1219200"/>
                <a:gridCol w="1219200"/>
              </a:tblGrid>
              <a:tr h="370840">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STRONG</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MODERATE</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LIMITED</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NONE</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T2DM,</a:t>
                      </a:r>
                      <a:r>
                        <a:rPr lang="en-US" sz="1800" b="1" baseline="0" dirty="0" smtClean="0">
                          <a:solidFill>
                            <a:schemeClr val="tx1"/>
                          </a:solidFill>
                          <a:latin typeface="Calibri" panose="020F0502020204030204" pitchFamily="34" charset="0"/>
                        </a:rPr>
                        <a:t> Insulin Resistance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Dyslipidemia</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Hypertension, Obesity</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COPD</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Heart</a:t>
                      </a:r>
                      <a:r>
                        <a:rPr lang="en-US" sz="1800" b="1" baseline="0" dirty="0" smtClean="0">
                          <a:solidFill>
                            <a:schemeClr val="tx1"/>
                          </a:solidFill>
                          <a:latin typeface="Calibri" panose="020F0502020204030204" pitchFamily="34" charset="0"/>
                        </a:rPr>
                        <a:t> Disease/Failure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Intermittent Claudication</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Rheumatoid Arthritis</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Osteoporosis</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Fibromyalgia</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Chronic Fatigue Syndrome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Depression</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5"/>
          <p:cNvSpPr>
            <a:spLocks noGrp="1"/>
          </p:cNvSpPr>
          <p:nvPr>
            <p:ph type="title"/>
          </p:nvPr>
        </p:nvSpPr>
        <p:spPr>
          <a:xfrm>
            <a:off x="457200" y="76200"/>
            <a:ext cx="8229600" cy="1143000"/>
          </a:xfrm>
        </p:spPr>
        <p:txBody>
          <a:bodyPr/>
          <a:lstStyle/>
          <a:p>
            <a:r>
              <a:rPr lang="en-US" dirty="0" smtClean="0"/>
              <a:t>Evidence </a:t>
            </a:r>
            <a:r>
              <a:rPr lang="en-US" dirty="0" smtClean="0">
                <a:sym typeface="Wingdings" panose="05000000000000000000" pitchFamily="2" charset="2"/>
              </a:rPr>
              <a:t> </a:t>
            </a:r>
            <a:r>
              <a:rPr lang="en-US" dirty="0" smtClean="0">
                <a:solidFill>
                  <a:srgbClr val="003E7E"/>
                </a:solidFill>
                <a:sym typeface="Wingdings" panose="05000000000000000000" pitchFamily="2" charset="2"/>
              </a:rPr>
              <a:t>Symptoms</a:t>
            </a:r>
            <a:endParaRPr lang="en-US" dirty="0">
              <a:solidFill>
                <a:srgbClr val="003E7E"/>
              </a:solidFill>
            </a:endParaRPr>
          </a:p>
        </p:txBody>
      </p:sp>
      <p:sp>
        <p:nvSpPr>
          <p:cNvPr id="5" name="TextBox 4"/>
          <p:cNvSpPr txBox="1"/>
          <p:nvPr/>
        </p:nvSpPr>
        <p:spPr>
          <a:xfrm>
            <a:off x="36394" y="5867400"/>
            <a:ext cx="2097206" cy="738664"/>
          </a:xfrm>
          <a:prstGeom prst="rect">
            <a:avLst/>
          </a:prstGeom>
          <a:noFill/>
        </p:spPr>
        <p:txBody>
          <a:bodyPr wrap="square" rtlCol="0">
            <a:spAutoFit/>
          </a:bodyPr>
          <a:lstStyle/>
          <a:p>
            <a:r>
              <a:rPr lang="en-US" sz="1400" dirty="0" smtClean="0"/>
              <a:t>Pedersen &amp; </a:t>
            </a:r>
            <a:r>
              <a:rPr lang="en-US" sz="1400" dirty="0" err="1" smtClean="0"/>
              <a:t>Saltin</a:t>
            </a:r>
            <a:r>
              <a:rPr lang="en-US" sz="1400" dirty="0" smtClean="0"/>
              <a:t>. </a:t>
            </a:r>
            <a:r>
              <a:rPr lang="en-US" sz="1400" dirty="0" err="1" smtClean="0"/>
              <a:t>Scand</a:t>
            </a:r>
            <a:r>
              <a:rPr lang="en-US" sz="1400" dirty="0" smtClean="0"/>
              <a:t> J Med </a:t>
            </a:r>
            <a:r>
              <a:rPr lang="en-US" sz="1400" dirty="0" err="1" smtClean="0"/>
              <a:t>Sci</a:t>
            </a:r>
            <a:r>
              <a:rPr lang="en-US" sz="1400" dirty="0" smtClean="0"/>
              <a:t> Sport 2006; 16 </a:t>
            </a:r>
            <a:r>
              <a:rPr lang="en-US" sz="1400" dirty="0" err="1" smtClean="0"/>
              <a:t>Suppl</a:t>
            </a:r>
            <a:r>
              <a:rPr lang="en-US" sz="1400" dirty="0" smtClean="0"/>
              <a:t> 1:3-63.</a:t>
            </a:r>
            <a:endParaRPr lang="en-US" sz="1400" dirty="0"/>
          </a:p>
        </p:txBody>
      </p:sp>
    </p:spTree>
    <p:extLst>
      <p:ext uri="{BB962C8B-B14F-4D97-AF65-F5344CB8AC3E}">
        <p14:creationId xmlns:p14="http://schemas.microsoft.com/office/powerpoint/2010/main" val="2577221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7852176"/>
              </p:ext>
            </p:extLst>
          </p:nvPr>
        </p:nvGraphicFramePr>
        <p:xfrm>
          <a:off x="914400" y="1112520"/>
          <a:ext cx="7543165" cy="4754880"/>
        </p:xfrm>
        <a:graphic>
          <a:graphicData uri="http://schemas.openxmlformats.org/drawingml/2006/table">
            <a:tbl>
              <a:tblPr firstRow="1" bandRow="1">
                <a:tableStyleId>{5C22544A-7EE6-4342-B048-85BDC9FD1C3A}</a:tableStyleId>
              </a:tblPr>
              <a:tblGrid>
                <a:gridCol w="2666365"/>
                <a:gridCol w="1219200"/>
                <a:gridCol w="1219200"/>
                <a:gridCol w="1219200"/>
                <a:gridCol w="1219200"/>
              </a:tblGrid>
              <a:tr h="370840">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STRONG</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MODERATE</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LIMITED</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smtClean="0">
                          <a:solidFill>
                            <a:schemeClr val="tx1"/>
                          </a:solidFill>
                          <a:latin typeface="Calibri" panose="020F0502020204030204" pitchFamily="34" charset="0"/>
                        </a:rPr>
                        <a:t>NONE</a:t>
                      </a:r>
                      <a:endParaRPr lang="en-US" sz="1600" i="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T2DM,</a:t>
                      </a:r>
                      <a:r>
                        <a:rPr lang="en-US" sz="1800" b="1" baseline="0" dirty="0" smtClean="0">
                          <a:solidFill>
                            <a:schemeClr val="tx1"/>
                          </a:solidFill>
                          <a:latin typeface="Calibri" panose="020F0502020204030204" pitchFamily="34" charset="0"/>
                        </a:rPr>
                        <a:t> Insulin Resistance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Dyslipidemia</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Hypertension, Obesity</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COPD</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Heart</a:t>
                      </a:r>
                      <a:r>
                        <a:rPr lang="en-US" sz="1800" b="1" baseline="0" dirty="0" smtClean="0">
                          <a:solidFill>
                            <a:schemeClr val="tx1"/>
                          </a:solidFill>
                          <a:latin typeface="Calibri" panose="020F0502020204030204" pitchFamily="34" charset="0"/>
                        </a:rPr>
                        <a:t> Disease/Failure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Intermittent Claudication</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Rheumatoid Arthritis</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Osteoporosis</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Fibromyalgia</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Chronic Fatigue Syndrome</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b="1" dirty="0" smtClean="0">
                          <a:solidFill>
                            <a:schemeClr val="tx1"/>
                          </a:solidFill>
                          <a:latin typeface="Calibri" panose="020F0502020204030204" pitchFamily="34" charset="0"/>
                        </a:rPr>
                        <a:t>Depression</a:t>
                      </a:r>
                      <a:endParaRPr lang="en-US" sz="18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5"/>
          <p:cNvSpPr>
            <a:spLocks noGrp="1"/>
          </p:cNvSpPr>
          <p:nvPr>
            <p:ph type="title"/>
          </p:nvPr>
        </p:nvSpPr>
        <p:spPr>
          <a:xfrm>
            <a:off x="457200" y="76200"/>
            <a:ext cx="8229600" cy="1143000"/>
          </a:xfrm>
        </p:spPr>
        <p:txBody>
          <a:bodyPr/>
          <a:lstStyle/>
          <a:p>
            <a:r>
              <a:rPr lang="en-US" dirty="0" smtClean="0"/>
              <a:t>Evidence </a:t>
            </a:r>
            <a:r>
              <a:rPr lang="en-US" dirty="0" smtClean="0">
                <a:sym typeface="Wingdings" panose="05000000000000000000" pitchFamily="2" charset="2"/>
              </a:rPr>
              <a:t> </a:t>
            </a:r>
            <a:r>
              <a:rPr lang="en-US" dirty="0" smtClean="0">
                <a:solidFill>
                  <a:srgbClr val="003E7E"/>
                </a:solidFill>
                <a:sym typeface="Wingdings" panose="05000000000000000000" pitchFamily="2" charset="2"/>
              </a:rPr>
              <a:t>Quality of Life</a:t>
            </a:r>
            <a:endParaRPr lang="en-US" dirty="0">
              <a:solidFill>
                <a:srgbClr val="003E7E"/>
              </a:solidFill>
            </a:endParaRPr>
          </a:p>
        </p:txBody>
      </p:sp>
      <p:sp>
        <p:nvSpPr>
          <p:cNvPr id="5" name="TextBox 4"/>
          <p:cNvSpPr txBox="1"/>
          <p:nvPr/>
        </p:nvSpPr>
        <p:spPr>
          <a:xfrm>
            <a:off x="36394" y="5867400"/>
            <a:ext cx="2021006" cy="738664"/>
          </a:xfrm>
          <a:prstGeom prst="rect">
            <a:avLst/>
          </a:prstGeom>
          <a:noFill/>
        </p:spPr>
        <p:txBody>
          <a:bodyPr wrap="square" rtlCol="0">
            <a:spAutoFit/>
          </a:bodyPr>
          <a:lstStyle/>
          <a:p>
            <a:r>
              <a:rPr lang="en-US" sz="1400" dirty="0" smtClean="0"/>
              <a:t>Pedersen &amp; </a:t>
            </a:r>
            <a:r>
              <a:rPr lang="en-US" sz="1400" dirty="0" err="1" smtClean="0"/>
              <a:t>Saltin</a:t>
            </a:r>
            <a:r>
              <a:rPr lang="en-US" sz="1400" dirty="0" smtClean="0"/>
              <a:t>. </a:t>
            </a:r>
            <a:r>
              <a:rPr lang="en-US" sz="1400" dirty="0" err="1" smtClean="0"/>
              <a:t>Scand</a:t>
            </a:r>
            <a:r>
              <a:rPr lang="en-US" sz="1400" dirty="0" smtClean="0"/>
              <a:t> J Med </a:t>
            </a:r>
            <a:r>
              <a:rPr lang="en-US" sz="1400" dirty="0" err="1" smtClean="0"/>
              <a:t>Sci</a:t>
            </a:r>
            <a:r>
              <a:rPr lang="en-US" sz="1400" dirty="0" smtClean="0"/>
              <a:t> Sport 2006;16 </a:t>
            </a:r>
            <a:r>
              <a:rPr lang="en-US" sz="1400" dirty="0" err="1" smtClean="0"/>
              <a:t>Suppl</a:t>
            </a:r>
            <a:r>
              <a:rPr lang="en-US" sz="1400" dirty="0" smtClean="0"/>
              <a:t> 1: 3-63.</a:t>
            </a:r>
            <a:endParaRPr lang="en-US" sz="1400" dirty="0"/>
          </a:p>
        </p:txBody>
      </p:sp>
    </p:spTree>
    <p:extLst>
      <p:ext uri="{BB962C8B-B14F-4D97-AF65-F5344CB8AC3E}">
        <p14:creationId xmlns:p14="http://schemas.microsoft.com/office/powerpoint/2010/main" val="1308889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6430440" cy="6574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76200" y="662613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dirty="0" err="1">
                <a:latin typeface="Arial" charset="0"/>
              </a:rPr>
              <a:t>Fiuza</a:t>
            </a:r>
            <a:r>
              <a:rPr lang="en-GB" sz="1100" dirty="0">
                <a:latin typeface="Arial" charset="0"/>
              </a:rPr>
              <a:t>-Luces C et al. Physiology </a:t>
            </a:r>
            <a:r>
              <a:rPr lang="en-GB" sz="1100" dirty="0" smtClean="0">
                <a:latin typeface="Arial" charset="0"/>
              </a:rPr>
              <a:t>2013;28(5):330-358</a:t>
            </a:r>
            <a:endParaRPr lang="en-GB" sz="1100" dirty="0">
              <a:latin typeface="Arial" charset="0"/>
            </a:endParaRPr>
          </a:p>
        </p:txBody>
      </p:sp>
      <p:sp>
        <p:nvSpPr>
          <p:cNvPr id="2" name="Title 1"/>
          <p:cNvSpPr>
            <a:spLocks noGrp="1"/>
          </p:cNvSpPr>
          <p:nvPr>
            <p:ph type="title"/>
          </p:nvPr>
        </p:nvSpPr>
        <p:spPr>
          <a:xfrm>
            <a:off x="0" y="1524000"/>
            <a:ext cx="2743200" cy="3001962"/>
          </a:xfrm>
        </p:spPr>
        <p:txBody>
          <a:bodyPr/>
          <a:lstStyle/>
          <a:p>
            <a:r>
              <a:rPr lang="en-US" dirty="0" smtClean="0"/>
              <a:t>Exercise: “The real </a:t>
            </a:r>
            <a:r>
              <a:rPr lang="en-US" dirty="0" err="1" smtClean="0"/>
              <a:t>Polypill</a:t>
            </a:r>
            <a:r>
              <a:rPr lang="en-US" dirty="0" smtClean="0"/>
              <a:t>”</a:t>
            </a:r>
            <a:endParaRPr lang="en-US" dirty="0"/>
          </a:p>
        </p:txBody>
      </p:sp>
    </p:spTree>
    <p:extLst>
      <p:ext uri="{BB962C8B-B14F-4D97-AF65-F5344CB8AC3E}">
        <p14:creationId xmlns:p14="http://schemas.microsoft.com/office/powerpoint/2010/main" val="28884259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150" y="914400"/>
            <a:ext cx="6445538" cy="566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581001"/>
            <a:ext cx="4953000" cy="276999"/>
          </a:xfrm>
          <a:prstGeom prst="rect">
            <a:avLst/>
          </a:prstGeom>
        </p:spPr>
        <p:txBody>
          <a:bodyPr wrap="square">
            <a:spAutoFit/>
          </a:bodyPr>
          <a:lstStyle/>
          <a:p>
            <a:r>
              <a:rPr lang="en-US" sz="1200" i="1" dirty="0" err="1" smtClean="0"/>
              <a:t>Naci</a:t>
            </a:r>
            <a:r>
              <a:rPr lang="en-US" sz="1200" i="1" dirty="0" smtClean="0"/>
              <a:t>, H and </a:t>
            </a:r>
            <a:r>
              <a:rPr lang="en-US" sz="1200" i="1" dirty="0" err="1" smtClean="0"/>
              <a:t>Loannidis</a:t>
            </a:r>
            <a:r>
              <a:rPr lang="en-US" sz="1200" i="1" dirty="0" smtClean="0"/>
              <a:t>, JP. BMJ </a:t>
            </a:r>
            <a:r>
              <a:rPr lang="en-US" sz="1200" dirty="0" smtClean="0"/>
              <a:t>2013; 347:f5577</a:t>
            </a:r>
            <a:endParaRPr lang="en-US" sz="1200" dirty="0"/>
          </a:p>
        </p:txBody>
      </p:sp>
      <p:sp>
        <p:nvSpPr>
          <p:cNvPr id="2" name="Title 1"/>
          <p:cNvSpPr>
            <a:spLocks noGrp="1"/>
          </p:cNvSpPr>
          <p:nvPr>
            <p:ph type="title"/>
          </p:nvPr>
        </p:nvSpPr>
        <p:spPr>
          <a:xfrm>
            <a:off x="457200" y="0"/>
            <a:ext cx="8229600" cy="1143000"/>
          </a:xfrm>
        </p:spPr>
        <p:txBody>
          <a:bodyPr/>
          <a:lstStyle/>
          <a:p>
            <a:r>
              <a:rPr lang="en-US" dirty="0" smtClean="0"/>
              <a:t>Exercise as Effective as Drugs</a:t>
            </a:r>
            <a:endParaRPr lang="en-US" dirty="0"/>
          </a:p>
        </p:txBody>
      </p:sp>
      <p:sp>
        <p:nvSpPr>
          <p:cNvPr id="3" name="Oval 2"/>
          <p:cNvSpPr/>
          <p:nvPr/>
        </p:nvSpPr>
        <p:spPr>
          <a:xfrm>
            <a:off x="5396552" y="143415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05952" y="277049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47648" y="367124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71448" y="501555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910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Points</a:t>
            </a:r>
            <a:endParaRPr lang="en-US" dirty="0"/>
          </a:p>
        </p:txBody>
      </p:sp>
      <p:sp>
        <p:nvSpPr>
          <p:cNvPr id="3" name="Content Placeholder 2"/>
          <p:cNvSpPr>
            <a:spLocks noGrp="1"/>
          </p:cNvSpPr>
          <p:nvPr>
            <p:ph idx="1"/>
          </p:nvPr>
        </p:nvSpPr>
        <p:spPr/>
        <p:txBody>
          <a:bodyPr/>
          <a:lstStyle/>
          <a:p>
            <a:r>
              <a:rPr lang="en-US" dirty="0" smtClean="0"/>
              <a:t>Any activity is good activity, activity enhancing CRF is best</a:t>
            </a:r>
          </a:p>
          <a:p>
            <a:endParaRPr lang="en-US" dirty="0"/>
          </a:p>
          <a:p>
            <a:r>
              <a:rPr lang="en-US" dirty="0" smtClean="0"/>
              <a:t>Deconditioning – perhaps more than obesity – deserves greater attention</a:t>
            </a:r>
          </a:p>
          <a:p>
            <a:endParaRPr lang="en-US" dirty="0"/>
          </a:p>
          <a:p>
            <a:r>
              <a:rPr lang="en-US" dirty="0" smtClean="0"/>
              <a:t>Exercise </a:t>
            </a:r>
            <a:r>
              <a:rPr lang="en-US" b="1" dirty="0" smtClean="0"/>
              <a:t>IS</a:t>
            </a:r>
            <a:r>
              <a:rPr lang="en-US" dirty="0" smtClean="0"/>
              <a:t> medicine – embrace it</a:t>
            </a:r>
            <a:endParaRPr lang="en-US" dirty="0"/>
          </a:p>
        </p:txBody>
      </p:sp>
    </p:spTree>
    <p:extLst>
      <p:ext uri="{BB962C8B-B14F-4D97-AF65-F5344CB8AC3E}">
        <p14:creationId xmlns:p14="http://schemas.microsoft.com/office/powerpoint/2010/main" val="250638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openiconlibrary.sourceforge.net/gallery2/pictograms/png/256x256/national_park_service/pictograms-nps-land-exercise-fitness-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3140" y="1557066"/>
            <a:ext cx="651349" cy="65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peniconlibrary.sourceforge.net/gallery2/pictograms/png/256x256/national_park_service/pictograms-nps-swimming.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61306" y="50442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iconlibrary.sourceforge.net/gallery2/pictograms/png/256x256/national_park_service/pictograms-nps-trailhead-2.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61306" y="4172989"/>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openiconlibrary.sourceforge.net/gallery2/pictograms/png/256x256/national_park_service/pictograms-nps-land-technical_rock_climbing-2.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265" y="3301723"/>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openiconlibrary.sourceforge.net/gallery2/pictograms/png/256x256/national_park_service/pictograms-nps-land-tennis-2.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61306" y="24304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openiconlibrary.sourceforge.net/gallery2/pictograms/png/256x256/national_park_service/pictograms-nps-land-climbing-2.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85265" y="685800"/>
            <a:ext cx="649224" cy="64922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676400" y="685800"/>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Physical Inactivity</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2" name="Rounded Rectangle 21"/>
          <p:cNvSpPr/>
          <p:nvPr/>
        </p:nvSpPr>
        <p:spPr>
          <a:xfrm>
            <a:off x="1663700" y="4172564"/>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Individualizing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3" name="Rounded Rectangle 22"/>
          <p:cNvSpPr/>
          <p:nvPr/>
        </p:nvSpPr>
        <p:spPr>
          <a:xfrm>
            <a:off x="1663700" y="1557491"/>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Cardiorespiratory Fitness</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4" name="Rounded Rectangle 23"/>
          <p:cNvSpPr/>
          <p:nvPr/>
        </p:nvSpPr>
        <p:spPr>
          <a:xfrm>
            <a:off x="1663700" y="2429182"/>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Chronic Exercise Training</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5" name="Rounded Rectangle 24"/>
          <p:cNvSpPr/>
          <p:nvPr/>
        </p:nvSpPr>
        <p:spPr>
          <a:xfrm>
            <a:off x="1676400" y="3300873"/>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Components of an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6" name="Rounded Rectangle 25"/>
          <p:cNvSpPr/>
          <p:nvPr/>
        </p:nvSpPr>
        <p:spPr>
          <a:xfrm>
            <a:off x="1676400" y="5044257"/>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Provider Resources</a:t>
            </a:r>
            <a:endParaRPr lang="en-US" b="1" dirty="0">
              <a:solidFill>
                <a:schemeClr val="bg1"/>
              </a:solidFill>
              <a:latin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3917203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lstStyle/>
          <a:p>
            <a:pPr algn="ctr"/>
            <a:r>
              <a:rPr lang="en-US" dirty="0" smtClean="0"/>
              <a:t>An Optimal </a:t>
            </a:r>
            <a:r>
              <a:rPr lang="en-US" dirty="0"/>
              <a:t>Ex R</a:t>
            </a:r>
            <a:r>
              <a:rPr lang="en-US" i="1" baseline="-25000" dirty="0"/>
              <a:t>x</a:t>
            </a:r>
            <a:r>
              <a:rPr lang="en-US" dirty="0" smtClean="0"/>
              <a:t> should address:</a:t>
            </a:r>
            <a:endParaRPr lang="en-US" dirty="0"/>
          </a:p>
        </p:txBody>
      </p:sp>
      <p:sp>
        <p:nvSpPr>
          <p:cNvPr id="3" name="Content Placeholder 2"/>
          <p:cNvSpPr>
            <a:spLocks noGrp="1"/>
          </p:cNvSpPr>
          <p:nvPr>
            <p:ph idx="1"/>
          </p:nvPr>
        </p:nvSpPr>
        <p:spPr>
          <a:xfrm>
            <a:off x="457200" y="1364776"/>
            <a:ext cx="8229600" cy="4267200"/>
          </a:xfrm>
        </p:spPr>
        <p:txBody>
          <a:bodyPr>
            <a:normAutofit/>
          </a:bodyPr>
          <a:lstStyle/>
          <a:p>
            <a:pPr>
              <a:lnSpc>
                <a:spcPct val="150000"/>
              </a:lnSpc>
            </a:pPr>
            <a:r>
              <a:rPr lang="en-US" dirty="0" smtClean="0"/>
              <a:t>Cardiorespiratory Fitness (aerobic training)</a:t>
            </a:r>
          </a:p>
          <a:p>
            <a:pPr>
              <a:lnSpc>
                <a:spcPct val="150000"/>
              </a:lnSpc>
            </a:pPr>
            <a:r>
              <a:rPr lang="en-US" dirty="0" smtClean="0"/>
              <a:t>Muscular strength and endurance (resistance training)</a:t>
            </a:r>
          </a:p>
          <a:p>
            <a:pPr>
              <a:lnSpc>
                <a:spcPct val="150000"/>
              </a:lnSpc>
            </a:pPr>
            <a:r>
              <a:rPr lang="en-US" dirty="0" smtClean="0"/>
              <a:t>Flexibility</a:t>
            </a:r>
          </a:p>
          <a:p>
            <a:pPr>
              <a:lnSpc>
                <a:spcPct val="150000"/>
              </a:lnSpc>
            </a:pPr>
            <a:r>
              <a:rPr lang="en-US" dirty="0" smtClean="0"/>
              <a:t>Body Composition</a:t>
            </a:r>
          </a:p>
        </p:txBody>
      </p:sp>
      <p:sp>
        <p:nvSpPr>
          <p:cNvPr id="4" name="TextBox 3"/>
          <p:cNvSpPr txBox="1"/>
          <p:nvPr/>
        </p:nvSpPr>
        <p:spPr>
          <a:xfrm>
            <a:off x="3505200" y="5631976"/>
            <a:ext cx="5410200" cy="307777"/>
          </a:xfrm>
          <a:prstGeom prst="rect">
            <a:avLst/>
          </a:prstGeom>
          <a:noFill/>
        </p:spPr>
        <p:txBody>
          <a:bodyPr wrap="square" rtlCol="0">
            <a:spAutoFit/>
          </a:bodyPr>
          <a:lstStyle/>
          <a:p>
            <a:r>
              <a:rPr lang="en-US" sz="1400" dirty="0"/>
              <a:t>(ACSM Guidelines for Exercise Testing and Prescription 9</a:t>
            </a:r>
            <a:r>
              <a:rPr lang="en-US" sz="1400" baseline="30000" dirty="0"/>
              <a:t>th</a:t>
            </a:r>
            <a:r>
              <a:rPr lang="en-US" sz="1400" dirty="0"/>
              <a:t> </a:t>
            </a:r>
            <a:r>
              <a:rPr lang="en-US" sz="1400" dirty="0" err="1"/>
              <a:t>ed</a:t>
            </a:r>
            <a:r>
              <a:rPr lang="en-US" sz="1400" dirty="0" smtClean="0"/>
              <a:t>)</a:t>
            </a:r>
            <a:endParaRPr lang="en-US" sz="1400" dirty="0"/>
          </a:p>
        </p:txBody>
      </p:sp>
    </p:spTree>
    <p:extLst>
      <p:ext uri="{BB962C8B-B14F-4D97-AF65-F5344CB8AC3E}">
        <p14:creationId xmlns:p14="http://schemas.microsoft.com/office/powerpoint/2010/main" val="351034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Prescribing Exercise: The FITT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5 components:</a:t>
            </a:r>
          </a:p>
          <a:p>
            <a:pPr lvl="1"/>
            <a:r>
              <a:rPr lang="en-US" b="1" u="sng" dirty="0" smtClean="0"/>
              <a:t>F</a:t>
            </a:r>
            <a:r>
              <a:rPr lang="en-US" b="1" dirty="0" smtClean="0"/>
              <a:t>requency </a:t>
            </a:r>
            <a:r>
              <a:rPr lang="en-US" dirty="0" smtClean="0"/>
              <a:t>– # of times per week</a:t>
            </a:r>
          </a:p>
          <a:p>
            <a:pPr lvl="1"/>
            <a:r>
              <a:rPr lang="en-US" b="1" u="sng" dirty="0" smtClean="0"/>
              <a:t>I</a:t>
            </a:r>
            <a:r>
              <a:rPr lang="en-US" b="1" dirty="0" smtClean="0"/>
              <a:t>ntensity </a:t>
            </a:r>
            <a:r>
              <a:rPr lang="en-US" dirty="0" smtClean="0"/>
              <a:t>– how challenging</a:t>
            </a:r>
          </a:p>
          <a:p>
            <a:pPr lvl="1"/>
            <a:r>
              <a:rPr lang="en-US" b="1" u="sng" dirty="0" smtClean="0"/>
              <a:t>T</a:t>
            </a:r>
            <a:r>
              <a:rPr lang="en-US" b="1" dirty="0" smtClean="0"/>
              <a:t>ime</a:t>
            </a:r>
            <a:r>
              <a:rPr lang="en-US" dirty="0" smtClean="0"/>
              <a:t> – how long</a:t>
            </a:r>
          </a:p>
          <a:p>
            <a:pPr lvl="1"/>
            <a:r>
              <a:rPr lang="en-US" b="1" u="sng" dirty="0" smtClean="0"/>
              <a:t>T</a:t>
            </a:r>
            <a:r>
              <a:rPr lang="en-US" b="1" dirty="0" smtClean="0"/>
              <a:t>ype</a:t>
            </a:r>
            <a:r>
              <a:rPr lang="en-US" dirty="0" smtClean="0"/>
              <a:t>– modes of exercises</a:t>
            </a:r>
          </a:p>
          <a:p>
            <a:pPr lvl="1"/>
            <a:r>
              <a:rPr lang="en-US" b="1" u="sng" dirty="0" smtClean="0"/>
              <a:t>P</a:t>
            </a:r>
            <a:r>
              <a:rPr lang="en-US" b="1" dirty="0" smtClean="0"/>
              <a:t>rogression</a:t>
            </a:r>
            <a:r>
              <a:rPr lang="en-US" dirty="0" smtClean="0"/>
              <a:t> – change over time</a:t>
            </a:r>
          </a:p>
          <a:p>
            <a:pPr marL="0" indent="0">
              <a:lnSpc>
                <a:spcPct val="120000"/>
              </a:lnSpc>
              <a:buNone/>
            </a:pPr>
            <a:r>
              <a:rPr lang="en-US" sz="3100" i="1" dirty="0" smtClean="0"/>
              <a:t>“A program of regular exercise for most adults should include a variety of exercise beyond activities performed as a part of daily living. An exercise prescription should include a plan to decrease periods of physical inactivity as well as increasing physical activity.” </a:t>
            </a:r>
          </a:p>
          <a:p>
            <a:pPr marL="0" indent="0">
              <a:lnSpc>
                <a:spcPct val="120000"/>
              </a:lnSpc>
              <a:buNone/>
            </a:pPr>
            <a:r>
              <a:rPr lang="en-US" sz="1900" i="1" dirty="0" smtClean="0"/>
              <a:t>(ACSM Guidelines for Exercise Testing and Prescription 9</a:t>
            </a:r>
            <a:r>
              <a:rPr lang="en-US" sz="1900" i="1" baseline="30000" dirty="0" smtClean="0"/>
              <a:t>th</a:t>
            </a:r>
            <a:r>
              <a:rPr lang="en-US" sz="1900" i="1" dirty="0" smtClean="0"/>
              <a:t> </a:t>
            </a:r>
            <a:r>
              <a:rPr lang="en-US" sz="1900" i="1" dirty="0" err="1" smtClean="0"/>
              <a:t>ed</a:t>
            </a:r>
            <a:r>
              <a:rPr lang="en-US" sz="1900" i="1" dirty="0" smtClean="0"/>
              <a:t>)</a:t>
            </a:r>
            <a:endParaRPr lang="en-US" i="1" dirty="0"/>
          </a:p>
        </p:txBody>
      </p:sp>
    </p:spTree>
    <p:extLst>
      <p:ext uri="{BB962C8B-B14F-4D97-AF65-F5344CB8AC3E}">
        <p14:creationId xmlns:p14="http://schemas.microsoft.com/office/powerpoint/2010/main" val="39560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6631766"/>
              </p:ext>
            </p:extLst>
          </p:nvPr>
        </p:nvGraphicFramePr>
        <p:xfrm>
          <a:off x="228600" y="228600"/>
          <a:ext cx="8763000" cy="6377409"/>
        </p:xfrm>
        <a:graphic>
          <a:graphicData uri="http://schemas.openxmlformats.org/drawingml/2006/table">
            <a:tbl>
              <a:tblPr firstRow="1" firstCol="1" bandRow="1">
                <a:tableStyleId>{93296810-A885-4BE3-A3E7-6D5BEEA58F35}</a:tableStyleId>
              </a:tblPr>
              <a:tblGrid>
                <a:gridCol w="1066800"/>
                <a:gridCol w="3808855"/>
                <a:gridCol w="3887345"/>
              </a:tblGrid>
              <a:tr h="436047">
                <a:tc>
                  <a:txBody>
                    <a:bodyPr/>
                    <a:lstStyle/>
                    <a:p>
                      <a:pPr marL="0" marR="0">
                        <a:lnSpc>
                          <a:spcPct val="115000"/>
                        </a:lnSpc>
                        <a:spcBef>
                          <a:spcPts val="0"/>
                        </a:spcBef>
                        <a:spcAft>
                          <a:spcPts val="0"/>
                        </a:spcAft>
                      </a:pPr>
                      <a:r>
                        <a:rPr lang="en-US" sz="1100" dirty="0">
                          <a:effectLst/>
                        </a:rPr>
                        <a:t>FITT Principle</a:t>
                      </a:r>
                      <a:endParaRPr lang="en-US" sz="1100" dirty="0">
                        <a:effectLst/>
                        <a:latin typeface="Calibri"/>
                        <a:ea typeface="Calibri"/>
                        <a:cs typeface="Times New Roman"/>
                      </a:endParaRPr>
                    </a:p>
                  </a:txBody>
                  <a:tcPr marL="58643" marR="58643" marT="0" marB="0" anchor="b"/>
                </a:tc>
                <a:tc>
                  <a:txBody>
                    <a:bodyPr/>
                    <a:lstStyle/>
                    <a:p>
                      <a:pPr marL="0" marR="0" algn="ctr">
                        <a:lnSpc>
                          <a:spcPct val="115000"/>
                        </a:lnSpc>
                        <a:spcBef>
                          <a:spcPts val="0"/>
                        </a:spcBef>
                        <a:spcAft>
                          <a:spcPts val="0"/>
                        </a:spcAft>
                      </a:pPr>
                      <a:r>
                        <a:rPr lang="en-US" sz="1200" dirty="0">
                          <a:effectLst/>
                        </a:rPr>
                        <a:t>Aerobic Exercise</a:t>
                      </a:r>
                      <a:endParaRPr lang="en-US" sz="1200" dirty="0">
                        <a:effectLst/>
                        <a:latin typeface="Calibri"/>
                        <a:ea typeface="Calibri"/>
                        <a:cs typeface="Times New Roman"/>
                      </a:endParaRPr>
                    </a:p>
                  </a:txBody>
                  <a:tcPr marL="58643" marR="58643" marT="0" marB="0" anchor="b"/>
                </a:tc>
                <a:tc>
                  <a:txBody>
                    <a:bodyPr/>
                    <a:lstStyle/>
                    <a:p>
                      <a:pPr marL="0" marR="0" algn="ctr">
                        <a:lnSpc>
                          <a:spcPct val="115000"/>
                        </a:lnSpc>
                        <a:spcBef>
                          <a:spcPts val="0"/>
                        </a:spcBef>
                        <a:spcAft>
                          <a:spcPts val="0"/>
                        </a:spcAft>
                      </a:pPr>
                      <a:r>
                        <a:rPr lang="en-US" sz="1200" dirty="0">
                          <a:effectLst/>
                        </a:rPr>
                        <a:t>Resistance Exercise</a:t>
                      </a:r>
                      <a:endParaRPr lang="en-US" sz="1200" dirty="0">
                        <a:effectLst/>
                        <a:latin typeface="Calibri"/>
                        <a:ea typeface="Calibri"/>
                        <a:cs typeface="Times New Roman"/>
                      </a:endParaRPr>
                    </a:p>
                  </a:txBody>
                  <a:tcPr marL="58643" marR="58643" marT="0" marB="0" anchor="b"/>
                </a:tc>
              </a:tr>
              <a:tr h="822172">
                <a:tc>
                  <a:txBody>
                    <a:bodyPr/>
                    <a:lstStyle/>
                    <a:p>
                      <a:pPr marL="0" marR="0" algn="r">
                        <a:lnSpc>
                          <a:spcPct val="115000"/>
                        </a:lnSpc>
                        <a:spcBef>
                          <a:spcPts val="0"/>
                        </a:spcBef>
                        <a:spcAft>
                          <a:spcPts val="0"/>
                        </a:spcAft>
                      </a:pPr>
                      <a:r>
                        <a:rPr lang="en-US" sz="1200" u="sng" dirty="0">
                          <a:effectLst/>
                        </a:rPr>
                        <a:t>F</a:t>
                      </a:r>
                      <a:r>
                        <a:rPr lang="en-US" sz="1200" dirty="0">
                          <a:effectLst/>
                        </a:rPr>
                        <a:t>requency</a:t>
                      </a:r>
                      <a:endParaRPr lang="en-US" sz="1200" dirty="0">
                        <a:effectLst/>
                        <a:latin typeface="Calibri"/>
                        <a:ea typeface="Calibri"/>
                        <a:cs typeface="Times New Roman"/>
                      </a:endParaRPr>
                    </a:p>
                  </a:txBody>
                  <a:tcPr marL="58643" marR="58643" marT="0" marB="0"/>
                </a:tc>
                <a:tc>
                  <a:txBody>
                    <a:bodyPr/>
                    <a:lstStyle/>
                    <a:p>
                      <a:pPr marL="0" marR="0">
                        <a:lnSpc>
                          <a:spcPct val="115000"/>
                        </a:lnSpc>
                        <a:spcBef>
                          <a:spcPts val="0"/>
                        </a:spcBef>
                        <a:spcAft>
                          <a:spcPts val="0"/>
                        </a:spcAft>
                      </a:pPr>
                      <a:r>
                        <a:rPr lang="en-US" sz="1100" dirty="0">
                          <a:effectLst/>
                        </a:rPr>
                        <a:t>≥5 days/week of moderate exercise, or ≥3 days/week of vigorous exercise, or a combination of moderate and vigorous exercise on ≥3-5 days/week.</a:t>
                      </a:r>
                      <a:endParaRPr lang="en-US" sz="1100" dirty="0">
                        <a:effectLst/>
                        <a:latin typeface="Calibri"/>
                        <a:ea typeface="Calibri"/>
                        <a:cs typeface="Times New Roman"/>
                      </a:endParaRPr>
                    </a:p>
                  </a:txBody>
                  <a:tcPr marL="58643" marR="58643" marT="0" marB="0" anchor="ctr"/>
                </a:tc>
                <a:tc>
                  <a:txBody>
                    <a:bodyPr/>
                    <a:lstStyle/>
                    <a:p>
                      <a:pPr marL="0" marR="0">
                        <a:lnSpc>
                          <a:spcPct val="115000"/>
                        </a:lnSpc>
                        <a:spcBef>
                          <a:spcPts val="0"/>
                        </a:spcBef>
                        <a:spcAft>
                          <a:spcPts val="0"/>
                        </a:spcAft>
                      </a:pPr>
                      <a:r>
                        <a:rPr lang="en-US" sz="1100" dirty="0">
                          <a:effectLst/>
                        </a:rPr>
                        <a:t>Each major muscle group should be trained on 2-3 days per week, with at least 48 hours in between sessions.</a:t>
                      </a:r>
                      <a:endParaRPr lang="en-US" sz="1100" dirty="0">
                        <a:effectLst/>
                        <a:latin typeface="Calibri"/>
                        <a:ea typeface="Calibri"/>
                        <a:cs typeface="Times New Roman"/>
                      </a:endParaRPr>
                    </a:p>
                  </a:txBody>
                  <a:tcPr marL="58643" marR="58643" marT="0" marB="0" anchor="ctr"/>
                </a:tc>
              </a:tr>
              <a:tr h="1640796">
                <a:tc>
                  <a:txBody>
                    <a:bodyPr/>
                    <a:lstStyle/>
                    <a:p>
                      <a:pPr marL="0" marR="0" algn="r">
                        <a:lnSpc>
                          <a:spcPct val="115000"/>
                        </a:lnSpc>
                        <a:spcBef>
                          <a:spcPts val="0"/>
                        </a:spcBef>
                        <a:spcAft>
                          <a:spcPts val="0"/>
                        </a:spcAft>
                      </a:pPr>
                      <a:r>
                        <a:rPr lang="en-US" sz="1200" u="sng" dirty="0">
                          <a:effectLst/>
                        </a:rPr>
                        <a:t>I</a:t>
                      </a:r>
                      <a:r>
                        <a:rPr lang="en-US" sz="1200" dirty="0">
                          <a:effectLst/>
                        </a:rPr>
                        <a:t>ntensity</a:t>
                      </a:r>
                      <a:endParaRPr lang="en-US" sz="1200" dirty="0">
                        <a:effectLst/>
                        <a:latin typeface="Calibri"/>
                        <a:ea typeface="Calibri"/>
                        <a:cs typeface="Times New Roman"/>
                      </a:endParaRPr>
                    </a:p>
                  </a:txBody>
                  <a:tcPr marL="58643" marR="58643" marT="0" marB="0"/>
                </a:tc>
                <a:tc>
                  <a:txBody>
                    <a:bodyPr/>
                    <a:lstStyle/>
                    <a:p>
                      <a:pPr marL="0" marR="0">
                        <a:lnSpc>
                          <a:spcPct val="115000"/>
                        </a:lnSpc>
                        <a:spcBef>
                          <a:spcPts val="0"/>
                        </a:spcBef>
                        <a:spcAft>
                          <a:spcPts val="0"/>
                        </a:spcAft>
                      </a:pPr>
                      <a:r>
                        <a:rPr lang="en-US" sz="1100" dirty="0">
                          <a:effectLst/>
                        </a:rPr>
                        <a:t>Moderate and/or vigorous intensity is recommended for most adults.</a:t>
                      </a:r>
                    </a:p>
                    <a:p>
                      <a:pPr marL="0" marR="0">
                        <a:lnSpc>
                          <a:spcPct val="115000"/>
                        </a:lnSpc>
                        <a:spcBef>
                          <a:spcPts val="0"/>
                        </a:spcBef>
                        <a:spcAft>
                          <a:spcPts val="0"/>
                        </a:spcAft>
                      </a:pPr>
                      <a:r>
                        <a:rPr lang="en-US" sz="1100" dirty="0">
                          <a:effectLst/>
                        </a:rPr>
                        <a:t>Light-to-moderate intensity exercise may be beneficial in most deconditioned individuals.</a:t>
                      </a:r>
                      <a:endParaRPr lang="en-US" sz="1100" dirty="0">
                        <a:effectLst/>
                        <a:latin typeface="Calibri"/>
                        <a:ea typeface="Calibri"/>
                        <a:cs typeface="Times New Roman"/>
                      </a:endParaRPr>
                    </a:p>
                  </a:txBody>
                  <a:tcPr marL="58643" marR="58643" marT="0" marB="0" anchor="ctr"/>
                </a:tc>
                <a:tc>
                  <a:txBody>
                    <a:bodyPr/>
                    <a:lstStyle/>
                    <a:p>
                      <a:pPr marL="0" marR="0">
                        <a:lnSpc>
                          <a:spcPct val="115000"/>
                        </a:lnSpc>
                        <a:spcBef>
                          <a:spcPts val="0"/>
                        </a:spcBef>
                        <a:spcAft>
                          <a:spcPts val="0"/>
                        </a:spcAft>
                      </a:pPr>
                      <a:r>
                        <a:rPr lang="en-US" sz="1100" dirty="0">
                          <a:effectLst/>
                        </a:rPr>
                        <a:t>Moderate to vigorous </a:t>
                      </a:r>
                      <a:r>
                        <a:rPr lang="en-US" sz="1100" dirty="0" smtClean="0">
                          <a:effectLst/>
                        </a:rPr>
                        <a:t>intensity</a:t>
                      </a:r>
                      <a:r>
                        <a:rPr lang="en-US" sz="1100" baseline="0" dirty="0" smtClean="0">
                          <a:effectLst/>
                        </a:rPr>
                        <a:t> </a:t>
                      </a:r>
                      <a:r>
                        <a:rPr lang="en-US" sz="1100" dirty="0" smtClean="0">
                          <a:effectLst/>
                        </a:rPr>
                        <a:t>for </a:t>
                      </a:r>
                      <a:r>
                        <a:rPr lang="en-US" sz="1100" dirty="0">
                          <a:effectLst/>
                        </a:rPr>
                        <a:t>novice to intermediate exercisers to improve strength.</a:t>
                      </a:r>
                    </a:p>
                    <a:p>
                      <a:pPr marL="0" marR="0">
                        <a:lnSpc>
                          <a:spcPct val="115000"/>
                        </a:lnSpc>
                        <a:spcBef>
                          <a:spcPts val="0"/>
                        </a:spcBef>
                        <a:spcAft>
                          <a:spcPts val="0"/>
                        </a:spcAft>
                      </a:pPr>
                      <a:r>
                        <a:rPr lang="en-US" sz="1100" dirty="0">
                          <a:effectLst/>
                        </a:rPr>
                        <a:t>Vigorous to very vigorous intensity for experienced strength trainers to improve strength.</a:t>
                      </a:r>
                    </a:p>
                    <a:p>
                      <a:pPr marL="0" marR="0">
                        <a:lnSpc>
                          <a:spcPct val="115000"/>
                        </a:lnSpc>
                        <a:spcBef>
                          <a:spcPts val="0"/>
                        </a:spcBef>
                        <a:spcAft>
                          <a:spcPts val="0"/>
                        </a:spcAft>
                      </a:pPr>
                      <a:r>
                        <a:rPr lang="en-US" sz="1100" dirty="0">
                          <a:effectLst/>
                        </a:rPr>
                        <a:t>Very light to light intensity for older individuals beginning exercise to improve strength and for previously sedentary individuals beginning a resistance training program.</a:t>
                      </a:r>
                      <a:endParaRPr lang="en-US" sz="1100" dirty="0">
                        <a:effectLst/>
                        <a:latin typeface="Calibri"/>
                        <a:ea typeface="Calibri"/>
                        <a:cs typeface="Times New Roman"/>
                      </a:endParaRPr>
                    </a:p>
                  </a:txBody>
                  <a:tcPr marL="58643" marR="58643" marT="0" marB="0" anchor="ctr"/>
                </a:tc>
              </a:tr>
              <a:tr h="1625444">
                <a:tc>
                  <a:txBody>
                    <a:bodyPr/>
                    <a:lstStyle/>
                    <a:p>
                      <a:pPr marL="0" marR="0" algn="r">
                        <a:lnSpc>
                          <a:spcPct val="115000"/>
                        </a:lnSpc>
                        <a:spcBef>
                          <a:spcPts val="0"/>
                        </a:spcBef>
                        <a:spcAft>
                          <a:spcPts val="0"/>
                        </a:spcAft>
                      </a:pPr>
                      <a:r>
                        <a:rPr lang="en-US" sz="1200" u="sng" dirty="0">
                          <a:effectLst/>
                        </a:rPr>
                        <a:t>T</a:t>
                      </a:r>
                      <a:r>
                        <a:rPr lang="en-US" sz="1200" dirty="0">
                          <a:effectLst/>
                        </a:rPr>
                        <a:t>ime</a:t>
                      </a:r>
                      <a:endParaRPr lang="en-US" sz="1200" dirty="0">
                        <a:effectLst/>
                        <a:latin typeface="Calibri"/>
                        <a:ea typeface="Calibri"/>
                        <a:cs typeface="Times New Roman"/>
                      </a:endParaRPr>
                    </a:p>
                  </a:txBody>
                  <a:tcPr marL="58643" marR="58643" marT="0" marB="0"/>
                </a:tc>
                <a:tc>
                  <a:txBody>
                    <a:bodyPr/>
                    <a:lstStyle/>
                    <a:p>
                      <a:pPr marL="0" marR="0">
                        <a:lnSpc>
                          <a:spcPct val="115000"/>
                        </a:lnSpc>
                        <a:spcBef>
                          <a:spcPts val="0"/>
                        </a:spcBef>
                        <a:spcAft>
                          <a:spcPts val="0"/>
                        </a:spcAft>
                      </a:pPr>
                      <a:r>
                        <a:rPr lang="en-US" sz="1100" dirty="0">
                          <a:effectLst/>
                        </a:rPr>
                        <a:t>30-60 minutes/day of purposeful moderate exercise, or 20-60 minutes/day of vigorous exercise, or a combination of moderate and vigorous exercise per day</a:t>
                      </a:r>
                      <a:r>
                        <a:rPr lang="en-US" sz="1100" dirty="0" smtClean="0">
                          <a:effectLst/>
                        </a:rPr>
                        <a:t>.</a:t>
                      </a:r>
                    </a:p>
                    <a:p>
                      <a:pPr marL="0" marR="0">
                        <a:lnSpc>
                          <a:spcPct val="115000"/>
                        </a:lnSpc>
                        <a:spcBef>
                          <a:spcPts val="0"/>
                        </a:spcBef>
                        <a:spcAft>
                          <a:spcPts val="0"/>
                        </a:spcAft>
                      </a:pPr>
                      <a:r>
                        <a:rPr lang="en-US" sz="1100" kern="1200" dirty="0" smtClean="0">
                          <a:effectLst/>
                        </a:rPr>
                        <a:t>Exercise may be performed in one (continuous) session per day or in multiple sessions of ≥10 minutes to accumulate the desired duration per day.</a:t>
                      </a:r>
                      <a:endParaRPr lang="en-US" sz="800" dirty="0">
                        <a:effectLst/>
                      </a:endParaRPr>
                    </a:p>
                    <a:p>
                      <a:pPr marL="0" marR="0">
                        <a:lnSpc>
                          <a:spcPct val="115000"/>
                        </a:lnSpc>
                        <a:spcBef>
                          <a:spcPts val="0"/>
                        </a:spcBef>
                        <a:spcAft>
                          <a:spcPts val="0"/>
                        </a:spcAft>
                      </a:pPr>
                      <a:r>
                        <a:rPr lang="en-US" sz="1100" dirty="0">
                          <a:effectLst/>
                        </a:rPr>
                        <a:t>&lt;20 minutes of exercise per day can be beneficial, especially in previously sedentary individuals.</a:t>
                      </a:r>
                      <a:endParaRPr lang="en-US" sz="1100" dirty="0">
                        <a:effectLst/>
                        <a:latin typeface="Calibri"/>
                        <a:ea typeface="Calibri"/>
                        <a:cs typeface="Times New Roman"/>
                      </a:endParaRPr>
                    </a:p>
                  </a:txBody>
                  <a:tcPr marL="58643" marR="58643" marT="0" marB="0" anchor="ctr"/>
                </a:tc>
                <a:tc>
                  <a:txBody>
                    <a:bodyPr/>
                    <a:lstStyle/>
                    <a:p>
                      <a:pPr marL="0" marR="0">
                        <a:lnSpc>
                          <a:spcPct val="115000"/>
                        </a:lnSpc>
                        <a:spcBef>
                          <a:spcPts val="0"/>
                        </a:spcBef>
                        <a:spcAft>
                          <a:spcPts val="0"/>
                        </a:spcAft>
                      </a:pPr>
                      <a:r>
                        <a:rPr lang="en-US" sz="1100" dirty="0">
                          <a:effectLst/>
                        </a:rPr>
                        <a:t>No specific duration of training has been identified for effectiveness</a:t>
                      </a:r>
                      <a:endParaRPr lang="en-US" sz="1100" dirty="0">
                        <a:effectLst/>
                        <a:latin typeface="Calibri"/>
                        <a:ea typeface="Calibri"/>
                        <a:cs typeface="Times New Roman"/>
                      </a:endParaRPr>
                    </a:p>
                  </a:txBody>
                  <a:tcPr marL="58643" marR="58643" marT="0" marB="0" anchor="ctr"/>
                </a:tc>
              </a:tr>
              <a:tr h="822172">
                <a:tc>
                  <a:txBody>
                    <a:bodyPr/>
                    <a:lstStyle/>
                    <a:p>
                      <a:pPr marL="0" marR="0" algn="r">
                        <a:lnSpc>
                          <a:spcPct val="115000"/>
                        </a:lnSpc>
                        <a:spcBef>
                          <a:spcPts val="0"/>
                        </a:spcBef>
                        <a:spcAft>
                          <a:spcPts val="0"/>
                        </a:spcAft>
                      </a:pPr>
                      <a:r>
                        <a:rPr lang="en-US" sz="1200" u="sng" dirty="0">
                          <a:effectLst/>
                        </a:rPr>
                        <a:t>T</a:t>
                      </a:r>
                      <a:r>
                        <a:rPr lang="en-US" sz="1200" dirty="0">
                          <a:effectLst/>
                        </a:rPr>
                        <a:t>ype</a:t>
                      </a:r>
                      <a:endParaRPr lang="en-US" sz="1200" dirty="0">
                        <a:effectLst/>
                        <a:latin typeface="Calibri"/>
                        <a:ea typeface="Calibri"/>
                        <a:cs typeface="Times New Roman"/>
                      </a:endParaRPr>
                    </a:p>
                  </a:txBody>
                  <a:tcPr marL="58643" marR="58643" marT="0" marB="0"/>
                </a:tc>
                <a:tc>
                  <a:txBody>
                    <a:bodyPr/>
                    <a:lstStyle/>
                    <a:p>
                      <a:pPr marL="0" marR="0">
                        <a:lnSpc>
                          <a:spcPct val="115000"/>
                        </a:lnSpc>
                        <a:spcBef>
                          <a:spcPts val="0"/>
                        </a:spcBef>
                        <a:spcAft>
                          <a:spcPts val="0"/>
                        </a:spcAft>
                      </a:pPr>
                      <a:r>
                        <a:rPr lang="en-US" sz="1100">
                          <a:effectLst/>
                        </a:rPr>
                        <a:t>Regular, purposeful exercise that involves large muscle groups and is continuous and rhythmic in nature.</a:t>
                      </a:r>
                      <a:endParaRPr lang="en-US" sz="1100">
                        <a:effectLst/>
                        <a:latin typeface="Calibri"/>
                        <a:ea typeface="Calibri"/>
                        <a:cs typeface="Times New Roman"/>
                      </a:endParaRPr>
                    </a:p>
                  </a:txBody>
                  <a:tcPr marL="58643" marR="58643" marT="0" marB="0" anchor="ctr"/>
                </a:tc>
                <a:tc>
                  <a:txBody>
                    <a:bodyPr/>
                    <a:lstStyle/>
                    <a:p>
                      <a:pPr marL="0" marR="0">
                        <a:lnSpc>
                          <a:spcPct val="115000"/>
                        </a:lnSpc>
                        <a:spcBef>
                          <a:spcPts val="0"/>
                        </a:spcBef>
                        <a:spcAft>
                          <a:spcPts val="0"/>
                        </a:spcAft>
                      </a:pPr>
                      <a:r>
                        <a:rPr lang="en-US" sz="1100">
                          <a:effectLst/>
                        </a:rPr>
                        <a:t>Resistance exercises involving each major muscle group are recommended</a:t>
                      </a:r>
                    </a:p>
                    <a:p>
                      <a:pPr marL="0" marR="0">
                        <a:lnSpc>
                          <a:spcPct val="115000"/>
                        </a:lnSpc>
                        <a:spcBef>
                          <a:spcPts val="0"/>
                        </a:spcBef>
                        <a:spcAft>
                          <a:spcPts val="0"/>
                        </a:spcAft>
                      </a:pPr>
                      <a:r>
                        <a:rPr lang="en-US" sz="1100">
                          <a:effectLst/>
                        </a:rPr>
                        <a:t>A variety of exercise equipment and/or body weight can be used to perform these exercises.</a:t>
                      </a:r>
                      <a:endParaRPr lang="en-US" sz="1100">
                        <a:effectLst/>
                        <a:latin typeface="Calibri"/>
                        <a:ea typeface="Calibri"/>
                        <a:cs typeface="Times New Roman"/>
                      </a:endParaRPr>
                    </a:p>
                  </a:txBody>
                  <a:tcPr marL="58643" marR="58643" marT="0" marB="0" anchor="ctr"/>
                </a:tc>
              </a:tr>
              <a:tr h="1030778">
                <a:tc>
                  <a:txBody>
                    <a:bodyPr/>
                    <a:lstStyle/>
                    <a:p>
                      <a:pPr marL="0" marR="0" algn="r">
                        <a:lnSpc>
                          <a:spcPct val="115000"/>
                        </a:lnSpc>
                        <a:spcBef>
                          <a:spcPts val="0"/>
                        </a:spcBef>
                        <a:spcAft>
                          <a:spcPts val="0"/>
                        </a:spcAft>
                      </a:pPr>
                      <a:r>
                        <a:rPr lang="en-US" sz="1200" u="sng" dirty="0">
                          <a:effectLst/>
                        </a:rPr>
                        <a:t>P</a:t>
                      </a:r>
                      <a:r>
                        <a:rPr lang="en-US" sz="1200" dirty="0">
                          <a:effectLst/>
                        </a:rPr>
                        <a:t>rogression</a:t>
                      </a:r>
                      <a:endParaRPr lang="en-US" sz="1200" dirty="0">
                        <a:effectLst/>
                        <a:latin typeface="Calibri"/>
                        <a:ea typeface="Calibri"/>
                        <a:cs typeface="Times New Roman"/>
                      </a:endParaRPr>
                    </a:p>
                  </a:txBody>
                  <a:tcPr marL="58643" marR="58643" marT="0" marB="0"/>
                </a:tc>
                <a:tc>
                  <a:txBody>
                    <a:bodyPr/>
                    <a:lstStyle/>
                    <a:p>
                      <a:pPr marL="0" marR="0">
                        <a:lnSpc>
                          <a:spcPct val="115000"/>
                        </a:lnSpc>
                        <a:spcBef>
                          <a:spcPts val="0"/>
                        </a:spcBef>
                        <a:spcAft>
                          <a:spcPts val="0"/>
                        </a:spcAft>
                      </a:pPr>
                      <a:r>
                        <a:rPr lang="en-US" sz="1100" dirty="0">
                          <a:effectLst/>
                        </a:rPr>
                        <a:t>A gradual progression of exercise volume by adjusting exercise duration, frequency and/or intensity is reasonable until the desired exercise goal (maintenance) is attained.</a:t>
                      </a:r>
                      <a:endParaRPr lang="en-US" sz="1100" dirty="0">
                        <a:effectLst/>
                        <a:latin typeface="Calibri"/>
                        <a:ea typeface="Calibri"/>
                        <a:cs typeface="Times New Roman"/>
                      </a:endParaRPr>
                    </a:p>
                  </a:txBody>
                  <a:tcPr marL="58643" marR="58643" marT="0" marB="0" anchor="ctr"/>
                </a:tc>
                <a:tc>
                  <a:txBody>
                    <a:bodyPr/>
                    <a:lstStyle/>
                    <a:p>
                      <a:pPr marL="0" marR="0">
                        <a:lnSpc>
                          <a:spcPct val="115000"/>
                        </a:lnSpc>
                        <a:spcBef>
                          <a:spcPts val="0"/>
                        </a:spcBef>
                        <a:spcAft>
                          <a:spcPts val="0"/>
                        </a:spcAft>
                      </a:pPr>
                      <a:r>
                        <a:rPr lang="en-US" sz="1100" dirty="0">
                          <a:effectLst/>
                        </a:rPr>
                        <a:t>A gradual progression of greater resistance, and/or more repetitions per set, and/or increasing frequency is recommended.</a:t>
                      </a:r>
                      <a:endParaRPr lang="en-US" sz="1100" dirty="0">
                        <a:effectLst/>
                        <a:latin typeface="Calibri"/>
                        <a:ea typeface="Calibri"/>
                        <a:cs typeface="Times New Roman"/>
                      </a:endParaRPr>
                    </a:p>
                  </a:txBody>
                  <a:tcPr marL="58643" marR="58643" marT="0" marB="0" anchor="ctr"/>
                </a:tc>
              </a:tr>
            </a:tbl>
          </a:graphicData>
        </a:graphic>
      </p:graphicFrame>
      <p:sp>
        <p:nvSpPr>
          <p:cNvPr id="4" name="TextBox 3"/>
          <p:cNvSpPr txBox="1"/>
          <p:nvPr/>
        </p:nvSpPr>
        <p:spPr>
          <a:xfrm>
            <a:off x="5181600" y="6627168"/>
            <a:ext cx="3810000" cy="230832"/>
          </a:xfrm>
          <a:prstGeom prst="rect">
            <a:avLst/>
          </a:prstGeom>
          <a:noFill/>
        </p:spPr>
        <p:txBody>
          <a:bodyPr wrap="square" rtlCol="0">
            <a:spAutoFit/>
          </a:bodyPr>
          <a:lstStyle/>
          <a:p>
            <a:r>
              <a:rPr lang="en-US" sz="900" dirty="0" smtClean="0"/>
              <a:t>(ACSM </a:t>
            </a:r>
            <a:r>
              <a:rPr lang="en-US" sz="900" dirty="0"/>
              <a:t>Guidelines for Exercise Testing and Prescription 9</a:t>
            </a:r>
            <a:r>
              <a:rPr lang="en-US" sz="900" baseline="30000" dirty="0"/>
              <a:t>th</a:t>
            </a:r>
            <a:r>
              <a:rPr lang="en-US" sz="900" dirty="0"/>
              <a:t> ed. </a:t>
            </a:r>
            <a:r>
              <a:rPr lang="en-US" sz="900" dirty="0" smtClean="0"/>
              <a:t>)</a:t>
            </a:r>
            <a:endParaRPr lang="en-US" sz="900" dirty="0"/>
          </a:p>
        </p:txBody>
      </p:sp>
    </p:spTree>
    <p:extLst>
      <p:ext uri="{BB962C8B-B14F-4D97-AF65-F5344CB8AC3E}">
        <p14:creationId xmlns:p14="http://schemas.microsoft.com/office/powerpoint/2010/main" val="224863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3200400"/>
            <a:ext cx="8229600" cy="2438400"/>
          </a:xfrm>
          <a:prstGeom prst="rect">
            <a:avLst/>
          </a:prstGeom>
          <a:solidFill>
            <a:srgbClr val="FC282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latin typeface="Calibri" panose="020F0502020204030204" pitchFamily="34" charset="0"/>
                <a:cs typeface="Microsoft New Tai Lue" panose="020B0502040204020203" pitchFamily="34" charset="0"/>
              </a:rPr>
              <a:t>By reducing physical </a:t>
            </a:r>
            <a:r>
              <a:rPr lang="en-US" sz="3600" b="1" u="sng" dirty="0" smtClean="0">
                <a:solidFill>
                  <a:srgbClr val="FFFFFF"/>
                </a:solidFill>
                <a:latin typeface="Calibri" panose="020F0502020204030204" pitchFamily="34" charset="0"/>
                <a:cs typeface="Microsoft New Tai Lue" panose="020B0502040204020203" pitchFamily="34" charset="0"/>
              </a:rPr>
              <a:t>in</a:t>
            </a:r>
            <a:r>
              <a:rPr lang="en-US" sz="3600" b="1" dirty="0" smtClean="0">
                <a:solidFill>
                  <a:srgbClr val="FFFFFF"/>
                </a:solidFill>
                <a:latin typeface="Calibri" panose="020F0502020204030204" pitchFamily="34" charset="0"/>
                <a:cs typeface="Microsoft New Tai Lue" panose="020B0502040204020203" pitchFamily="34" charset="0"/>
              </a:rPr>
              <a:t>activity 10-25%</a:t>
            </a:r>
          </a:p>
          <a:p>
            <a:pPr algn="ctr"/>
            <a:r>
              <a:rPr lang="en-US" sz="5400" b="1" dirty="0" smtClean="0">
                <a:solidFill>
                  <a:srgbClr val="0606BA"/>
                </a:solidFill>
                <a:latin typeface="Calibri" panose="020F0502020204030204" pitchFamily="34" charset="0"/>
                <a:cs typeface="Microsoft New Tai Lue" panose="020B0502040204020203" pitchFamily="34" charset="0"/>
              </a:rPr>
              <a:t>0.5 – 1.3 million</a:t>
            </a:r>
          </a:p>
          <a:p>
            <a:pPr algn="ctr"/>
            <a:r>
              <a:rPr lang="en-US" sz="3600" b="1" dirty="0" smtClean="0">
                <a:solidFill>
                  <a:schemeClr val="bg1"/>
                </a:solidFill>
                <a:latin typeface="Calibri" panose="020F0502020204030204" pitchFamily="34" charset="0"/>
                <a:cs typeface="Microsoft New Tai Lue" panose="020B0502040204020203" pitchFamily="34" charset="0"/>
              </a:rPr>
              <a:t>premature deaths could be averted</a:t>
            </a:r>
            <a:endParaRPr lang="en-US" sz="3600" b="1" dirty="0">
              <a:solidFill>
                <a:schemeClr val="bg1"/>
              </a:solidFill>
              <a:latin typeface="Calibri" panose="020F0502020204030204" pitchFamily="34" charset="0"/>
              <a:cs typeface="Microsoft New Tai Lue" panose="020B0502040204020203" pitchFamily="34" charset="0"/>
            </a:endParaRPr>
          </a:p>
        </p:txBody>
      </p:sp>
      <p:sp>
        <p:nvSpPr>
          <p:cNvPr id="6" name="Rectangle 5"/>
          <p:cNvSpPr/>
          <p:nvPr/>
        </p:nvSpPr>
        <p:spPr>
          <a:xfrm>
            <a:off x="571500" y="533400"/>
            <a:ext cx="8229600" cy="2438400"/>
          </a:xfrm>
          <a:prstGeom prst="rect">
            <a:avLst/>
          </a:prstGeom>
          <a:solidFill>
            <a:srgbClr val="00B0F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latin typeface="Calibri" panose="020F0502020204030204" pitchFamily="34" charset="0"/>
                <a:cs typeface="Microsoft New Tai Lue" panose="020B0502040204020203" pitchFamily="34" charset="0"/>
              </a:rPr>
              <a:t>Physical </a:t>
            </a:r>
            <a:r>
              <a:rPr lang="en-US" sz="3600" b="1" u="sng" dirty="0">
                <a:solidFill>
                  <a:srgbClr val="FFFFFF"/>
                </a:solidFill>
                <a:latin typeface="Calibri" panose="020F0502020204030204" pitchFamily="34" charset="0"/>
                <a:cs typeface="Microsoft New Tai Lue" panose="020B0502040204020203" pitchFamily="34" charset="0"/>
              </a:rPr>
              <a:t>i</a:t>
            </a:r>
            <a:r>
              <a:rPr lang="en-US" sz="3600" b="1" u="sng" dirty="0" smtClean="0">
                <a:solidFill>
                  <a:srgbClr val="FFFFFF"/>
                </a:solidFill>
                <a:latin typeface="Calibri" panose="020F0502020204030204" pitchFamily="34" charset="0"/>
                <a:cs typeface="Microsoft New Tai Lue" panose="020B0502040204020203" pitchFamily="34" charset="0"/>
              </a:rPr>
              <a:t>n</a:t>
            </a:r>
            <a:r>
              <a:rPr lang="en-US" sz="3600" b="1" dirty="0" smtClean="0">
                <a:solidFill>
                  <a:srgbClr val="FFFFFF"/>
                </a:solidFill>
                <a:latin typeface="Calibri" panose="020F0502020204030204" pitchFamily="34" charset="0"/>
                <a:cs typeface="Microsoft New Tai Lue" panose="020B0502040204020203" pitchFamily="34" charset="0"/>
              </a:rPr>
              <a:t>activity accounts for </a:t>
            </a:r>
          </a:p>
          <a:p>
            <a:pPr algn="ctr"/>
            <a:r>
              <a:rPr lang="en-US" sz="5400" b="1" dirty="0" smtClean="0">
                <a:solidFill>
                  <a:srgbClr val="0606BA"/>
                </a:solidFill>
                <a:latin typeface="Calibri" panose="020F0502020204030204" pitchFamily="34" charset="0"/>
                <a:cs typeface="Microsoft New Tai Lue" panose="020B0502040204020203" pitchFamily="34" charset="0"/>
              </a:rPr>
              <a:t>3.2 – 5 million</a:t>
            </a:r>
          </a:p>
          <a:p>
            <a:pPr algn="ctr"/>
            <a:r>
              <a:rPr lang="en-US" sz="5400" b="1" dirty="0" smtClean="0">
                <a:solidFill>
                  <a:srgbClr val="0606BA"/>
                </a:solidFill>
                <a:latin typeface="Calibri" panose="020F0502020204030204" pitchFamily="34" charset="0"/>
                <a:cs typeface="Microsoft New Tai Lue" panose="020B0502040204020203" pitchFamily="34" charset="0"/>
              </a:rPr>
              <a:t>deaths per year</a:t>
            </a:r>
            <a:endParaRPr lang="en-US" sz="5400" b="1" dirty="0">
              <a:solidFill>
                <a:srgbClr val="0606BA"/>
              </a:solidFill>
              <a:latin typeface="Calibri" panose="020F0502020204030204" pitchFamily="34" charset="0"/>
              <a:cs typeface="Microsoft New Tai Lue" panose="020B0502040204020203" pitchFamily="34" charset="0"/>
            </a:endParaRPr>
          </a:p>
        </p:txBody>
      </p:sp>
      <p:sp>
        <p:nvSpPr>
          <p:cNvPr id="2" name="Rectangle 1"/>
          <p:cNvSpPr/>
          <p:nvPr/>
        </p:nvSpPr>
        <p:spPr>
          <a:xfrm>
            <a:off x="0" y="5867400"/>
            <a:ext cx="4572000" cy="461665"/>
          </a:xfrm>
          <a:prstGeom prst="rect">
            <a:avLst/>
          </a:prstGeom>
        </p:spPr>
        <p:txBody>
          <a:bodyPr>
            <a:spAutoFit/>
          </a:bodyPr>
          <a:lstStyle/>
          <a:p>
            <a:r>
              <a:rPr lang="en-US" sz="1200" dirty="0" smtClean="0">
                <a:latin typeface="Calibri" panose="020F0502020204030204" pitchFamily="34" charset="0"/>
              </a:rPr>
              <a:t>Lim </a:t>
            </a:r>
            <a:r>
              <a:rPr lang="en-US" sz="1200" dirty="0">
                <a:latin typeface="Calibri" panose="020F0502020204030204" pitchFamily="34" charset="0"/>
              </a:rPr>
              <a:t>et al. Lancet 2012; 380: 2224–60</a:t>
            </a:r>
          </a:p>
          <a:p>
            <a:r>
              <a:rPr lang="en-US" sz="1200" dirty="0" smtClean="0">
                <a:latin typeface="Calibri" panose="020F0502020204030204" pitchFamily="34" charset="0"/>
              </a:rPr>
              <a:t>Lee </a:t>
            </a:r>
            <a:r>
              <a:rPr lang="en-US" sz="1200" dirty="0">
                <a:latin typeface="Calibri" panose="020F0502020204030204" pitchFamily="34" charset="0"/>
              </a:rPr>
              <a:t>et al. Lancet 2012; 380: 219–29</a:t>
            </a:r>
          </a:p>
        </p:txBody>
      </p:sp>
    </p:spTree>
    <p:extLst>
      <p:ext uri="{BB962C8B-B14F-4D97-AF65-F5344CB8AC3E}">
        <p14:creationId xmlns:p14="http://schemas.microsoft.com/office/powerpoint/2010/main" val="31712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pPr algn="ctr"/>
            <a:r>
              <a:rPr lang="en-US" sz="2800" dirty="0" smtClean="0"/>
              <a:t>For Important Health Benefits Adults need at least:</a:t>
            </a:r>
            <a:endParaRPr lang="en-US" sz="2800" dirty="0"/>
          </a:p>
        </p:txBody>
      </p:sp>
      <p:sp>
        <p:nvSpPr>
          <p:cNvPr id="4" name="Content Placeholder 3"/>
          <p:cNvSpPr>
            <a:spLocks noGrp="1"/>
          </p:cNvSpPr>
          <p:nvPr>
            <p:ph sz="half" idx="1"/>
          </p:nvPr>
        </p:nvSpPr>
        <p:spPr>
          <a:xfrm>
            <a:off x="152400" y="990600"/>
            <a:ext cx="4114800" cy="5135563"/>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b="1" u="sng" dirty="0" smtClean="0">
                <a:solidFill>
                  <a:srgbClr val="FF0000"/>
                </a:solidFill>
              </a:rPr>
              <a:t>F</a:t>
            </a:r>
            <a:r>
              <a:rPr lang="en-US" u="sng" dirty="0" smtClean="0"/>
              <a:t>requency</a:t>
            </a:r>
            <a:r>
              <a:rPr lang="en-US" dirty="0" smtClean="0"/>
              <a:t>: 5 days</a:t>
            </a:r>
          </a:p>
          <a:p>
            <a:r>
              <a:rPr lang="en-US" b="1" u="sng" dirty="0" smtClean="0">
                <a:solidFill>
                  <a:srgbClr val="FF0000"/>
                </a:solidFill>
              </a:rPr>
              <a:t>I</a:t>
            </a:r>
            <a:r>
              <a:rPr lang="en-US" u="sng" dirty="0" smtClean="0"/>
              <a:t>ntensity</a:t>
            </a:r>
            <a:r>
              <a:rPr lang="en-US" dirty="0" smtClean="0"/>
              <a:t>: Moderate intensity</a:t>
            </a:r>
          </a:p>
          <a:p>
            <a:r>
              <a:rPr lang="en-US" b="1" u="sng" dirty="0" smtClean="0">
                <a:solidFill>
                  <a:srgbClr val="FF0000"/>
                </a:solidFill>
              </a:rPr>
              <a:t>T</a:t>
            </a:r>
            <a:r>
              <a:rPr lang="en-US" u="sng" dirty="0" smtClean="0"/>
              <a:t>ime</a:t>
            </a:r>
            <a:r>
              <a:rPr lang="en-US" dirty="0" smtClean="0"/>
              <a:t>: 30 minutes</a:t>
            </a:r>
          </a:p>
          <a:p>
            <a:r>
              <a:rPr lang="en-US" b="1" u="sng" dirty="0" smtClean="0">
                <a:solidFill>
                  <a:srgbClr val="FF0000"/>
                </a:solidFill>
              </a:rPr>
              <a:t>T</a:t>
            </a:r>
            <a:r>
              <a:rPr lang="en-US" u="sng" dirty="0" smtClean="0"/>
              <a:t>ype</a:t>
            </a:r>
            <a:r>
              <a:rPr lang="en-US" dirty="0" smtClean="0"/>
              <a:t>: Aerobic activity (i.e. brisk walking)</a:t>
            </a:r>
          </a:p>
          <a:p>
            <a:pPr marL="0" indent="0">
              <a:buNone/>
            </a:pPr>
            <a:r>
              <a:rPr lang="en-US" dirty="0" smtClean="0"/>
              <a:t>	AND</a:t>
            </a:r>
          </a:p>
          <a:p>
            <a:r>
              <a:rPr lang="en-US" dirty="0" smtClean="0"/>
              <a:t>Muscle strengthening activities on 2 or more days a week that work all major muscle groups.</a:t>
            </a:r>
            <a:endParaRPr lang="en-US" dirty="0"/>
          </a:p>
        </p:txBody>
      </p:sp>
      <p:sp>
        <p:nvSpPr>
          <p:cNvPr id="5" name="Content Placeholder 4"/>
          <p:cNvSpPr>
            <a:spLocks noGrp="1"/>
          </p:cNvSpPr>
          <p:nvPr>
            <p:ph sz="half" idx="2"/>
          </p:nvPr>
        </p:nvSpPr>
        <p:spPr>
          <a:xfrm>
            <a:off x="4876800" y="990600"/>
            <a:ext cx="4114800" cy="5135563"/>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b="1" u="sng" dirty="0">
                <a:solidFill>
                  <a:srgbClr val="FF0000"/>
                </a:solidFill>
              </a:rPr>
              <a:t>F</a:t>
            </a:r>
            <a:r>
              <a:rPr lang="en-US" u="sng" dirty="0"/>
              <a:t>requency</a:t>
            </a:r>
            <a:r>
              <a:rPr lang="en-US" dirty="0"/>
              <a:t>: </a:t>
            </a:r>
            <a:r>
              <a:rPr lang="en-US" dirty="0" smtClean="0"/>
              <a:t>3 </a:t>
            </a:r>
            <a:r>
              <a:rPr lang="en-US" dirty="0"/>
              <a:t>days</a:t>
            </a:r>
          </a:p>
          <a:p>
            <a:r>
              <a:rPr lang="en-US" b="1" u="sng" dirty="0">
                <a:solidFill>
                  <a:srgbClr val="FF0000"/>
                </a:solidFill>
              </a:rPr>
              <a:t>I</a:t>
            </a:r>
            <a:r>
              <a:rPr lang="en-US" u="sng" dirty="0"/>
              <a:t>ntensity</a:t>
            </a:r>
            <a:r>
              <a:rPr lang="en-US" dirty="0"/>
              <a:t>: </a:t>
            </a:r>
            <a:r>
              <a:rPr lang="en-US" dirty="0" smtClean="0"/>
              <a:t>Vigorous </a:t>
            </a:r>
            <a:r>
              <a:rPr lang="en-US" dirty="0"/>
              <a:t>intensity</a:t>
            </a:r>
          </a:p>
          <a:p>
            <a:r>
              <a:rPr lang="en-US" b="1" u="sng" dirty="0">
                <a:solidFill>
                  <a:srgbClr val="FF0000"/>
                </a:solidFill>
              </a:rPr>
              <a:t>T</a:t>
            </a:r>
            <a:r>
              <a:rPr lang="en-US" u="sng" dirty="0"/>
              <a:t>ime</a:t>
            </a:r>
            <a:r>
              <a:rPr lang="en-US" dirty="0"/>
              <a:t>: </a:t>
            </a:r>
            <a:r>
              <a:rPr lang="en-US" dirty="0" smtClean="0"/>
              <a:t>20-25 </a:t>
            </a:r>
            <a:r>
              <a:rPr lang="en-US" dirty="0"/>
              <a:t>minutes</a:t>
            </a:r>
          </a:p>
          <a:p>
            <a:r>
              <a:rPr lang="en-US" b="1" u="sng" dirty="0">
                <a:solidFill>
                  <a:srgbClr val="FF0000"/>
                </a:solidFill>
              </a:rPr>
              <a:t>T</a:t>
            </a:r>
            <a:r>
              <a:rPr lang="en-US" u="sng" dirty="0"/>
              <a:t>ype</a:t>
            </a:r>
            <a:r>
              <a:rPr lang="en-US" dirty="0"/>
              <a:t>: Aerobic </a:t>
            </a:r>
            <a:r>
              <a:rPr lang="en-US" dirty="0" smtClean="0"/>
              <a:t>activity (i.e. jogging or running)</a:t>
            </a:r>
            <a:endParaRPr lang="en-US" dirty="0"/>
          </a:p>
          <a:p>
            <a:pPr marL="0" indent="0">
              <a:buNone/>
            </a:pPr>
            <a:r>
              <a:rPr lang="en-US" dirty="0" smtClean="0"/>
              <a:t>	AND</a:t>
            </a:r>
            <a:endParaRPr lang="en-US" dirty="0"/>
          </a:p>
          <a:p>
            <a:r>
              <a:rPr lang="en-US" dirty="0"/>
              <a:t>Muscle strengthening activities on 2 or more days a week that work all major muscle groups.</a:t>
            </a:r>
          </a:p>
          <a:p>
            <a:endParaRPr lang="en-US" dirty="0"/>
          </a:p>
        </p:txBody>
      </p:sp>
      <p:sp>
        <p:nvSpPr>
          <p:cNvPr id="6" name="TextBox 5"/>
          <p:cNvSpPr txBox="1"/>
          <p:nvPr/>
        </p:nvSpPr>
        <p:spPr>
          <a:xfrm>
            <a:off x="4191000" y="2819400"/>
            <a:ext cx="838200" cy="523220"/>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en-US" b="1" dirty="0"/>
          </a:p>
        </p:txBody>
      </p:sp>
    </p:spTree>
    <p:extLst>
      <p:ext uri="{BB962C8B-B14F-4D97-AF65-F5344CB8AC3E}">
        <p14:creationId xmlns:p14="http://schemas.microsoft.com/office/powerpoint/2010/main" val="1092733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l="33241" t="29224" r="22992" b="8676"/>
          <a:stretch>
            <a:fillRect/>
          </a:stretch>
        </p:blipFill>
        <p:spPr bwMode="auto">
          <a:xfrm>
            <a:off x="152400" y="200321"/>
            <a:ext cx="8763000" cy="6007567"/>
          </a:xfrm>
          <a:prstGeom prst="rect">
            <a:avLst/>
          </a:prstGeom>
          <a:noFill/>
          <a:ln w="9525">
            <a:noFill/>
            <a:miter lim="800000"/>
            <a:headEnd/>
            <a:tailEnd/>
          </a:ln>
        </p:spPr>
      </p:pic>
    </p:spTree>
    <p:extLst>
      <p:ext uri="{BB962C8B-B14F-4D97-AF65-F5344CB8AC3E}">
        <p14:creationId xmlns:p14="http://schemas.microsoft.com/office/powerpoint/2010/main" val="3399542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a:r>
              <a:rPr lang="en-US" sz="2800" dirty="0" smtClean="0"/>
              <a:t>For </a:t>
            </a:r>
            <a:r>
              <a:rPr lang="en-US" sz="2800" i="1" dirty="0" smtClean="0"/>
              <a:t>even greater</a:t>
            </a:r>
            <a:r>
              <a:rPr lang="en-US" sz="2800" dirty="0" smtClean="0"/>
              <a:t> health benefits adults should increase their activity to:</a:t>
            </a:r>
            <a:endParaRPr lang="en-US" sz="2800" dirty="0"/>
          </a:p>
        </p:txBody>
      </p:sp>
      <p:sp>
        <p:nvSpPr>
          <p:cNvPr id="3" name="Content Placeholder 2"/>
          <p:cNvSpPr>
            <a:spLocks noGrp="1"/>
          </p:cNvSpPr>
          <p:nvPr>
            <p:ph sz="half" idx="1"/>
          </p:nvPr>
        </p:nvSpPr>
        <p:spPr>
          <a:xfrm>
            <a:off x="228600" y="1143000"/>
            <a:ext cx="4038600" cy="49831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b="1" u="sng" dirty="0">
                <a:solidFill>
                  <a:srgbClr val="FF0000"/>
                </a:solidFill>
              </a:rPr>
              <a:t>F</a:t>
            </a:r>
            <a:r>
              <a:rPr lang="en-US" u="sng" dirty="0"/>
              <a:t>requency</a:t>
            </a:r>
            <a:r>
              <a:rPr lang="en-US" dirty="0"/>
              <a:t>: </a:t>
            </a:r>
            <a:r>
              <a:rPr lang="en-US" dirty="0" smtClean="0"/>
              <a:t>5-6 </a:t>
            </a:r>
            <a:r>
              <a:rPr lang="en-US" dirty="0"/>
              <a:t>days</a:t>
            </a:r>
          </a:p>
          <a:p>
            <a:r>
              <a:rPr lang="en-US" b="1" u="sng" dirty="0">
                <a:solidFill>
                  <a:srgbClr val="FF0000"/>
                </a:solidFill>
              </a:rPr>
              <a:t>I</a:t>
            </a:r>
            <a:r>
              <a:rPr lang="en-US" u="sng" dirty="0"/>
              <a:t>ntensity</a:t>
            </a:r>
            <a:r>
              <a:rPr lang="en-US" dirty="0"/>
              <a:t>: Moderate intensity</a:t>
            </a:r>
          </a:p>
          <a:p>
            <a:r>
              <a:rPr lang="en-US" b="1" u="sng" dirty="0">
                <a:solidFill>
                  <a:srgbClr val="FF0000"/>
                </a:solidFill>
              </a:rPr>
              <a:t>T</a:t>
            </a:r>
            <a:r>
              <a:rPr lang="en-US" u="sng" dirty="0"/>
              <a:t>ime</a:t>
            </a:r>
            <a:r>
              <a:rPr lang="en-US" dirty="0"/>
              <a:t>: </a:t>
            </a:r>
            <a:r>
              <a:rPr lang="en-US" dirty="0" smtClean="0"/>
              <a:t>50-60 </a:t>
            </a:r>
            <a:r>
              <a:rPr lang="en-US" dirty="0"/>
              <a:t>minutes</a:t>
            </a:r>
          </a:p>
          <a:p>
            <a:r>
              <a:rPr lang="en-US" b="1" u="sng" dirty="0">
                <a:solidFill>
                  <a:srgbClr val="FF0000"/>
                </a:solidFill>
              </a:rPr>
              <a:t>T</a:t>
            </a:r>
            <a:r>
              <a:rPr lang="en-US" u="sng" dirty="0"/>
              <a:t>ype</a:t>
            </a:r>
            <a:r>
              <a:rPr lang="en-US" dirty="0"/>
              <a:t>: Aerobic activity (i.e. brisk walking)</a:t>
            </a:r>
          </a:p>
          <a:p>
            <a:pPr marL="0" indent="0">
              <a:buNone/>
            </a:pPr>
            <a:r>
              <a:rPr lang="en-US" dirty="0" smtClean="0"/>
              <a:t>	AND</a:t>
            </a:r>
            <a:endParaRPr lang="en-US" dirty="0"/>
          </a:p>
          <a:p>
            <a:r>
              <a:rPr lang="en-US" dirty="0"/>
              <a:t>Muscle strengthening activities on 2 or more days a week that work all major muscle groups</a:t>
            </a:r>
            <a:r>
              <a:rPr lang="en-US" dirty="0" smtClean="0"/>
              <a:t>.</a:t>
            </a:r>
            <a:endParaRPr lang="en-US" dirty="0"/>
          </a:p>
        </p:txBody>
      </p:sp>
      <p:sp>
        <p:nvSpPr>
          <p:cNvPr id="4" name="Content Placeholder 3"/>
          <p:cNvSpPr>
            <a:spLocks noGrp="1"/>
          </p:cNvSpPr>
          <p:nvPr>
            <p:ph sz="half" idx="2"/>
          </p:nvPr>
        </p:nvSpPr>
        <p:spPr>
          <a:xfrm>
            <a:off x="4876800" y="1143000"/>
            <a:ext cx="4038600" cy="49831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b="1" u="sng" dirty="0">
                <a:solidFill>
                  <a:srgbClr val="FF0000"/>
                </a:solidFill>
              </a:rPr>
              <a:t>F</a:t>
            </a:r>
            <a:r>
              <a:rPr lang="en-US" u="sng" dirty="0"/>
              <a:t>requency</a:t>
            </a:r>
            <a:r>
              <a:rPr lang="en-US" dirty="0"/>
              <a:t>: </a:t>
            </a:r>
            <a:r>
              <a:rPr lang="en-US" dirty="0" smtClean="0"/>
              <a:t>5-6 </a:t>
            </a:r>
            <a:r>
              <a:rPr lang="en-US" dirty="0"/>
              <a:t>days</a:t>
            </a:r>
          </a:p>
          <a:p>
            <a:r>
              <a:rPr lang="en-US" b="1" u="sng" dirty="0">
                <a:solidFill>
                  <a:srgbClr val="FF0000"/>
                </a:solidFill>
              </a:rPr>
              <a:t>I</a:t>
            </a:r>
            <a:r>
              <a:rPr lang="en-US" u="sng" dirty="0"/>
              <a:t>ntensity</a:t>
            </a:r>
            <a:r>
              <a:rPr lang="en-US" dirty="0"/>
              <a:t>: Vigorous intensity</a:t>
            </a:r>
          </a:p>
          <a:p>
            <a:r>
              <a:rPr lang="en-US" b="1" u="sng" dirty="0">
                <a:solidFill>
                  <a:srgbClr val="FF0000"/>
                </a:solidFill>
              </a:rPr>
              <a:t>T</a:t>
            </a:r>
            <a:r>
              <a:rPr lang="en-US" u="sng" dirty="0"/>
              <a:t>ime</a:t>
            </a:r>
            <a:r>
              <a:rPr lang="en-US" dirty="0"/>
              <a:t>: </a:t>
            </a:r>
            <a:r>
              <a:rPr lang="en-US" dirty="0" smtClean="0"/>
              <a:t>25-30 </a:t>
            </a:r>
            <a:r>
              <a:rPr lang="en-US" dirty="0"/>
              <a:t>minutes</a:t>
            </a:r>
          </a:p>
          <a:p>
            <a:r>
              <a:rPr lang="en-US" b="1" u="sng" dirty="0">
                <a:solidFill>
                  <a:srgbClr val="FF0000"/>
                </a:solidFill>
              </a:rPr>
              <a:t>T</a:t>
            </a:r>
            <a:r>
              <a:rPr lang="en-US" u="sng" dirty="0"/>
              <a:t>ype</a:t>
            </a:r>
            <a:r>
              <a:rPr lang="en-US" dirty="0"/>
              <a:t>: Aerobic activity (i.e. jogging or running)</a:t>
            </a:r>
          </a:p>
          <a:p>
            <a:pPr marL="0" indent="0">
              <a:buNone/>
            </a:pPr>
            <a:r>
              <a:rPr lang="en-US" dirty="0" smtClean="0"/>
              <a:t>	AND</a:t>
            </a:r>
            <a:endParaRPr lang="en-US" dirty="0"/>
          </a:p>
          <a:p>
            <a:r>
              <a:rPr lang="en-US" dirty="0"/>
              <a:t>Muscle strengthening activities on 2 or more days a week that work all major muscle groups</a:t>
            </a:r>
            <a:r>
              <a:rPr lang="en-US" dirty="0" smtClean="0"/>
              <a:t>.</a:t>
            </a:r>
            <a:endParaRPr lang="en-US" dirty="0"/>
          </a:p>
        </p:txBody>
      </p:sp>
      <p:sp>
        <p:nvSpPr>
          <p:cNvPr id="5" name="TextBox 4"/>
          <p:cNvSpPr txBox="1"/>
          <p:nvPr/>
        </p:nvSpPr>
        <p:spPr>
          <a:xfrm>
            <a:off x="4191000" y="3048000"/>
            <a:ext cx="762000" cy="523220"/>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en-US" b="1" dirty="0"/>
          </a:p>
        </p:txBody>
      </p:sp>
    </p:spTree>
    <p:extLst>
      <p:ext uri="{BB962C8B-B14F-4D97-AF65-F5344CB8AC3E}">
        <p14:creationId xmlns:p14="http://schemas.microsoft.com/office/powerpoint/2010/main" val="3996607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openiconlibrary.sourceforge.net/gallery2/pictograms/png/256x256/national_park_service/pictograms-nps-land-exercise-fitness-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3140" y="1557066"/>
            <a:ext cx="651349" cy="65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peniconlibrary.sourceforge.net/gallery2/pictograms/png/256x256/national_park_service/pictograms-nps-swimming.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61306" y="50442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iconlibrary.sourceforge.net/gallery2/pictograms/png/256x256/national_park_service/pictograms-nps-trailhead-2.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306" y="4172989"/>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openiconlibrary.sourceforge.net/gallery2/pictograms/png/256x256/national_park_service/pictograms-nps-land-technical_rock_climbing-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5265" y="3301723"/>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openiconlibrary.sourceforge.net/gallery2/pictograms/png/256x256/national_park_service/pictograms-nps-land-tennis-2.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61306" y="24304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openiconlibrary.sourceforge.net/gallery2/pictograms/png/256x256/national_park_service/pictograms-nps-land-climbing-2.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85265" y="685800"/>
            <a:ext cx="649224" cy="64922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676400" y="685800"/>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Physical Inactivity</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2" name="Rounded Rectangle 21"/>
          <p:cNvSpPr/>
          <p:nvPr/>
        </p:nvSpPr>
        <p:spPr>
          <a:xfrm>
            <a:off x="1663700" y="4172564"/>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Individualizing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3" name="Rounded Rectangle 22"/>
          <p:cNvSpPr/>
          <p:nvPr/>
        </p:nvSpPr>
        <p:spPr>
          <a:xfrm>
            <a:off x="1663700" y="1557491"/>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Cardiorespiratory Fitness</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4" name="Rounded Rectangle 23"/>
          <p:cNvSpPr/>
          <p:nvPr/>
        </p:nvSpPr>
        <p:spPr>
          <a:xfrm>
            <a:off x="1663700" y="2429182"/>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Chronic Exercise Training</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5" name="Rounded Rectangle 24"/>
          <p:cNvSpPr/>
          <p:nvPr/>
        </p:nvSpPr>
        <p:spPr>
          <a:xfrm>
            <a:off x="1676400" y="3300873"/>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Components of an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6" name="Rounded Rectangle 25"/>
          <p:cNvSpPr/>
          <p:nvPr/>
        </p:nvSpPr>
        <p:spPr>
          <a:xfrm>
            <a:off x="1676400" y="5044257"/>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Provider Resources</a:t>
            </a:r>
            <a:endParaRPr lang="en-US" b="1" dirty="0">
              <a:solidFill>
                <a:schemeClr val="bg1"/>
              </a:solidFill>
              <a:latin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3917203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Prescription for Veterans</a:t>
            </a:r>
            <a:endParaRPr lang="en-US" dirty="0"/>
          </a:p>
        </p:txBody>
      </p:sp>
      <p:sp>
        <p:nvSpPr>
          <p:cNvPr id="3" name="Content Placeholder 2"/>
          <p:cNvSpPr>
            <a:spLocks noGrp="1"/>
          </p:cNvSpPr>
          <p:nvPr>
            <p:ph idx="1"/>
          </p:nvPr>
        </p:nvSpPr>
        <p:spPr/>
        <p:txBody>
          <a:bodyPr>
            <a:normAutofit/>
          </a:bodyPr>
          <a:lstStyle/>
          <a:p>
            <a:r>
              <a:rPr lang="en-US" dirty="0" smtClean="0"/>
              <a:t>Do physicians prescribe the same medicine for all patients?</a:t>
            </a:r>
          </a:p>
          <a:p>
            <a:endParaRPr lang="en-US" dirty="0" smtClean="0"/>
          </a:p>
          <a:p>
            <a:r>
              <a:rPr lang="en-US" dirty="0" smtClean="0"/>
              <a:t>Each Veteran is unique</a:t>
            </a:r>
          </a:p>
          <a:p>
            <a:pPr lvl="1"/>
            <a:r>
              <a:rPr lang="en-US" dirty="0" smtClean="0"/>
              <a:t>“One size fits all” and “off-the-shelf” exercise programs are inappropriate</a:t>
            </a:r>
          </a:p>
          <a:p>
            <a:pPr lvl="1"/>
            <a:endParaRPr lang="en-US" dirty="0" smtClean="0"/>
          </a:p>
          <a:p>
            <a:r>
              <a:rPr lang="en-US" b="1" u="sng" dirty="0" smtClean="0"/>
              <a:t>Individually tailored programs improve exercise adherence </a:t>
            </a:r>
            <a:r>
              <a:rPr lang="en-US" sz="1600" dirty="0" smtClean="0"/>
              <a:t>(Cox et al. 2003; </a:t>
            </a:r>
            <a:r>
              <a:rPr lang="en-US" sz="1600" dirty="0" err="1" smtClean="0"/>
              <a:t>Hillsdon</a:t>
            </a:r>
            <a:r>
              <a:rPr lang="en-US" sz="1600" dirty="0" smtClean="0"/>
              <a:t> et al. 2005; Kahn et al. 2002; Smith &amp; Leon 2003; Marcus et al. 2006; Seguin et al. 2010)</a:t>
            </a:r>
            <a:endParaRPr lang="en-US" dirty="0"/>
          </a:p>
        </p:txBody>
      </p:sp>
    </p:spTree>
    <p:extLst>
      <p:ext uri="{BB962C8B-B14F-4D97-AF65-F5344CB8AC3E}">
        <p14:creationId xmlns:p14="http://schemas.microsoft.com/office/powerpoint/2010/main" val="412977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Individualizing an Exercise Rx</a:t>
            </a:r>
            <a:endParaRPr lang="en-US" dirty="0"/>
          </a:p>
        </p:txBody>
      </p:sp>
      <p:sp>
        <p:nvSpPr>
          <p:cNvPr id="3" name="Content Placeholder 2"/>
          <p:cNvSpPr>
            <a:spLocks noGrp="1"/>
          </p:cNvSpPr>
          <p:nvPr>
            <p:ph idx="1"/>
          </p:nvPr>
        </p:nvSpPr>
        <p:spPr/>
        <p:txBody>
          <a:bodyPr/>
          <a:lstStyle/>
          <a:p>
            <a:pPr>
              <a:lnSpc>
                <a:spcPct val="150000"/>
              </a:lnSpc>
            </a:pPr>
            <a:r>
              <a:rPr lang="en-US" dirty="0" smtClean="0"/>
              <a:t>Follow the FITT guidelines.</a:t>
            </a:r>
          </a:p>
          <a:p>
            <a:pPr>
              <a:lnSpc>
                <a:spcPct val="150000"/>
              </a:lnSpc>
            </a:pPr>
            <a:r>
              <a:rPr lang="en-US" dirty="0" smtClean="0"/>
              <a:t>For very deconditioned or novice exercisers beginning at a lighter intensity is beneficial.</a:t>
            </a:r>
          </a:p>
          <a:p>
            <a:pPr>
              <a:lnSpc>
                <a:spcPct val="150000"/>
              </a:lnSpc>
            </a:pPr>
            <a:r>
              <a:rPr lang="en-US" dirty="0" smtClean="0"/>
              <a:t>When progressing an exercise program always increase </a:t>
            </a:r>
            <a:r>
              <a:rPr lang="en-US" i="1" dirty="0" smtClean="0"/>
              <a:t>Frequency</a:t>
            </a:r>
            <a:r>
              <a:rPr lang="en-US" dirty="0" smtClean="0"/>
              <a:t> and/or </a:t>
            </a:r>
            <a:r>
              <a:rPr lang="en-US" i="1" dirty="0" smtClean="0"/>
              <a:t>Time</a:t>
            </a:r>
            <a:r>
              <a:rPr lang="en-US" dirty="0" smtClean="0"/>
              <a:t> BEFORE increasing </a:t>
            </a:r>
            <a:r>
              <a:rPr lang="en-US" i="1" dirty="0" smtClean="0"/>
              <a:t>Intensity</a:t>
            </a:r>
            <a:r>
              <a:rPr lang="en-US" dirty="0" smtClean="0"/>
              <a:t>.</a:t>
            </a:r>
            <a:endParaRPr lang="en-US" dirty="0"/>
          </a:p>
        </p:txBody>
      </p:sp>
    </p:spTree>
    <p:extLst>
      <p:ext uri="{BB962C8B-B14F-4D97-AF65-F5344CB8AC3E}">
        <p14:creationId xmlns:p14="http://schemas.microsoft.com/office/powerpoint/2010/main" val="3139425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Individualizing an Exercise Rx</a:t>
            </a:r>
            <a:endParaRPr lang="en-US" dirty="0"/>
          </a:p>
        </p:txBody>
      </p:sp>
      <p:sp>
        <p:nvSpPr>
          <p:cNvPr id="3" name="Content Placeholder 2"/>
          <p:cNvSpPr>
            <a:spLocks noGrp="1"/>
          </p:cNvSpPr>
          <p:nvPr>
            <p:ph idx="1"/>
          </p:nvPr>
        </p:nvSpPr>
        <p:spPr>
          <a:xfrm>
            <a:off x="304800" y="1219200"/>
            <a:ext cx="8534400" cy="4267201"/>
          </a:xfrm>
        </p:spPr>
        <p:txBody>
          <a:bodyPr/>
          <a:lstStyle/>
          <a:p>
            <a:r>
              <a:rPr lang="en-US" dirty="0" smtClean="0"/>
              <a:t>Ask the Veteran what he/she likes and dislikes about exercise. Focus the program around activities that will be enjoyed and what will help to accomplish his/her goals.</a:t>
            </a:r>
          </a:p>
          <a:p>
            <a:r>
              <a:rPr lang="en-US" dirty="0" smtClean="0"/>
              <a:t>Come up with strategies for avoiding relapse and overcoming the common ‘Barriers to Physical Activity.’</a:t>
            </a:r>
            <a:endParaRPr lang="en-US" dirty="0"/>
          </a:p>
        </p:txBody>
      </p:sp>
    </p:spTree>
    <p:extLst>
      <p:ext uri="{BB962C8B-B14F-4D97-AF65-F5344CB8AC3E}">
        <p14:creationId xmlns:p14="http://schemas.microsoft.com/office/powerpoint/2010/main" val="2839067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a:bodyPr>
          <a:lstStyle/>
          <a:p>
            <a:r>
              <a:rPr lang="en-US" dirty="0" smtClean="0"/>
              <a:t>Barriers to Physical Activity</a:t>
            </a:r>
            <a:endParaRPr lang="en-US" dirty="0"/>
          </a:p>
        </p:txBody>
      </p:sp>
      <p:sp>
        <p:nvSpPr>
          <p:cNvPr id="3" name="Content Placeholder 2"/>
          <p:cNvSpPr>
            <a:spLocks noGrp="1"/>
          </p:cNvSpPr>
          <p:nvPr>
            <p:ph idx="1"/>
          </p:nvPr>
        </p:nvSpPr>
        <p:spPr>
          <a:xfrm>
            <a:off x="457200" y="1066801"/>
            <a:ext cx="8229600" cy="4876799"/>
          </a:xfrm>
        </p:spPr>
        <p:txBody>
          <a:bodyPr/>
          <a:lstStyle/>
          <a:p>
            <a:pPr marL="514350" indent="-514350">
              <a:buFont typeface="+mj-lt"/>
              <a:buAutoNum type="arabicPeriod"/>
            </a:pPr>
            <a:r>
              <a:rPr lang="en-US" dirty="0" smtClean="0"/>
              <a:t>No time</a:t>
            </a:r>
          </a:p>
          <a:p>
            <a:pPr marL="514350" indent="-514350">
              <a:buFont typeface="+mj-lt"/>
              <a:buAutoNum type="arabicPeriod"/>
            </a:pPr>
            <a:r>
              <a:rPr lang="en-US" dirty="0" smtClean="0"/>
              <a:t>Not convenient</a:t>
            </a:r>
          </a:p>
          <a:p>
            <a:pPr marL="514350" indent="-514350">
              <a:buFont typeface="+mj-lt"/>
              <a:buAutoNum type="arabicPeriod"/>
            </a:pPr>
            <a:r>
              <a:rPr lang="en-US" dirty="0" smtClean="0"/>
              <a:t>Lacking self-motivation</a:t>
            </a:r>
          </a:p>
          <a:p>
            <a:pPr marL="514350" indent="-514350">
              <a:buFont typeface="+mj-lt"/>
              <a:buAutoNum type="arabicPeriod"/>
            </a:pPr>
            <a:r>
              <a:rPr lang="en-US" dirty="0" smtClean="0"/>
              <a:t>Not fun</a:t>
            </a:r>
          </a:p>
          <a:p>
            <a:pPr marL="514350" indent="-514350">
              <a:buFont typeface="+mj-lt"/>
              <a:buAutoNum type="arabicPeriod"/>
            </a:pPr>
            <a:r>
              <a:rPr lang="en-US" dirty="0" smtClean="0"/>
              <a:t>Low self-efficacy</a:t>
            </a:r>
          </a:p>
          <a:p>
            <a:pPr marL="514350" indent="-514350">
              <a:buFont typeface="+mj-lt"/>
              <a:buAutoNum type="arabicPeriod"/>
            </a:pPr>
            <a:r>
              <a:rPr lang="en-US" dirty="0" smtClean="0"/>
              <a:t>Fear of injury</a:t>
            </a:r>
          </a:p>
          <a:p>
            <a:pPr marL="514350" indent="-514350">
              <a:buFont typeface="+mj-lt"/>
              <a:buAutoNum type="arabicPeriod"/>
            </a:pPr>
            <a:r>
              <a:rPr lang="en-US" dirty="0" smtClean="0"/>
              <a:t>Lack of encouragement/support</a:t>
            </a:r>
          </a:p>
          <a:p>
            <a:pPr marL="514350" indent="-514350">
              <a:buFont typeface="+mj-lt"/>
              <a:buAutoNum type="arabicPeriod"/>
            </a:pPr>
            <a:r>
              <a:rPr lang="en-US" dirty="0" smtClean="0"/>
              <a:t>Access to equipment</a:t>
            </a:r>
            <a:endParaRPr lang="en-US" dirty="0"/>
          </a:p>
        </p:txBody>
      </p:sp>
      <p:sp>
        <p:nvSpPr>
          <p:cNvPr id="9" name="TextBox 8"/>
          <p:cNvSpPr txBox="1"/>
          <p:nvPr/>
        </p:nvSpPr>
        <p:spPr>
          <a:xfrm>
            <a:off x="5867400" y="5715000"/>
            <a:ext cx="3124200" cy="261610"/>
          </a:xfrm>
          <a:prstGeom prst="rect">
            <a:avLst/>
          </a:prstGeom>
          <a:noFill/>
        </p:spPr>
        <p:txBody>
          <a:bodyPr wrap="square" rtlCol="0">
            <a:spAutoFit/>
          </a:bodyPr>
          <a:lstStyle/>
          <a:p>
            <a:pPr algn="r"/>
            <a:r>
              <a:rPr lang="en-US" sz="1100" dirty="0" err="1" smtClean="0"/>
              <a:t>Sallis</a:t>
            </a:r>
            <a:r>
              <a:rPr lang="en-US" sz="1100" dirty="0" smtClean="0"/>
              <a:t> and </a:t>
            </a:r>
            <a:r>
              <a:rPr lang="en-US" sz="1100" dirty="0" err="1" smtClean="0"/>
              <a:t>Hovell</a:t>
            </a:r>
            <a:r>
              <a:rPr lang="en-US" sz="1100" dirty="0" smtClean="0"/>
              <a:t> 1990; </a:t>
            </a:r>
            <a:r>
              <a:rPr lang="en-US" sz="1100" dirty="0" err="1" smtClean="0"/>
              <a:t>Sallis</a:t>
            </a:r>
            <a:r>
              <a:rPr lang="en-US" sz="1100" dirty="0" smtClean="0"/>
              <a:t> et al. 1992</a:t>
            </a:r>
            <a:endParaRPr lang="en-US" sz="1100" dirty="0"/>
          </a:p>
        </p:txBody>
      </p:sp>
    </p:spTree>
    <p:extLst>
      <p:ext uri="{BB962C8B-B14F-4D97-AF65-F5344CB8AC3E}">
        <p14:creationId xmlns:p14="http://schemas.microsoft.com/office/powerpoint/2010/main" val="2820254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p>
            <a:pPr algn="ctr"/>
            <a:r>
              <a:rPr lang="en-US" sz="3200" dirty="0" smtClean="0"/>
              <a:t>Overcoming Barriers to Physical Activity</a:t>
            </a:r>
            <a:endParaRPr lang="en-US" sz="3200" dirty="0"/>
          </a:p>
        </p:txBody>
      </p:sp>
      <p:sp>
        <p:nvSpPr>
          <p:cNvPr id="4" name="Content Placeholder 3"/>
          <p:cNvSpPr>
            <a:spLocks noGrp="1"/>
          </p:cNvSpPr>
          <p:nvPr>
            <p:ph sz="half" idx="1"/>
          </p:nvPr>
        </p:nvSpPr>
        <p:spPr>
          <a:xfrm>
            <a:off x="4724400" y="1066801"/>
            <a:ext cx="4038600" cy="5029200"/>
          </a:xfrm>
        </p:spPr>
        <p:txBody>
          <a:bodyPr/>
          <a:lstStyle/>
          <a:p>
            <a:r>
              <a:rPr lang="en-US" dirty="0" smtClean="0"/>
              <a:t>Take the stairs</a:t>
            </a:r>
          </a:p>
          <a:p>
            <a:r>
              <a:rPr lang="en-US" dirty="0" smtClean="0"/>
              <a:t>Park far away</a:t>
            </a:r>
          </a:p>
          <a:p>
            <a:r>
              <a:rPr lang="en-US" dirty="0" smtClean="0"/>
              <a:t>Get off the bus/subway a station earlier and walk the remainder</a:t>
            </a:r>
          </a:p>
          <a:p>
            <a:r>
              <a:rPr lang="en-US" dirty="0" smtClean="0"/>
              <a:t>Get a dog</a:t>
            </a:r>
          </a:p>
          <a:p>
            <a:r>
              <a:rPr lang="en-US" dirty="0" smtClean="0"/>
              <a:t>Get dance fever</a:t>
            </a:r>
          </a:p>
          <a:p>
            <a:r>
              <a:rPr lang="en-US" dirty="0" smtClean="0"/>
              <a:t>Get up to change the TV channel</a:t>
            </a:r>
            <a:endParaRPr lang="en-US" dirty="0"/>
          </a:p>
        </p:txBody>
      </p:sp>
      <p:sp>
        <p:nvSpPr>
          <p:cNvPr id="5" name="Content Placeholder 4"/>
          <p:cNvSpPr>
            <a:spLocks noGrp="1"/>
          </p:cNvSpPr>
          <p:nvPr>
            <p:ph sz="half" idx="2"/>
          </p:nvPr>
        </p:nvSpPr>
        <p:spPr>
          <a:xfrm>
            <a:off x="457200" y="990600"/>
            <a:ext cx="4038600" cy="5181600"/>
          </a:xfrm>
        </p:spPr>
        <p:txBody>
          <a:bodyPr/>
          <a:lstStyle/>
          <a:p>
            <a:r>
              <a:rPr lang="en-US" dirty="0" smtClean="0"/>
              <a:t>Be active during TV commercials</a:t>
            </a:r>
          </a:p>
          <a:p>
            <a:r>
              <a:rPr lang="en-US" dirty="0" smtClean="0"/>
              <a:t>Mark times for physical activity into a personal calendar</a:t>
            </a:r>
            <a:endParaRPr lang="en-US" dirty="0"/>
          </a:p>
          <a:p>
            <a:r>
              <a:rPr lang="en-US" dirty="0" smtClean="0"/>
              <a:t>Join an exercise group or class</a:t>
            </a:r>
          </a:p>
          <a:p>
            <a:r>
              <a:rPr lang="en-US" dirty="0" smtClean="0"/>
              <a:t>When traveling- pack a jump rope, or walk the hotel halls and/or climb the stairs.</a:t>
            </a:r>
          </a:p>
        </p:txBody>
      </p:sp>
    </p:spTree>
    <p:extLst>
      <p:ext uri="{BB962C8B-B14F-4D97-AF65-F5344CB8AC3E}">
        <p14:creationId xmlns:p14="http://schemas.microsoft.com/office/powerpoint/2010/main" val="1520778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lstStyle/>
          <a:p>
            <a:pPr algn="ctr"/>
            <a:r>
              <a:rPr lang="en-US" dirty="0" smtClean="0"/>
              <a:t>Improving Exercise Adherence</a:t>
            </a:r>
            <a:endParaRPr lang="en-US" dirty="0"/>
          </a:p>
        </p:txBody>
      </p:sp>
      <p:sp>
        <p:nvSpPr>
          <p:cNvPr id="3" name="Content Placeholder 2"/>
          <p:cNvSpPr>
            <a:spLocks noGrp="1"/>
          </p:cNvSpPr>
          <p:nvPr>
            <p:ph idx="1"/>
          </p:nvPr>
        </p:nvSpPr>
        <p:spPr>
          <a:xfrm>
            <a:off x="457200" y="1600201"/>
            <a:ext cx="8229600" cy="3505199"/>
          </a:xfrm>
        </p:spPr>
        <p:txBody>
          <a:bodyPr>
            <a:normAutofit/>
          </a:bodyPr>
          <a:lstStyle/>
          <a:p>
            <a:pPr marL="0" indent="0" algn="ctr">
              <a:buNone/>
            </a:pPr>
            <a:r>
              <a:rPr lang="en-US" i="1" dirty="0" smtClean="0"/>
              <a:t>“</a:t>
            </a:r>
            <a:r>
              <a:rPr lang="en-US" i="1" dirty="0"/>
              <a:t>Most adults in the United Sates do not engage in the recommended amounts of physical activity. For individuals who choose to engage in an exercise program, greater than 50% will drop out over the first 6 months</a:t>
            </a:r>
            <a:r>
              <a:rPr lang="en-US" i="1" dirty="0" smtClean="0"/>
              <a:t>.”</a:t>
            </a:r>
            <a:endParaRPr lang="en-US" sz="1700" dirty="0"/>
          </a:p>
        </p:txBody>
      </p:sp>
      <p:sp>
        <p:nvSpPr>
          <p:cNvPr id="4" name="TextBox 3"/>
          <p:cNvSpPr txBox="1"/>
          <p:nvPr/>
        </p:nvSpPr>
        <p:spPr>
          <a:xfrm>
            <a:off x="2864893" y="5562600"/>
            <a:ext cx="6248400" cy="338554"/>
          </a:xfrm>
          <a:prstGeom prst="rect">
            <a:avLst/>
          </a:prstGeom>
          <a:noFill/>
        </p:spPr>
        <p:txBody>
          <a:bodyPr wrap="square" rtlCol="0">
            <a:spAutoFit/>
          </a:bodyPr>
          <a:lstStyle/>
          <a:p>
            <a:r>
              <a:rPr lang="en-US" sz="1600" dirty="0"/>
              <a:t>(ACSM Guidelines for Exercise Testing and Prescription, 9</a:t>
            </a:r>
            <a:r>
              <a:rPr lang="en-US" sz="1600" baseline="30000" dirty="0"/>
              <a:t>th</a:t>
            </a:r>
            <a:r>
              <a:rPr lang="en-US" sz="1600" dirty="0"/>
              <a:t> ed.)</a:t>
            </a:r>
          </a:p>
        </p:txBody>
      </p:sp>
    </p:spTree>
    <p:extLst>
      <p:ext uri="{BB962C8B-B14F-4D97-AF65-F5344CB8AC3E}">
        <p14:creationId xmlns:p14="http://schemas.microsoft.com/office/powerpoint/2010/main" val="114779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Gains in Life Expectancy</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78" y="1600200"/>
            <a:ext cx="8819761"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715000"/>
            <a:ext cx="3047629" cy="307777"/>
          </a:xfrm>
          <a:prstGeom prst="rect">
            <a:avLst/>
          </a:prstGeom>
        </p:spPr>
        <p:txBody>
          <a:bodyPr wrap="none">
            <a:spAutoFit/>
          </a:bodyPr>
          <a:lstStyle/>
          <a:p>
            <a:r>
              <a:rPr lang="en-US" sz="1400" dirty="0" smtClean="0"/>
              <a:t>Lee et al. Lancet </a:t>
            </a:r>
            <a:r>
              <a:rPr lang="en-US" sz="1400" dirty="0"/>
              <a:t>2012; 380: 219–29</a:t>
            </a:r>
          </a:p>
        </p:txBody>
      </p:sp>
    </p:spTree>
    <p:extLst>
      <p:ext uri="{BB962C8B-B14F-4D97-AF65-F5344CB8AC3E}">
        <p14:creationId xmlns:p14="http://schemas.microsoft.com/office/powerpoint/2010/main" val="3437417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14400"/>
          </a:xfrm>
        </p:spPr>
        <p:txBody>
          <a:bodyPr>
            <a:normAutofit fontScale="90000"/>
          </a:bodyPr>
          <a:lstStyle/>
          <a:p>
            <a:pPr algn="ctr"/>
            <a:r>
              <a:rPr lang="en-US" dirty="0" smtClean="0"/>
              <a:t>Are we recommending Physical Activity/Exercise?</a:t>
            </a:r>
            <a:endParaRPr lang="en-US" dirty="0"/>
          </a:p>
        </p:txBody>
      </p:sp>
      <p:sp>
        <p:nvSpPr>
          <p:cNvPr id="3" name="Content Placeholder 2"/>
          <p:cNvSpPr>
            <a:spLocks noGrp="1"/>
          </p:cNvSpPr>
          <p:nvPr>
            <p:ph idx="1"/>
          </p:nvPr>
        </p:nvSpPr>
        <p:spPr>
          <a:xfrm>
            <a:off x="457200" y="1447800"/>
            <a:ext cx="8229600" cy="1143000"/>
          </a:xfrm>
        </p:spPr>
        <p:txBody>
          <a:bodyPr>
            <a:normAutofit lnSpcReduction="10000"/>
          </a:bodyPr>
          <a:lstStyle/>
          <a:p>
            <a:pPr marL="0" indent="0">
              <a:buNone/>
            </a:pPr>
            <a:r>
              <a:rPr lang="en-US" sz="2400" dirty="0" smtClean="0"/>
              <a:t>About 1 in 3 adults who saw a physician or other health care professional in 2010 were advised to </a:t>
            </a:r>
            <a:r>
              <a:rPr lang="en-US" sz="2400" i="1" dirty="0" smtClean="0"/>
              <a:t>begin or maintain</a:t>
            </a:r>
            <a:r>
              <a:rPr lang="en-US" sz="2400" dirty="0" smtClean="0"/>
              <a:t> exercise or physical activity.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83" y="2667000"/>
            <a:ext cx="7051517" cy="3336878"/>
          </a:xfrm>
          <a:prstGeom prst="rect">
            <a:avLst/>
          </a:prstGeom>
        </p:spPr>
      </p:pic>
      <p:sp>
        <p:nvSpPr>
          <p:cNvPr id="5" name="TextBox 4"/>
          <p:cNvSpPr txBox="1"/>
          <p:nvPr/>
        </p:nvSpPr>
        <p:spPr>
          <a:xfrm rot="10800000" flipV="1">
            <a:off x="7772400" y="5105400"/>
            <a:ext cx="1347716" cy="769441"/>
          </a:xfrm>
          <a:prstGeom prst="rect">
            <a:avLst/>
          </a:prstGeom>
          <a:noFill/>
        </p:spPr>
        <p:txBody>
          <a:bodyPr wrap="square" rtlCol="0">
            <a:spAutoFit/>
          </a:bodyPr>
          <a:lstStyle/>
          <a:p>
            <a:r>
              <a:rPr lang="en-US" sz="1100" dirty="0" smtClean="0"/>
              <a:t>Barnes &amp; </a:t>
            </a:r>
            <a:r>
              <a:rPr lang="en-US" sz="1100" dirty="0" err="1" smtClean="0"/>
              <a:t>Schoenborn</a:t>
            </a:r>
            <a:r>
              <a:rPr lang="en-US" sz="1100" dirty="0" smtClean="0"/>
              <a:t>, NCHS Data Brief, 2012; 86: 1-8</a:t>
            </a:r>
            <a:endParaRPr lang="en-US" sz="1100" dirty="0"/>
          </a:p>
        </p:txBody>
      </p:sp>
    </p:spTree>
    <p:extLst>
      <p:ext uri="{BB962C8B-B14F-4D97-AF65-F5344CB8AC3E}">
        <p14:creationId xmlns:p14="http://schemas.microsoft.com/office/powerpoint/2010/main" val="13854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8229600" cy="639762"/>
          </a:xfrm>
        </p:spPr>
        <p:txBody>
          <a:bodyPr/>
          <a:lstStyle/>
          <a:p>
            <a:pPr algn="ctr"/>
            <a:r>
              <a:rPr lang="en-US" dirty="0" smtClean="0"/>
              <a:t>Does it make a difference?</a:t>
            </a:r>
            <a:endParaRPr lang="en-US" dirty="0"/>
          </a:p>
        </p:txBody>
      </p:sp>
      <p:sp>
        <p:nvSpPr>
          <p:cNvPr id="3" name="Content Placeholder 2"/>
          <p:cNvSpPr>
            <a:spLocks noGrp="1"/>
          </p:cNvSpPr>
          <p:nvPr>
            <p:ph idx="1"/>
          </p:nvPr>
        </p:nvSpPr>
        <p:spPr>
          <a:xfrm>
            <a:off x="520700" y="1447800"/>
            <a:ext cx="8229600" cy="3200399"/>
          </a:xfrm>
        </p:spPr>
        <p:txBody>
          <a:bodyPr anchor="ctr"/>
          <a:lstStyle/>
          <a:p>
            <a:pPr marL="0" indent="0" algn="ctr">
              <a:buNone/>
            </a:pPr>
            <a:r>
              <a:rPr lang="en-US" dirty="0" smtClean="0"/>
              <a:t>Yes.</a:t>
            </a:r>
          </a:p>
          <a:p>
            <a:pPr marL="0" indent="0">
              <a:buNone/>
            </a:pPr>
            <a:r>
              <a:rPr lang="en-US" dirty="0" smtClean="0"/>
              <a:t>Even simple and brief advice can improve physical activity levels among adults.</a:t>
            </a:r>
          </a:p>
        </p:txBody>
      </p:sp>
      <p:sp>
        <p:nvSpPr>
          <p:cNvPr id="4" name="TextBox 3"/>
          <p:cNvSpPr txBox="1"/>
          <p:nvPr/>
        </p:nvSpPr>
        <p:spPr>
          <a:xfrm>
            <a:off x="5334000" y="5377190"/>
            <a:ext cx="3429000" cy="523220"/>
          </a:xfrm>
          <a:prstGeom prst="rect">
            <a:avLst/>
          </a:prstGeom>
          <a:noFill/>
        </p:spPr>
        <p:txBody>
          <a:bodyPr wrap="square" rtlCol="0">
            <a:spAutoFit/>
          </a:bodyPr>
          <a:lstStyle/>
          <a:p>
            <a:r>
              <a:rPr lang="en-US" sz="1400" dirty="0" err="1" smtClean="0"/>
              <a:t>Anokye</a:t>
            </a:r>
            <a:r>
              <a:rPr lang="en-US" sz="1400" dirty="0" smtClean="0"/>
              <a:t> </a:t>
            </a:r>
            <a:r>
              <a:rPr lang="en-US" sz="1400" dirty="0"/>
              <a:t>et al. </a:t>
            </a:r>
            <a:r>
              <a:rPr lang="en-US" sz="1400" i="1" dirty="0"/>
              <a:t>Br J Sports Med</a:t>
            </a:r>
            <a:r>
              <a:rPr lang="en-US" sz="1400" dirty="0"/>
              <a:t> </a:t>
            </a:r>
            <a:r>
              <a:rPr lang="en-US" sz="1400" dirty="0" smtClean="0"/>
              <a:t>2014; 8</a:t>
            </a:r>
            <a:r>
              <a:rPr lang="en-US" sz="1400" dirty="0"/>
              <a:t>: </a:t>
            </a:r>
            <a:r>
              <a:rPr lang="en-US" sz="1400" dirty="0" smtClean="0"/>
              <a:t>202-206</a:t>
            </a:r>
            <a:r>
              <a:rPr lang="en-US" sz="1400" dirty="0"/>
              <a:t>.</a:t>
            </a:r>
          </a:p>
        </p:txBody>
      </p:sp>
    </p:spTree>
    <p:extLst>
      <p:ext uri="{BB962C8B-B14F-4D97-AF65-F5344CB8AC3E}">
        <p14:creationId xmlns:p14="http://schemas.microsoft.com/office/powerpoint/2010/main" val="15624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fontScale="90000"/>
          </a:bodyPr>
          <a:lstStyle/>
          <a:p>
            <a:pPr algn="ctr"/>
            <a:r>
              <a:rPr lang="en-US" dirty="0" smtClean="0"/>
              <a:t>Recommendations to Improve Adherence</a:t>
            </a:r>
            <a:endParaRPr lang="en-US" dirty="0"/>
          </a:p>
        </p:txBody>
      </p:sp>
      <p:sp>
        <p:nvSpPr>
          <p:cNvPr id="3" name="Content Placeholder 2"/>
          <p:cNvSpPr>
            <a:spLocks noGrp="1"/>
          </p:cNvSpPr>
          <p:nvPr>
            <p:ph idx="1"/>
          </p:nvPr>
        </p:nvSpPr>
        <p:spPr>
          <a:xfrm>
            <a:off x="457200" y="1295401"/>
            <a:ext cx="8229600" cy="4419600"/>
          </a:xfrm>
        </p:spPr>
        <p:txBody>
          <a:bodyPr>
            <a:normAutofit fontScale="92500"/>
          </a:bodyPr>
          <a:lstStyle/>
          <a:p>
            <a:r>
              <a:rPr lang="en-US" dirty="0" smtClean="0"/>
              <a:t>Home-based activities are associated with higher adherence than facility-based activities.</a:t>
            </a:r>
          </a:p>
          <a:p>
            <a:r>
              <a:rPr lang="en-US" dirty="0" smtClean="0"/>
              <a:t>Being physically inactive at the start of a prescription is associated with lower adherence. </a:t>
            </a:r>
          </a:p>
          <a:p>
            <a:pPr lvl="1"/>
            <a:r>
              <a:rPr lang="en-US" dirty="0" smtClean="0"/>
              <a:t>Some form of personal counseling or motivational techniques may be beneficial in addition to an individualized exercise prescription for those who are previously sedentary.</a:t>
            </a:r>
          </a:p>
          <a:p>
            <a:pPr marL="0" indent="0">
              <a:buNone/>
            </a:pPr>
            <a:endParaRPr lang="en-US" dirty="0" smtClean="0"/>
          </a:p>
        </p:txBody>
      </p:sp>
      <p:sp>
        <p:nvSpPr>
          <p:cNvPr id="4" name="TextBox 3"/>
          <p:cNvSpPr txBox="1"/>
          <p:nvPr/>
        </p:nvSpPr>
        <p:spPr>
          <a:xfrm>
            <a:off x="5029200" y="5441775"/>
            <a:ext cx="3962400" cy="307777"/>
          </a:xfrm>
          <a:prstGeom prst="rect">
            <a:avLst/>
          </a:prstGeom>
          <a:noFill/>
        </p:spPr>
        <p:txBody>
          <a:bodyPr wrap="square" rtlCol="0">
            <a:spAutoFit/>
          </a:bodyPr>
          <a:lstStyle/>
          <a:p>
            <a:r>
              <a:rPr lang="en-US" sz="1400" dirty="0" err="1" smtClean="0"/>
              <a:t>Leijon</a:t>
            </a:r>
            <a:r>
              <a:rPr lang="en-US" sz="1400" dirty="0" smtClean="0"/>
              <a:t> </a:t>
            </a:r>
            <a:r>
              <a:rPr lang="en-US" sz="1400" dirty="0"/>
              <a:t>et al. </a:t>
            </a:r>
            <a:r>
              <a:rPr lang="en-US" sz="1400" i="1" dirty="0"/>
              <a:t>BMC Family </a:t>
            </a:r>
            <a:r>
              <a:rPr lang="en-US" sz="1400" i="1" dirty="0" smtClean="0"/>
              <a:t>Practice.</a:t>
            </a:r>
            <a:r>
              <a:rPr lang="en-US" sz="1400" dirty="0" smtClean="0"/>
              <a:t> 2010; 11: 38</a:t>
            </a:r>
            <a:endParaRPr lang="en-US" sz="1400" dirty="0"/>
          </a:p>
        </p:txBody>
      </p:sp>
    </p:spTree>
    <p:extLst>
      <p:ext uri="{BB962C8B-B14F-4D97-AF65-F5344CB8AC3E}">
        <p14:creationId xmlns:p14="http://schemas.microsoft.com/office/powerpoint/2010/main" val="4045998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Developing an Exercise Prescription: An Example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7659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Mr. Jones is a 45 y/o male who has come in for his annual physical. </a:t>
            </a:r>
          </a:p>
          <a:p>
            <a:r>
              <a:rPr lang="en-US" dirty="0"/>
              <a:t>O</a:t>
            </a:r>
            <a:r>
              <a:rPr lang="en-US" dirty="0" smtClean="0"/>
              <a:t>verweight with a BMI of 29</a:t>
            </a:r>
          </a:p>
          <a:p>
            <a:r>
              <a:rPr lang="en-US" dirty="0"/>
              <a:t>Currently </a:t>
            </a:r>
            <a:r>
              <a:rPr lang="en-US" dirty="0" smtClean="0"/>
              <a:t>sedentary</a:t>
            </a:r>
          </a:p>
          <a:p>
            <a:r>
              <a:rPr lang="en-US" dirty="0" smtClean="0"/>
              <a:t>No other adverse health conditions</a:t>
            </a:r>
          </a:p>
        </p:txBody>
      </p:sp>
    </p:spTree>
    <p:extLst>
      <p:ext uri="{BB962C8B-B14F-4D97-AF65-F5344CB8AC3E}">
        <p14:creationId xmlns:p14="http://schemas.microsoft.com/office/powerpoint/2010/main" val="35068027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Questions to ask Mr. Jones</a:t>
            </a:r>
            <a:endParaRPr lang="en-US" dirty="0"/>
          </a:p>
        </p:txBody>
      </p:sp>
      <p:sp>
        <p:nvSpPr>
          <p:cNvPr id="3" name="Content Placeholder 2"/>
          <p:cNvSpPr>
            <a:spLocks noGrp="1"/>
          </p:cNvSpPr>
          <p:nvPr>
            <p:ph idx="1"/>
          </p:nvPr>
        </p:nvSpPr>
        <p:spPr>
          <a:xfrm>
            <a:off x="457200" y="1371600"/>
            <a:ext cx="8229600" cy="4419600"/>
          </a:xfrm>
        </p:spPr>
        <p:txBody>
          <a:bodyPr/>
          <a:lstStyle/>
          <a:p>
            <a:r>
              <a:rPr lang="en-US" dirty="0" smtClean="0"/>
              <a:t>What are your goals?</a:t>
            </a:r>
          </a:p>
          <a:p>
            <a:r>
              <a:rPr lang="en-US" dirty="0" smtClean="0"/>
              <a:t>Are you doing any kind of activity right now? What do you like to do?</a:t>
            </a:r>
          </a:p>
          <a:p>
            <a:r>
              <a:rPr lang="en-US" dirty="0" smtClean="0"/>
              <a:t>Do you have a lot of time in your weekly schedule?</a:t>
            </a:r>
          </a:p>
          <a:p>
            <a:r>
              <a:rPr lang="en-US" dirty="0" smtClean="0"/>
              <a:t>Are you interested in a program that requires more structure? Or flexibility?</a:t>
            </a:r>
            <a:endParaRPr lang="en-US" dirty="0"/>
          </a:p>
        </p:txBody>
      </p:sp>
    </p:spTree>
    <p:extLst>
      <p:ext uri="{BB962C8B-B14F-4D97-AF65-F5344CB8AC3E}">
        <p14:creationId xmlns:p14="http://schemas.microsoft.com/office/powerpoint/2010/main" val="1015334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67400"/>
          </a:xfrm>
        </p:spPr>
        <p:txBody>
          <a:bodyPr/>
          <a:lstStyle/>
          <a:p>
            <a:pPr marL="0" indent="0">
              <a:buNone/>
            </a:pPr>
            <a:r>
              <a:rPr lang="en-US" dirty="0" smtClean="0"/>
              <a:t>Mr. Jones says that he would like to lose some weight and be more active to set a good example for his kids.</a:t>
            </a:r>
          </a:p>
          <a:p>
            <a:r>
              <a:rPr lang="en-US" dirty="0" smtClean="0"/>
              <a:t>Other than walking the dog and chasing his kids around he does not do much physical activity.</a:t>
            </a:r>
          </a:p>
          <a:p>
            <a:r>
              <a:rPr lang="en-US" dirty="0" smtClean="0"/>
              <a:t>Works a standard 9 to 5 job, then comes home and cares for his family- time is tight.</a:t>
            </a:r>
          </a:p>
          <a:p>
            <a:r>
              <a:rPr lang="en-US" dirty="0" smtClean="0"/>
              <a:t>Prefers to avoid joining a gym to save on time and money.</a:t>
            </a:r>
            <a:endParaRPr lang="en-US" dirty="0"/>
          </a:p>
        </p:txBody>
      </p:sp>
    </p:spTree>
    <p:extLst>
      <p:ext uri="{BB962C8B-B14F-4D97-AF65-F5344CB8AC3E}">
        <p14:creationId xmlns:p14="http://schemas.microsoft.com/office/powerpoint/2010/main" val="100414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lgn="ctr"/>
            <a:r>
              <a:rPr lang="en-US" dirty="0" smtClean="0"/>
              <a:t>Exercise Prescription: Frequency</a:t>
            </a:r>
            <a:endParaRPr lang="en-US" dirty="0"/>
          </a:p>
        </p:txBody>
      </p:sp>
      <p:sp>
        <p:nvSpPr>
          <p:cNvPr id="3" name="Content Placeholder 2"/>
          <p:cNvSpPr>
            <a:spLocks noGrp="1"/>
          </p:cNvSpPr>
          <p:nvPr>
            <p:ph idx="1"/>
          </p:nvPr>
        </p:nvSpPr>
        <p:spPr>
          <a:xfrm>
            <a:off x="457200" y="1600200"/>
            <a:ext cx="8229600" cy="4191000"/>
          </a:xfrm>
        </p:spPr>
        <p:txBody>
          <a:bodyPr/>
          <a:lstStyle/>
          <a:p>
            <a:r>
              <a:rPr lang="en-US" dirty="0" smtClean="0"/>
              <a:t>Aim for 5 to 6 days a week of activity. Combine leisure activities with more purposeful activity such as brisk walking and resistance training.</a:t>
            </a:r>
          </a:p>
          <a:p>
            <a:r>
              <a:rPr lang="en-US" dirty="0" smtClean="0"/>
              <a:t>Resistance training can be done 2 to 3 times a week to supplement the walking.</a:t>
            </a:r>
            <a:endParaRPr lang="en-US" dirty="0"/>
          </a:p>
        </p:txBody>
      </p:sp>
    </p:spTree>
    <p:extLst>
      <p:ext uri="{BB962C8B-B14F-4D97-AF65-F5344CB8AC3E}">
        <p14:creationId xmlns:p14="http://schemas.microsoft.com/office/powerpoint/2010/main" val="3823678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dirty="0" smtClean="0"/>
              <a:t>Exercise Prescription: Type</a:t>
            </a:r>
            <a:endParaRPr lang="en-US" dirty="0"/>
          </a:p>
        </p:txBody>
      </p:sp>
      <p:sp>
        <p:nvSpPr>
          <p:cNvPr id="3" name="Content Placeholder 2"/>
          <p:cNvSpPr>
            <a:spLocks noGrp="1"/>
          </p:cNvSpPr>
          <p:nvPr>
            <p:ph idx="1"/>
          </p:nvPr>
        </p:nvSpPr>
        <p:spPr>
          <a:xfrm>
            <a:off x="457200" y="1143000"/>
            <a:ext cx="8229600" cy="5029200"/>
          </a:xfrm>
        </p:spPr>
        <p:txBody>
          <a:bodyPr>
            <a:normAutofit fontScale="92500" lnSpcReduction="10000"/>
          </a:bodyPr>
          <a:lstStyle/>
          <a:p>
            <a:r>
              <a:rPr lang="en-US" dirty="0" smtClean="0"/>
              <a:t>Due to time constraints walking is probably Mr. Jones best method for activity.</a:t>
            </a:r>
          </a:p>
          <a:p>
            <a:r>
              <a:rPr lang="en-US" dirty="0" smtClean="0"/>
              <a:t>Encourage </a:t>
            </a:r>
            <a:r>
              <a:rPr lang="en-US" b="1" i="1" dirty="0" smtClean="0"/>
              <a:t>brisk</a:t>
            </a:r>
            <a:r>
              <a:rPr lang="en-US" dirty="0" smtClean="0"/>
              <a:t> walking.</a:t>
            </a:r>
          </a:p>
          <a:p>
            <a:r>
              <a:rPr lang="en-US" dirty="0" smtClean="0"/>
              <a:t>Encourage Mr. Jones to pursue some easy resistance training in addition to the walking- as this will help with his weight loss goals.</a:t>
            </a:r>
          </a:p>
          <a:p>
            <a:r>
              <a:rPr lang="en-US" dirty="0" smtClean="0"/>
              <a:t>A set of resistance tubing is light and compact and can be easily performed in the comfort of one’s own home. Most resistance tubing exercises also do not take much more than 20 minutes to complete</a:t>
            </a:r>
            <a:r>
              <a:rPr lang="en-US" dirty="0"/>
              <a:t>.</a:t>
            </a:r>
          </a:p>
        </p:txBody>
      </p:sp>
    </p:spTree>
    <p:extLst>
      <p:ext uri="{BB962C8B-B14F-4D97-AF65-F5344CB8AC3E}">
        <p14:creationId xmlns:p14="http://schemas.microsoft.com/office/powerpoint/2010/main" val="15199424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lstStyle/>
          <a:p>
            <a:pPr algn="ctr"/>
            <a:r>
              <a:rPr lang="en-US" dirty="0" smtClean="0"/>
              <a:t>Exercise Prescription: Intensity</a:t>
            </a:r>
            <a:endParaRPr lang="en-US" dirty="0"/>
          </a:p>
        </p:txBody>
      </p:sp>
      <p:sp>
        <p:nvSpPr>
          <p:cNvPr id="3" name="Content Placeholder 2"/>
          <p:cNvSpPr>
            <a:spLocks noGrp="1"/>
          </p:cNvSpPr>
          <p:nvPr>
            <p:ph idx="1"/>
          </p:nvPr>
        </p:nvSpPr>
        <p:spPr>
          <a:xfrm>
            <a:off x="457200" y="1371600"/>
            <a:ext cx="8229600" cy="4648200"/>
          </a:xfrm>
        </p:spPr>
        <p:txBody>
          <a:bodyPr>
            <a:normAutofit lnSpcReduction="10000"/>
          </a:bodyPr>
          <a:lstStyle/>
          <a:p>
            <a:r>
              <a:rPr lang="en-US" dirty="0" smtClean="0"/>
              <a:t>Brisk walking should be done at a moderate intensity. A good method to monitor this is through the talk test.</a:t>
            </a:r>
          </a:p>
          <a:p>
            <a:r>
              <a:rPr lang="en-US" dirty="0" smtClean="0"/>
              <a:t>The talk test is a subjective way of measuring intensity that does not require any skill or equipment.</a:t>
            </a:r>
          </a:p>
          <a:p>
            <a:r>
              <a:rPr lang="en-US" dirty="0" smtClean="0"/>
              <a:t>The resistance exercises should feel hard for the duration of the sets. When it becomes easy a heavier resistance will be required.</a:t>
            </a:r>
          </a:p>
          <a:p>
            <a:endParaRPr lang="en-US" dirty="0"/>
          </a:p>
        </p:txBody>
      </p:sp>
    </p:spTree>
    <p:extLst>
      <p:ext uri="{BB962C8B-B14F-4D97-AF65-F5344CB8AC3E}">
        <p14:creationId xmlns:p14="http://schemas.microsoft.com/office/powerpoint/2010/main" val="242000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9597"/>
          <a:stretch/>
        </p:blipFill>
        <p:spPr bwMode="auto">
          <a:xfrm>
            <a:off x="107482" y="1192473"/>
            <a:ext cx="8929036" cy="422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5711588"/>
            <a:ext cx="7391400" cy="338554"/>
          </a:xfrm>
          <a:prstGeom prst="rect">
            <a:avLst/>
          </a:prstGeom>
          <a:noFill/>
        </p:spPr>
        <p:txBody>
          <a:bodyPr wrap="square" rtlCol="0">
            <a:spAutoFit/>
          </a:bodyPr>
          <a:lstStyle/>
          <a:p>
            <a:pPr algn="r"/>
            <a:r>
              <a:rPr lang="en-US" sz="1600" dirty="0" smtClean="0"/>
              <a:t>Wen and Wu. Lancet 2012</a:t>
            </a:r>
            <a:r>
              <a:rPr lang="en-US" sz="1600" dirty="0"/>
              <a:t>; 380 (9838), pp. </a:t>
            </a:r>
            <a:r>
              <a:rPr lang="en-US" sz="1600" dirty="0" smtClean="0"/>
              <a:t>192-193. S0140-6736(12)60954-4</a:t>
            </a:r>
            <a:endParaRPr lang="en-US" sz="1600" dirty="0"/>
          </a:p>
        </p:txBody>
      </p:sp>
      <p:sp>
        <p:nvSpPr>
          <p:cNvPr id="2" name="Title 1"/>
          <p:cNvSpPr>
            <a:spLocks noGrp="1"/>
          </p:cNvSpPr>
          <p:nvPr>
            <p:ph type="title"/>
          </p:nvPr>
        </p:nvSpPr>
        <p:spPr>
          <a:xfrm>
            <a:off x="228600" y="214200"/>
            <a:ext cx="8686800" cy="700200"/>
          </a:xfrm>
        </p:spPr>
        <p:txBody>
          <a:bodyPr/>
          <a:lstStyle/>
          <a:p>
            <a:r>
              <a:rPr lang="en-US" dirty="0" smtClean="0"/>
              <a:t>Global Burden – Smoking vs. Inactivity</a:t>
            </a:r>
            <a:endParaRPr lang="en-US" dirty="0"/>
          </a:p>
        </p:txBody>
      </p:sp>
    </p:spTree>
    <p:extLst>
      <p:ext uri="{BB962C8B-B14F-4D97-AF65-F5344CB8AC3E}">
        <p14:creationId xmlns:p14="http://schemas.microsoft.com/office/powerpoint/2010/main" val="3434235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Exercise Prescription: Time</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Aim for at least 30 minutes of moderate activity on 5 to 6 days a week. </a:t>
            </a:r>
          </a:p>
          <a:p>
            <a:r>
              <a:rPr lang="en-US" dirty="0" smtClean="0"/>
              <a:t>On days when time is an issue break up the 30 minutes into three 10 minute bouts spread out throughout the day.</a:t>
            </a:r>
          </a:p>
          <a:p>
            <a:r>
              <a:rPr lang="en-US" dirty="0" smtClean="0"/>
              <a:t>For example- a brisk 10 minute walk after breakfast, a 10 minute walk after lunch, and a 10 minute walk after dinner = 30 MINUTES</a:t>
            </a:r>
            <a:endParaRPr lang="en-US" dirty="0"/>
          </a:p>
        </p:txBody>
      </p:sp>
    </p:spTree>
    <p:extLst>
      <p:ext uri="{BB962C8B-B14F-4D97-AF65-F5344CB8AC3E}">
        <p14:creationId xmlns:p14="http://schemas.microsoft.com/office/powerpoint/2010/main" val="1953746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1667"/>
          <a:stretch>
            <a:fillRect/>
          </a:stretch>
        </p:blipFill>
        <p:spPr bwMode="auto">
          <a:xfrm>
            <a:off x="0" y="1"/>
            <a:ext cx="9144000" cy="6858000"/>
          </a:xfrm>
          <a:prstGeom prst="rect">
            <a:avLst/>
          </a:prstGeom>
          <a:noFill/>
          <a:ln w="9525">
            <a:noFill/>
            <a:miter lim="800000"/>
            <a:headEnd/>
            <a:tailEnd/>
          </a:ln>
        </p:spPr>
      </p:pic>
    </p:spTree>
    <p:extLst>
      <p:ext uri="{BB962C8B-B14F-4D97-AF65-F5344CB8AC3E}">
        <p14:creationId xmlns:p14="http://schemas.microsoft.com/office/powerpoint/2010/main" val="8773857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openiconlibrary.sourceforge.net/gallery2/pictograms/png/256x256/national_park_service/pictograms-nps-land-exercise-fitness-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3140" y="1557066"/>
            <a:ext cx="651349" cy="65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peniconlibrary.sourceforge.net/gallery2/pictograms/png/256x256/national_park_service/pictograms-nps-swimming.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306" y="50442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iconlibrary.sourceforge.net/gallery2/pictograms/png/256x256/national_park_service/pictograms-nps-trailhead-2.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61306" y="4172989"/>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openiconlibrary.sourceforge.net/gallery2/pictograms/png/256x256/national_park_service/pictograms-nps-land-technical_rock_climbing-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5265" y="3301723"/>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openiconlibrary.sourceforge.net/gallery2/pictograms/png/256x256/national_park_service/pictograms-nps-land-tennis-2.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61306" y="2430457"/>
            <a:ext cx="649224" cy="64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openiconlibrary.sourceforge.net/gallery2/pictograms/png/256x256/national_park_service/pictograms-nps-land-climbing-2.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85265" y="685800"/>
            <a:ext cx="649224" cy="64922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676400" y="685800"/>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Physical Inactivity</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2" name="Rounded Rectangle 21"/>
          <p:cNvSpPr/>
          <p:nvPr/>
        </p:nvSpPr>
        <p:spPr>
          <a:xfrm>
            <a:off x="1663700" y="4172564"/>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Individualizing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3" name="Rounded Rectangle 22"/>
          <p:cNvSpPr/>
          <p:nvPr/>
        </p:nvSpPr>
        <p:spPr>
          <a:xfrm>
            <a:off x="1663700" y="1557491"/>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Cardiorespiratory Fitness</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4" name="Rounded Rectangle 23"/>
          <p:cNvSpPr/>
          <p:nvPr/>
        </p:nvSpPr>
        <p:spPr>
          <a:xfrm>
            <a:off x="1663700" y="2429182"/>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Effects of Chronic Exercise Training</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5" name="Rounded Rectangle 24"/>
          <p:cNvSpPr/>
          <p:nvPr/>
        </p:nvSpPr>
        <p:spPr>
          <a:xfrm>
            <a:off x="1676400" y="3300873"/>
            <a:ext cx="6705600" cy="6492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Components of an Exercise Prescription</a:t>
            </a:r>
            <a:endParaRPr lang="en-US" b="1" dirty="0">
              <a:solidFill>
                <a:schemeClr val="bg1"/>
              </a:solidFill>
              <a:latin typeface="Calibri" panose="020F0502020204030204" pitchFamily="34" charset="0"/>
              <a:cs typeface="Microsoft New Tai Lue" panose="020B0502040204020203" pitchFamily="34" charset="0"/>
            </a:endParaRPr>
          </a:p>
        </p:txBody>
      </p:sp>
      <p:sp>
        <p:nvSpPr>
          <p:cNvPr id="26" name="Rounded Rectangle 25"/>
          <p:cNvSpPr/>
          <p:nvPr/>
        </p:nvSpPr>
        <p:spPr>
          <a:xfrm>
            <a:off x="1676400" y="5044257"/>
            <a:ext cx="6705600" cy="6492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alibri" panose="020F0502020204030204" pitchFamily="34" charset="0"/>
                <a:cs typeface="Microsoft New Tai Lue" panose="020B0502040204020203" pitchFamily="34" charset="0"/>
              </a:rPr>
              <a:t>Provider Resources</a:t>
            </a:r>
            <a:endParaRPr lang="en-US" b="1" dirty="0">
              <a:solidFill>
                <a:schemeClr val="bg1"/>
              </a:solidFill>
              <a:latin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39172033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733800"/>
            <a:ext cx="3289940" cy="707886"/>
          </a:xfrm>
          <a:prstGeom prst="rect">
            <a:avLst/>
          </a:prstGeom>
        </p:spPr>
        <p:txBody>
          <a:bodyPr wrap="none">
            <a:spAutoFit/>
          </a:bodyPr>
          <a:lstStyle/>
          <a:p>
            <a:r>
              <a:rPr lang="en-US" sz="2000" b="1" dirty="0" smtClean="0"/>
              <a:t>Where to Walk:</a:t>
            </a:r>
          </a:p>
          <a:p>
            <a:r>
              <a:rPr lang="en-US" sz="2000" dirty="0" smtClean="0">
                <a:hlinkClick r:id="rId3"/>
              </a:rPr>
              <a:t>http://www.walkinginfo.org/</a:t>
            </a:r>
            <a:r>
              <a:rPr lang="en-US" sz="2000" dirty="0" smtClean="0"/>
              <a:t> </a:t>
            </a:r>
            <a:endParaRPr lang="en-US" sz="2000" dirty="0"/>
          </a:p>
        </p:txBody>
      </p:sp>
      <p:sp>
        <p:nvSpPr>
          <p:cNvPr id="10" name="Rectangle 9"/>
          <p:cNvSpPr/>
          <p:nvPr/>
        </p:nvSpPr>
        <p:spPr>
          <a:xfrm>
            <a:off x="304800" y="4495800"/>
            <a:ext cx="7924800" cy="646331"/>
          </a:xfrm>
          <a:prstGeom prst="rect">
            <a:avLst/>
          </a:prstGeom>
        </p:spPr>
        <p:txBody>
          <a:bodyPr wrap="square">
            <a:spAutoFit/>
          </a:bodyPr>
          <a:lstStyle/>
          <a:p>
            <a:r>
              <a:rPr lang="en-US" sz="2000" b="1" dirty="0" smtClean="0"/>
              <a:t>ACSM Free Health/Fitness Fact Sheets:</a:t>
            </a:r>
          </a:p>
          <a:p>
            <a:r>
              <a:rPr lang="en-US" sz="1600" dirty="0" smtClean="0">
                <a:hlinkClick r:id="rId4"/>
              </a:rPr>
              <a:t>http://www.acsm.org/access-public-information/brochures-fact-sheets/fact-sheets</a:t>
            </a:r>
            <a:r>
              <a:rPr lang="en-US" sz="1600" dirty="0" smtClean="0"/>
              <a:t> </a:t>
            </a:r>
            <a:endParaRPr lang="en-US" sz="1600" dirty="0"/>
          </a:p>
        </p:txBody>
      </p:sp>
      <p:sp>
        <p:nvSpPr>
          <p:cNvPr id="11" name="Title 10"/>
          <p:cNvSpPr>
            <a:spLocks noGrp="1"/>
          </p:cNvSpPr>
          <p:nvPr>
            <p:ph type="title"/>
          </p:nvPr>
        </p:nvSpPr>
        <p:spPr/>
        <p:txBody>
          <a:bodyPr/>
          <a:lstStyle/>
          <a:p>
            <a:r>
              <a:rPr lang="en-US" dirty="0" smtClean="0"/>
              <a:t>Internet Resources</a:t>
            </a:r>
            <a:endParaRPr lang="en-US" dirty="0"/>
          </a:p>
        </p:txBody>
      </p:sp>
      <p:sp>
        <p:nvSpPr>
          <p:cNvPr id="12" name="Rectangle 11"/>
          <p:cNvSpPr/>
          <p:nvPr/>
        </p:nvSpPr>
        <p:spPr>
          <a:xfrm>
            <a:off x="4114800" y="3733800"/>
            <a:ext cx="4038600" cy="707886"/>
          </a:xfrm>
          <a:prstGeom prst="rect">
            <a:avLst/>
          </a:prstGeom>
        </p:spPr>
        <p:txBody>
          <a:bodyPr wrap="square">
            <a:spAutoFit/>
          </a:bodyPr>
          <a:lstStyle/>
          <a:p>
            <a:r>
              <a:rPr lang="en-US" sz="2000" b="1" dirty="0" smtClean="0"/>
              <a:t>AHA Walking Guide:</a:t>
            </a:r>
          </a:p>
          <a:p>
            <a:r>
              <a:rPr lang="en-US" sz="2000" dirty="0" smtClean="0">
                <a:hlinkClick r:id="rId5"/>
              </a:rPr>
              <a:t>http://www.startwalkingnow.org/</a:t>
            </a:r>
            <a:r>
              <a:rPr lang="en-US" sz="2000" dirty="0" smtClean="0"/>
              <a:t> </a:t>
            </a:r>
            <a:endParaRPr lang="en-US" sz="2000" dirty="0"/>
          </a:p>
        </p:txBody>
      </p:sp>
      <p:sp>
        <p:nvSpPr>
          <p:cNvPr id="15" name="Rectangle 14"/>
          <p:cNvSpPr/>
          <p:nvPr/>
        </p:nvSpPr>
        <p:spPr>
          <a:xfrm>
            <a:off x="304800" y="2438400"/>
            <a:ext cx="4419600" cy="569387"/>
          </a:xfrm>
          <a:prstGeom prst="rect">
            <a:avLst/>
          </a:prstGeom>
        </p:spPr>
        <p:txBody>
          <a:bodyPr wrap="square">
            <a:spAutoFit/>
          </a:bodyPr>
          <a:lstStyle/>
          <a:p>
            <a:r>
              <a:rPr lang="en-US" sz="2000" b="1" dirty="0" smtClean="0"/>
              <a:t>CDC Physical Activity Videos:</a:t>
            </a:r>
          </a:p>
          <a:p>
            <a:r>
              <a:rPr lang="en-US" sz="1100" dirty="0" smtClean="0">
                <a:hlinkClick r:id="rId6"/>
              </a:rPr>
              <a:t>http://www.cdc.gov/physicalactivity/everyone/videos/index.html</a:t>
            </a:r>
            <a:r>
              <a:rPr lang="en-US" sz="1100" dirty="0" smtClean="0"/>
              <a:t> </a:t>
            </a:r>
            <a:endParaRPr lang="en-US" sz="1100" dirty="0"/>
          </a:p>
        </p:txBody>
      </p:sp>
      <p:sp>
        <p:nvSpPr>
          <p:cNvPr id="16" name="Rectangle 15"/>
          <p:cNvSpPr/>
          <p:nvPr/>
        </p:nvSpPr>
        <p:spPr>
          <a:xfrm>
            <a:off x="304800" y="5181600"/>
            <a:ext cx="7543800" cy="707886"/>
          </a:xfrm>
          <a:prstGeom prst="rect">
            <a:avLst/>
          </a:prstGeom>
        </p:spPr>
        <p:txBody>
          <a:bodyPr wrap="square">
            <a:spAutoFit/>
          </a:bodyPr>
          <a:lstStyle/>
          <a:p>
            <a:r>
              <a:rPr lang="en-US" sz="2000" b="1" dirty="0" smtClean="0"/>
              <a:t>CDC Weekly Exercise Examples:</a:t>
            </a:r>
          </a:p>
          <a:p>
            <a:r>
              <a:rPr lang="en-US" sz="2000" dirty="0" smtClean="0">
                <a:hlinkClick r:id="rId7"/>
              </a:rPr>
              <a:t>http://www.cdc.gov/physicalactivity/downloads/pa_examples.pdf</a:t>
            </a:r>
            <a:r>
              <a:rPr lang="en-US" sz="2000" dirty="0" smtClean="0"/>
              <a:t> </a:t>
            </a:r>
            <a:endParaRPr lang="en-US" sz="2000" dirty="0"/>
          </a:p>
        </p:txBody>
      </p:sp>
      <p:sp>
        <p:nvSpPr>
          <p:cNvPr id="13" name="Rectangle 12"/>
          <p:cNvSpPr/>
          <p:nvPr/>
        </p:nvSpPr>
        <p:spPr>
          <a:xfrm>
            <a:off x="304800" y="1676400"/>
            <a:ext cx="5867400" cy="553998"/>
          </a:xfrm>
          <a:prstGeom prst="rect">
            <a:avLst/>
          </a:prstGeom>
        </p:spPr>
        <p:txBody>
          <a:bodyPr wrap="square">
            <a:spAutoFit/>
          </a:bodyPr>
          <a:lstStyle/>
          <a:p>
            <a:r>
              <a:rPr lang="en-US" sz="2000" b="1" dirty="0" smtClean="0"/>
              <a:t>Free Assessment Tools/Custom Exercise Plan:</a:t>
            </a:r>
          </a:p>
          <a:p>
            <a:r>
              <a:rPr lang="en-US" sz="1000" dirty="0" smtClean="0">
                <a:hlinkClick r:id="rId8"/>
              </a:rPr>
              <a:t>http://www.myexerciseplan.com/assessment/</a:t>
            </a:r>
            <a:r>
              <a:rPr lang="en-US" sz="1000" dirty="0" smtClean="0"/>
              <a:t> </a:t>
            </a:r>
            <a:endParaRPr lang="en-US" sz="1000" dirty="0"/>
          </a:p>
        </p:txBody>
      </p:sp>
      <p:sp>
        <p:nvSpPr>
          <p:cNvPr id="17" name="Rectangle 16"/>
          <p:cNvSpPr/>
          <p:nvPr/>
        </p:nvSpPr>
        <p:spPr>
          <a:xfrm>
            <a:off x="304800" y="1066800"/>
            <a:ext cx="4572000" cy="561692"/>
          </a:xfrm>
          <a:prstGeom prst="rect">
            <a:avLst/>
          </a:prstGeom>
        </p:spPr>
        <p:txBody>
          <a:bodyPr>
            <a:spAutoFit/>
          </a:bodyPr>
          <a:lstStyle/>
          <a:p>
            <a:r>
              <a:rPr lang="en-US" sz="2000" b="1" dirty="0" smtClean="0"/>
              <a:t>Keys to Exercise Videos: </a:t>
            </a:r>
            <a:endParaRPr lang="en-US" sz="2000" b="1" dirty="0" smtClean="0">
              <a:hlinkClick r:id="rId9"/>
            </a:endParaRPr>
          </a:p>
          <a:p>
            <a:r>
              <a:rPr lang="en-US" sz="1050" dirty="0" smtClean="0">
                <a:hlinkClick r:id="rId9"/>
              </a:rPr>
              <a:t>http://exerciseismedicine.org/keys.htm</a:t>
            </a:r>
            <a:r>
              <a:rPr lang="en-US" sz="1050" dirty="0" smtClean="0"/>
              <a:t> </a:t>
            </a:r>
            <a:endParaRPr lang="en-US" sz="1050" dirty="0"/>
          </a:p>
        </p:txBody>
      </p:sp>
    </p:spTree>
    <p:extLst>
      <p:ext uri="{BB962C8B-B14F-4D97-AF65-F5344CB8AC3E}">
        <p14:creationId xmlns:p14="http://schemas.microsoft.com/office/powerpoint/2010/main" val="2919512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181600"/>
            <a:ext cx="7391400" cy="707886"/>
          </a:xfrm>
          <a:prstGeom prst="rect">
            <a:avLst/>
          </a:prstGeom>
        </p:spPr>
        <p:txBody>
          <a:bodyPr wrap="square">
            <a:spAutoFit/>
          </a:bodyPr>
          <a:lstStyle/>
          <a:p>
            <a:r>
              <a:rPr lang="en-US" sz="2000" b="1" dirty="0" smtClean="0"/>
              <a:t>ACSM Position Stands:</a:t>
            </a:r>
          </a:p>
          <a:p>
            <a:r>
              <a:rPr lang="en-US" sz="2000" dirty="0" smtClean="0">
                <a:hlinkClick r:id="rId2"/>
              </a:rPr>
              <a:t>http://www.acsm.org/access-public-information/position-stands</a:t>
            </a:r>
            <a:r>
              <a:rPr lang="en-US" sz="2000" dirty="0" smtClean="0"/>
              <a:t> </a:t>
            </a:r>
            <a:endParaRPr lang="en-US" sz="2000" dirty="0"/>
          </a:p>
        </p:txBody>
      </p:sp>
      <p:sp>
        <p:nvSpPr>
          <p:cNvPr id="3" name="Rectangle 2"/>
          <p:cNvSpPr/>
          <p:nvPr/>
        </p:nvSpPr>
        <p:spPr>
          <a:xfrm>
            <a:off x="304800" y="2209800"/>
            <a:ext cx="4572000" cy="707886"/>
          </a:xfrm>
          <a:prstGeom prst="rect">
            <a:avLst/>
          </a:prstGeom>
        </p:spPr>
        <p:txBody>
          <a:bodyPr>
            <a:spAutoFit/>
          </a:bodyPr>
          <a:lstStyle/>
          <a:p>
            <a:r>
              <a:rPr lang="en-US" sz="2000" b="1" dirty="0" smtClean="0"/>
              <a:t>NHLBI BMI Calculator</a:t>
            </a:r>
          </a:p>
          <a:p>
            <a:r>
              <a:rPr lang="en-US" sz="2000" dirty="0" smtClean="0">
                <a:hlinkClick r:id="rId3"/>
              </a:rPr>
              <a:t>http://www.nhlbisupport.com/bmi/</a:t>
            </a:r>
            <a:r>
              <a:rPr lang="en-US" sz="2000" dirty="0" smtClean="0"/>
              <a:t> </a:t>
            </a:r>
            <a:endParaRPr lang="en-US" sz="2000" dirty="0"/>
          </a:p>
        </p:txBody>
      </p:sp>
      <p:sp>
        <p:nvSpPr>
          <p:cNvPr id="6" name="Rectangle 5"/>
          <p:cNvSpPr/>
          <p:nvPr/>
        </p:nvSpPr>
        <p:spPr>
          <a:xfrm>
            <a:off x="4495800" y="2286000"/>
            <a:ext cx="4648200" cy="646331"/>
          </a:xfrm>
          <a:prstGeom prst="rect">
            <a:avLst/>
          </a:prstGeom>
        </p:spPr>
        <p:txBody>
          <a:bodyPr wrap="square">
            <a:spAutoFit/>
          </a:bodyPr>
          <a:lstStyle/>
          <a:p>
            <a:r>
              <a:rPr lang="en-US" sz="2000" b="1" dirty="0" smtClean="0"/>
              <a:t>ACE Fitness Tools &amp; Calculators</a:t>
            </a:r>
          </a:p>
          <a:p>
            <a:r>
              <a:rPr lang="en-US" sz="1600" dirty="0" smtClean="0">
                <a:hlinkClick r:id="rId4"/>
              </a:rPr>
              <a:t>http://www.acefitness.org/calculators/default.aspx</a:t>
            </a:r>
            <a:r>
              <a:rPr lang="en-US" sz="1600" dirty="0" smtClean="0"/>
              <a:t> </a:t>
            </a:r>
            <a:endParaRPr lang="en-US" sz="1600" dirty="0"/>
          </a:p>
        </p:txBody>
      </p:sp>
      <p:sp>
        <p:nvSpPr>
          <p:cNvPr id="7" name="Rectangle 6"/>
          <p:cNvSpPr/>
          <p:nvPr/>
        </p:nvSpPr>
        <p:spPr>
          <a:xfrm>
            <a:off x="381000" y="1295400"/>
            <a:ext cx="5410200" cy="738664"/>
          </a:xfrm>
          <a:prstGeom prst="rect">
            <a:avLst/>
          </a:prstGeom>
        </p:spPr>
        <p:txBody>
          <a:bodyPr wrap="square">
            <a:spAutoFit/>
          </a:bodyPr>
          <a:lstStyle/>
          <a:p>
            <a:r>
              <a:rPr lang="en-US" sz="2000" b="1" dirty="0" smtClean="0"/>
              <a:t>Physical Activity Guidelines:</a:t>
            </a:r>
          </a:p>
          <a:p>
            <a:r>
              <a:rPr lang="en-US" sz="1100" dirty="0" smtClean="0">
                <a:hlinkClick r:id="rId5"/>
              </a:rPr>
              <a:t>http://www.cdc.gov/physicalactivity/everyone/guidelines/index.html</a:t>
            </a:r>
            <a:endParaRPr lang="en-US" sz="1100" dirty="0" smtClean="0"/>
          </a:p>
          <a:p>
            <a:r>
              <a:rPr lang="en-US" sz="1100" dirty="0" smtClean="0">
                <a:hlinkClick r:id="rId6"/>
              </a:rPr>
              <a:t>http://www.health.gov/PAGuidelines/</a:t>
            </a:r>
            <a:r>
              <a:rPr lang="en-US" sz="1100" dirty="0" smtClean="0"/>
              <a:t> </a:t>
            </a:r>
          </a:p>
        </p:txBody>
      </p:sp>
      <p:sp>
        <p:nvSpPr>
          <p:cNvPr id="8" name="Rectangle 7"/>
          <p:cNvSpPr/>
          <p:nvPr/>
        </p:nvSpPr>
        <p:spPr>
          <a:xfrm>
            <a:off x="381000" y="4114800"/>
            <a:ext cx="4191000" cy="646331"/>
          </a:xfrm>
          <a:prstGeom prst="rect">
            <a:avLst/>
          </a:prstGeom>
        </p:spPr>
        <p:txBody>
          <a:bodyPr wrap="square">
            <a:spAutoFit/>
          </a:bodyPr>
          <a:lstStyle/>
          <a:p>
            <a:r>
              <a:rPr lang="en-US" sz="2000" b="1" dirty="0" smtClean="0"/>
              <a:t>Exercise is Medicine Campaign:</a:t>
            </a:r>
          </a:p>
          <a:p>
            <a:r>
              <a:rPr lang="en-US" sz="1600" dirty="0" smtClean="0">
                <a:hlinkClick r:id="rId7"/>
              </a:rPr>
              <a:t>http://exerciseismedicine.org/</a:t>
            </a:r>
            <a:r>
              <a:rPr lang="en-US" sz="1600" dirty="0" smtClean="0"/>
              <a:t> </a:t>
            </a:r>
            <a:endParaRPr lang="en-US" sz="1600" dirty="0"/>
          </a:p>
        </p:txBody>
      </p:sp>
      <p:sp>
        <p:nvSpPr>
          <p:cNvPr id="9" name="Rectangle 8"/>
          <p:cNvSpPr/>
          <p:nvPr/>
        </p:nvSpPr>
        <p:spPr>
          <a:xfrm>
            <a:off x="5257800" y="4267200"/>
            <a:ext cx="2549416" cy="646331"/>
          </a:xfrm>
          <a:prstGeom prst="rect">
            <a:avLst/>
          </a:prstGeom>
        </p:spPr>
        <p:txBody>
          <a:bodyPr wrap="none">
            <a:spAutoFit/>
          </a:bodyPr>
          <a:lstStyle/>
          <a:p>
            <a:r>
              <a:rPr lang="en-US" sz="2000" b="1" dirty="0" smtClean="0"/>
              <a:t>VA MOVE Program:</a:t>
            </a:r>
          </a:p>
          <a:p>
            <a:r>
              <a:rPr lang="en-US" sz="1600" dirty="0" smtClean="0">
                <a:hlinkClick r:id="rId8"/>
              </a:rPr>
              <a:t>http://www.move.va.gov/</a:t>
            </a:r>
            <a:r>
              <a:rPr lang="en-US" sz="1600" dirty="0" smtClean="0"/>
              <a:t> </a:t>
            </a:r>
            <a:endParaRPr lang="en-US" sz="1600" dirty="0"/>
          </a:p>
        </p:txBody>
      </p:sp>
      <p:sp>
        <p:nvSpPr>
          <p:cNvPr id="10" name="Rectangle 9"/>
          <p:cNvSpPr/>
          <p:nvPr/>
        </p:nvSpPr>
        <p:spPr>
          <a:xfrm>
            <a:off x="4724400" y="1371600"/>
            <a:ext cx="4267200" cy="646331"/>
          </a:xfrm>
          <a:prstGeom prst="rect">
            <a:avLst/>
          </a:prstGeom>
        </p:spPr>
        <p:txBody>
          <a:bodyPr wrap="square">
            <a:spAutoFit/>
          </a:bodyPr>
          <a:lstStyle/>
          <a:p>
            <a:r>
              <a:rPr lang="en-US" sz="2000" b="1" dirty="0" smtClean="0"/>
              <a:t>Dietary Guidelines for Americans:</a:t>
            </a:r>
          </a:p>
          <a:p>
            <a:r>
              <a:rPr lang="en-US" sz="1600" dirty="0" smtClean="0">
                <a:hlinkClick r:id="rId9"/>
              </a:rPr>
              <a:t>http://health.gov/dietaryguidelines/</a:t>
            </a:r>
            <a:r>
              <a:rPr lang="en-US" sz="1600" dirty="0" smtClean="0"/>
              <a:t> </a:t>
            </a:r>
            <a:endParaRPr lang="en-US" sz="1600" dirty="0"/>
          </a:p>
        </p:txBody>
      </p:sp>
      <p:sp>
        <p:nvSpPr>
          <p:cNvPr id="13" name="Title 12"/>
          <p:cNvSpPr>
            <a:spLocks noGrp="1"/>
          </p:cNvSpPr>
          <p:nvPr>
            <p:ph type="title"/>
          </p:nvPr>
        </p:nvSpPr>
        <p:spPr>
          <a:xfrm>
            <a:off x="457200" y="152400"/>
            <a:ext cx="8686800" cy="685800"/>
          </a:xfrm>
        </p:spPr>
        <p:txBody>
          <a:bodyPr/>
          <a:lstStyle/>
          <a:p>
            <a:r>
              <a:rPr lang="en-US" dirty="0" smtClean="0"/>
              <a:t>Guidelines, Position Stands, Calculators</a:t>
            </a:r>
            <a:endParaRPr lang="en-US" dirty="0"/>
          </a:p>
        </p:txBody>
      </p:sp>
    </p:spTree>
    <p:extLst>
      <p:ext uri="{BB962C8B-B14F-4D97-AF65-F5344CB8AC3E}">
        <p14:creationId xmlns:p14="http://schemas.microsoft.com/office/powerpoint/2010/main" val="2764012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Pre-Participation Checklist (PAR-Q)</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Has your doctor ever said you have a heart condition </a:t>
            </a:r>
            <a:r>
              <a:rPr lang="en-US" u="sng" dirty="0" smtClean="0"/>
              <a:t>and</a:t>
            </a:r>
            <a:r>
              <a:rPr lang="en-US" dirty="0" smtClean="0"/>
              <a:t> that you should only do physical activity recommended by a doctor?</a:t>
            </a:r>
          </a:p>
          <a:p>
            <a:pPr marL="514350" indent="-514350">
              <a:buFont typeface="+mj-lt"/>
              <a:buAutoNum type="arabicPeriod"/>
            </a:pPr>
            <a:r>
              <a:rPr lang="en-US" dirty="0" smtClean="0"/>
              <a:t>Do you feel pain in your chest when you do physical activity?</a:t>
            </a:r>
          </a:p>
          <a:p>
            <a:pPr marL="514350" indent="-514350">
              <a:buFont typeface="+mj-lt"/>
              <a:buAutoNum type="arabicPeriod"/>
            </a:pPr>
            <a:r>
              <a:rPr lang="en-US" dirty="0" smtClean="0"/>
              <a:t>In the past month, have you had chest pain when you were not doing physical activity?</a:t>
            </a:r>
          </a:p>
          <a:p>
            <a:pPr marL="514350" indent="-514350">
              <a:buFont typeface="+mj-lt"/>
              <a:buAutoNum type="arabicPeriod"/>
            </a:pPr>
            <a:r>
              <a:rPr lang="en-US" dirty="0" smtClean="0"/>
              <a:t>Do you lose your balance because of dizziness or do you ever lose consciousness?</a:t>
            </a:r>
          </a:p>
          <a:p>
            <a:pPr marL="514350" indent="-514350">
              <a:buFont typeface="+mj-lt"/>
              <a:buAutoNum type="arabicPeriod"/>
            </a:pPr>
            <a:r>
              <a:rPr lang="en-US" dirty="0" smtClean="0"/>
              <a:t>Do you have a bone or joint problem (for example, back, knee or hip) that could be made worse by a change in your physical activity?</a:t>
            </a:r>
          </a:p>
          <a:p>
            <a:pPr marL="514350" indent="-514350">
              <a:buFont typeface="+mj-lt"/>
              <a:buAutoNum type="arabicPeriod"/>
            </a:pPr>
            <a:r>
              <a:rPr lang="en-US" dirty="0" smtClean="0"/>
              <a:t>Is your doctor currently prescribing drugs (for example, water pills) for your blood pressure or heart condition?</a:t>
            </a:r>
          </a:p>
          <a:p>
            <a:pPr marL="514350" indent="-514350">
              <a:buFont typeface="+mj-lt"/>
              <a:buAutoNum type="arabicPeriod"/>
            </a:pPr>
            <a:r>
              <a:rPr lang="en-US" dirty="0" smtClean="0"/>
              <a:t>Do you know of </a:t>
            </a:r>
            <a:r>
              <a:rPr lang="en-US" u="sng" dirty="0" smtClean="0"/>
              <a:t>any other reason</a:t>
            </a:r>
            <a:r>
              <a:rPr lang="en-US" dirty="0" smtClean="0"/>
              <a:t> why you should not do physical activity?</a:t>
            </a:r>
          </a:p>
          <a:p>
            <a:pPr marL="514350" indent="-514350">
              <a:buNone/>
            </a:pPr>
            <a:endParaRPr lang="en-US" dirty="0" smtClean="0"/>
          </a:p>
          <a:p>
            <a:pPr marL="514350" indent="-514350">
              <a:buNone/>
            </a:pPr>
            <a:r>
              <a:rPr lang="en-US" dirty="0" smtClean="0"/>
              <a:t>**If you answer </a:t>
            </a:r>
            <a:r>
              <a:rPr lang="en-US" dirty="0" smtClean="0">
                <a:solidFill>
                  <a:srgbClr val="FF0000"/>
                </a:solidFill>
              </a:rPr>
              <a:t>YES</a:t>
            </a:r>
            <a:r>
              <a:rPr lang="en-US" dirty="0" smtClean="0"/>
              <a:t> to any of these </a:t>
            </a:r>
            <a:r>
              <a:rPr lang="en-US" dirty="0" smtClean="0">
                <a:sym typeface="Wingdings" pitchFamily="2" charset="2"/>
              </a:rPr>
              <a:t> seek medical opinion first</a:t>
            </a:r>
            <a:endParaRPr lang="en-US" dirty="0"/>
          </a:p>
        </p:txBody>
      </p:sp>
    </p:spTree>
    <p:extLst>
      <p:ext uri="{BB962C8B-B14F-4D97-AF65-F5344CB8AC3E}">
        <p14:creationId xmlns:p14="http://schemas.microsoft.com/office/powerpoint/2010/main" val="1196214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8698" t="49315" r="10803" b="34247"/>
          <a:stretch>
            <a:fillRect/>
          </a:stretch>
        </p:blipFill>
        <p:spPr bwMode="auto">
          <a:xfrm>
            <a:off x="228600" y="228600"/>
            <a:ext cx="3810000" cy="1853513"/>
          </a:xfrm>
          <a:prstGeom prst="rect">
            <a:avLst/>
          </a:prstGeom>
          <a:noFill/>
          <a:ln w="9525">
            <a:noFill/>
            <a:miter lim="800000"/>
            <a:headEnd/>
            <a:tailEnd/>
          </a:ln>
        </p:spPr>
      </p:pic>
      <p:pic>
        <p:nvPicPr>
          <p:cNvPr id="44034" name="Picture 2" descr="http://cbspittsburgh.files.wordpress.com/2010/11/america-on-the-move-big.jpg?w=420"/>
          <p:cNvPicPr>
            <a:picLocks noChangeAspect="1" noChangeArrowheads="1"/>
          </p:cNvPicPr>
          <p:nvPr/>
        </p:nvPicPr>
        <p:blipFill>
          <a:blip r:embed="rId3" cstate="print"/>
          <a:srcRect/>
          <a:stretch>
            <a:fillRect/>
          </a:stretch>
        </p:blipFill>
        <p:spPr bwMode="auto">
          <a:xfrm>
            <a:off x="457200" y="2209800"/>
            <a:ext cx="2857500" cy="2143125"/>
          </a:xfrm>
          <a:prstGeom prst="rect">
            <a:avLst/>
          </a:prstGeom>
          <a:noFill/>
        </p:spPr>
      </p:pic>
      <p:pic>
        <p:nvPicPr>
          <p:cNvPr id="44036" name="Picture 4" descr="http://multivu.prnewswire.com/mnr/sports-authority-big-game/48396/images/48396-hi-play60_shield.jpg"/>
          <p:cNvPicPr>
            <a:picLocks noChangeAspect="1" noChangeArrowheads="1"/>
          </p:cNvPicPr>
          <p:nvPr/>
        </p:nvPicPr>
        <p:blipFill>
          <a:blip r:embed="rId4" cstate="print"/>
          <a:srcRect/>
          <a:stretch>
            <a:fillRect/>
          </a:stretch>
        </p:blipFill>
        <p:spPr bwMode="auto">
          <a:xfrm>
            <a:off x="3200400" y="4724400"/>
            <a:ext cx="3886200" cy="1178212"/>
          </a:xfrm>
          <a:prstGeom prst="rect">
            <a:avLst/>
          </a:prstGeom>
          <a:noFill/>
        </p:spPr>
      </p:pic>
      <p:pic>
        <p:nvPicPr>
          <p:cNvPr id="44038" name="Picture 6" descr="http://www.cdc.gov/leanworks/images/LEANworks_small.jpg">
            <a:hlinkClick r:id="rId5"/>
          </p:cNvPr>
          <p:cNvPicPr>
            <a:picLocks noChangeAspect="1" noChangeArrowheads="1"/>
          </p:cNvPicPr>
          <p:nvPr/>
        </p:nvPicPr>
        <p:blipFill>
          <a:blip r:embed="rId6" cstate="print"/>
          <a:srcRect/>
          <a:stretch>
            <a:fillRect/>
          </a:stretch>
        </p:blipFill>
        <p:spPr bwMode="auto">
          <a:xfrm>
            <a:off x="4038600" y="1752600"/>
            <a:ext cx="2438400" cy="1651820"/>
          </a:xfrm>
          <a:prstGeom prst="rect">
            <a:avLst/>
          </a:prstGeom>
          <a:noFill/>
        </p:spPr>
      </p:pic>
      <p:pic>
        <p:nvPicPr>
          <p:cNvPr id="44040" name="Picture 8" descr="http://lincoln.ne.gov/city/health/school/0304/pic/verb.gif"/>
          <p:cNvPicPr>
            <a:picLocks noChangeAspect="1" noChangeArrowheads="1"/>
          </p:cNvPicPr>
          <p:nvPr/>
        </p:nvPicPr>
        <p:blipFill>
          <a:blip r:embed="rId7" cstate="print"/>
          <a:srcRect/>
          <a:stretch>
            <a:fillRect/>
          </a:stretch>
        </p:blipFill>
        <p:spPr bwMode="auto">
          <a:xfrm>
            <a:off x="6629400" y="2133600"/>
            <a:ext cx="2343150" cy="2447925"/>
          </a:xfrm>
          <a:prstGeom prst="rect">
            <a:avLst/>
          </a:prstGeom>
          <a:noFill/>
        </p:spPr>
      </p:pic>
      <p:pic>
        <p:nvPicPr>
          <p:cNvPr id="8" name="Picture 7" descr="AWlogo1_no_backgrd[1].JPG"/>
          <p:cNvPicPr>
            <a:picLocks noChangeAspect="1"/>
          </p:cNvPicPr>
          <p:nvPr/>
        </p:nvPicPr>
        <p:blipFill>
          <a:blip r:embed="rId8" cstate="print"/>
          <a:stretch>
            <a:fillRect/>
          </a:stretch>
        </p:blipFill>
        <p:spPr>
          <a:xfrm>
            <a:off x="5257800" y="226060"/>
            <a:ext cx="3535680" cy="1340612"/>
          </a:xfrm>
          <a:prstGeom prst="rect">
            <a:avLst/>
          </a:prstGeom>
        </p:spPr>
      </p:pic>
      <p:pic>
        <p:nvPicPr>
          <p:cNvPr id="44042" name="Picture 10" descr="http://www.ushealthiest.org/plugins/tiny_mce/plugins/imagemanager/files/Be_Active_New_York_State_Logo.jpg"/>
          <p:cNvPicPr>
            <a:picLocks noChangeAspect="1" noChangeArrowheads="1"/>
          </p:cNvPicPr>
          <p:nvPr/>
        </p:nvPicPr>
        <p:blipFill>
          <a:blip r:embed="rId9" cstate="print"/>
          <a:srcRect/>
          <a:stretch>
            <a:fillRect/>
          </a:stretch>
        </p:blipFill>
        <p:spPr bwMode="auto">
          <a:xfrm>
            <a:off x="304800" y="4343400"/>
            <a:ext cx="2286000" cy="1566537"/>
          </a:xfrm>
          <a:prstGeom prst="rect">
            <a:avLst/>
          </a:prstGeom>
          <a:noFill/>
        </p:spPr>
      </p:pic>
    </p:spTree>
    <p:extLst>
      <p:ext uri="{BB962C8B-B14F-4D97-AF65-F5344CB8AC3E}">
        <p14:creationId xmlns:p14="http://schemas.microsoft.com/office/powerpoint/2010/main" val="16704090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bwMode="auto">
          <a:xfrm>
            <a:off x="457200" y="63261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a:lstStyle>
          <a:p>
            <a:pPr eaLnBrk="1" hangingPunct="1">
              <a:defRPr/>
            </a:pPr>
            <a:r>
              <a:rPr lang="en-US" dirty="0" smtClean="0"/>
              <a:t>Questions??</a:t>
            </a:r>
            <a:endParaRPr lang="en-US" dirty="0"/>
          </a:p>
        </p:txBody>
      </p:sp>
      <p:pic>
        <p:nvPicPr>
          <p:cNvPr id="4" name="Picture 3" descr="C:\WINDOWS\Temp\Temporary Internet Files\Content.IE5\KNET414J\MPj04387670000[1].jpg"/>
          <p:cNvPicPr>
            <a:picLocks noGrp="1"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153319"/>
            <a:ext cx="59436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6725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152400"/>
            <a:ext cx="8229600" cy="715963"/>
          </a:xfrm>
          <a:noFill/>
          <a:ln/>
        </p:spPr>
        <p:txBody>
          <a:bodyPr/>
          <a:lstStyle/>
          <a:p>
            <a:r>
              <a:rPr lang="en-US" cap="none" dirty="0" smtClean="0">
                <a:effectLst/>
              </a:rPr>
              <a:t>References</a:t>
            </a:r>
          </a:p>
        </p:txBody>
      </p:sp>
      <p:sp>
        <p:nvSpPr>
          <p:cNvPr id="120835" name="Rectangle 3"/>
          <p:cNvSpPr>
            <a:spLocks noGrp="1" noChangeArrowheads="1"/>
          </p:cNvSpPr>
          <p:nvPr>
            <p:ph type="body" idx="1"/>
          </p:nvPr>
        </p:nvSpPr>
        <p:spPr>
          <a:xfrm>
            <a:off x="152400" y="990600"/>
            <a:ext cx="8839200" cy="5181600"/>
          </a:xfrm>
        </p:spPr>
        <p:txBody>
          <a:bodyPr>
            <a:noAutofit/>
          </a:bodyPr>
          <a:lstStyle/>
          <a:p>
            <a:pPr>
              <a:lnSpc>
                <a:spcPct val="90000"/>
              </a:lnSpc>
            </a:pPr>
            <a:r>
              <a:rPr lang="en-US" sz="1200" dirty="0" smtClean="0"/>
              <a:t>Agha </a:t>
            </a:r>
            <a:r>
              <a:rPr lang="en-US" sz="1200" dirty="0"/>
              <a:t>et al. Are Patients at Veterans Affairs Medical Centers Sicker?:  A Comparative Analysis of Health Status and Medical Resource Use . Arch Intern Med 2000; 160(21):3252-3257</a:t>
            </a:r>
            <a:r>
              <a:rPr lang="en-US" sz="1200" dirty="0" smtClean="0"/>
              <a:t>.</a:t>
            </a:r>
          </a:p>
          <a:p>
            <a:pPr>
              <a:lnSpc>
                <a:spcPct val="90000"/>
              </a:lnSpc>
            </a:pPr>
            <a:r>
              <a:rPr lang="en-US" sz="1200" dirty="0" err="1"/>
              <a:t>Anokye</a:t>
            </a:r>
            <a:r>
              <a:rPr lang="en-US" sz="1200" dirty="0"/>
              <a:t> NK, Lord J, Fox-</a:t>
            </a:r>
            <a:r>
              <a:rPr lang="en-US" sz="1200" dirty="0" err="1"/>
              <a:t>Rushby</a:t>
            </a:r>
            <a:r>
              <a:rPr lang="en-US" sz="1200" dirty="0"/>
              <a:t> J. Is brief advice in primary care a cost-effective way to promote physical activity? </a:t>
            </a:r>
            <a:r>
              <a:rPr lang="en-US" sz="1200" i="1" dirty="0"/>
              <a:t>Br J Sports Med</a:t>
            </a:r>
            <a:r>
              <a:rPr lang="en-US" sz="1200" dirty="0"/>
              <a:t> 2014; </a:t>
            </a:r>
            <a:r>
              <a:rPr lang="en-US" sz="1200" b="1" dirty="0"/>
              <a:t>48</a:t>
            </a:r>
            <a:r>
              <a:rPr lang="en-US" sz="1200" dirty="0"/>
              <a:t>: 202-206</a:t>
            </a:r>
            <a:r>
              <a:rPr lang="en-US" sz="1200" dirty="0" smtClean="0"/>
              <a:t>.</a:t>
            </a:r>
          </a:p>
          <a:p>
            <a:pPr>
              <a:lnSpc>
                <a:spcPct val="90000"/>
              </a:lnSpc>
            </a:pPr>
            <a:r>
              <a:rPr lang="en-US" sz="1200" dirty="0"/>
              <a:t>Barnes PM, </a:t>
            </a:r>
            <a:r>
              <a:rPr lang="en-US" sz="1200" dirty="0" err="1"/>
              <a:t>Schoenborn</a:t>
            </a:r>
            <a:r>
              <a:rPr lang="en-US" sz="1200" dirty="0"/>
              <a:t> CA. Trends in adults receiving a recommendation for exercise or other physical activity from a physician or other health professional. NCHS data brief, no 86. Hyattsville, MD: National Center for Health Statistics. </a:t>
            </a:r>
            <a:r>
              <a:rPr lang="en-US" sz="1200" dirty="0" smtClean="0"/>
              <a:t>2012; 86: 1-8</a:t>
            </a:r>
          </a:p>
          <a:p>
            <a:pPr>
              <a:lnSpc>
                <a:spcPct val="90000"/>
              </a:lnSpc>
            </a:pPr>
            <a:r>
              <a:rPr lang="en-US" sz="1200" dirty="0"/>
              <a:t>Bassett et al. Medical Hazards of Prolonged Sitting. </a:t>
            </a:r>
            <a:r>
              <a:rPr lang="en-US" sz="1200" dirty="0" err="1"/>
              <a:t>Exerc</a:t>
            </a:r>
            <a:r>
              <a:rPr lang="en-US" sz="1200" dirty="0"/>
              <a:t> Sport </a:t>
            </a:r>
            <a:r>
              <a:rPr lang="en-US" sz="1200" dirty="0" err="1"/>
              <a:t>Sci</a:t>
            </a:r>
            <a:r>
              <a:rPr lang="en-US" sz="1200" dirty="0"/>
              <a:t> Rev 2010; 38 (3): 101-2</a:t>
            </a:r>
            <a:endParaRPr lang="en-US" sz="1200" dirty="0" smtClean="0"/>
          </a:p>
          <a:p>
            <a:pPr>
              <a:lnSpc>
                <a:spcPct val="90000"/>
              </a:lnSpc>
            </a:pPr>
            <a:r>
              <a:rPr lang="en-US" sz="1200" dirty="0" err="1" smtClean="0"/>
              <a:t>DeVol</a:t>
            </a:r>
            <a:r>
              <a:rPr lang="en-US" sz="1200" dirty="0" smtClean="0"/>
              <a:t> &amp; </a:t>
            </a:r>
            <a:r>
              <a:rPr lang="en-US" sz="1200" dirty="0" err="1" smtClean="0"/>
              <a:t>Bedroussian</a:t>
            </a:r>
            <a:r>
              <a:rPr lang="en-US" sz="1200" dirty="0" smtClean="0"/>
              <a:t>. An unhealthy America: the economic burden of chronic disease. Charting a new course to save lives and increase productivity and economic growth. </a:t>
            </a:r>
            <a:r>
              <a:rPr lang="en-US" sz="1200" dirty="0" smtClean="0">
                <a:hlinkClick r:id="rId3"/>
              </a:rPr>
              <a:t>http://www.milkeninstitute.org/pdf/ES_ResearchFindings.pdf</a:t>
            </a:r>
            <a:endParaRPr lang="en-US" sz="1200" dirty="0" smtClean="0"/>
          </a:p>
          <a:p>
            <a:pPr>
              <a:lnSpc>
                <a:spcPct val="90000"/>
              </a:lnSpc>
            </a:pPr>
            <a:r>
              <a:rPr lang="en-US" sz="1200" dirty="0" err="1"/>
              <a:t>Ekblom-Bak</a:t>
            </a:r>
            <a:r>
              <a:rPr lang="en-US" sz="1200" dirty="0"/>
              <a:t> E, et al. The importance of non-exercise physical activity for cardiovascular health and longevity. Br J Sports Med 2013; 48:233–238</a:t>
            </a:r>
          </a:p>
          <a:p>
            <a:pPr>
              <a:lnSpc>
                <a:spcPct val="90000"/>
              </a:lnSpc>
            </a:pPr>
            <a:r>
              <a:rPr lang="en-US" sz="1200" dirty="0" err="1" smtClean="0"/>
              <a:t>Fiuza</a:t>
            </a:r>
            <a:r>
              <a:rPr lang="en-US" sz="1200" dirty="0" smtClean="0"/>
              <a:t>-Luces </a:t>
            </a:r>
            <a:r>
              <a:rPr lang="en-US" sz="1200" dirty="0"/>
              <a:t>C et al. Exercise is the real </a:t>
            </a:r>
            <a:r>
              <a:rPr lang="en-US" sz="1200" dirty="0" err="1"/>
              <a:t>polypill</a:t>
            </a:r>
            <a:r>
              <a:rPr lang="en-US" sz="1200" dirty="0"/>
              <a:t>. Physiology 2013; 28(5):330-358</a:t>
            </a:r>
          </a:p>
          <a:p>
            <a:pPr>
              <a:lnSpc>
                <a:spcPct val="90000"/>
              </a:lnSpc>
            </a:pPr>
            <a:r>
              <a:rPr lang="en-US" sz="1200" dirty="0" smtClean="0"/>
              <a:t>Garber et al. 2011 Quantity and quality of exercise for developing and maintaining cardiorespiratory, musculoskeletal, and </a:t>
            </a:r>
            <a:r>
              <a:rPr lang="en-US" sz="1200" dirty="0" err="1" smtClean="0"/>
              <a:t>neuromotor</a:t>
            </a:r>
            <a:r>
              <a:rPr lang="en-US" sz="1200" dirty="0" smtClean="0"/>
              <a:t> fitness in apparently healthy adults: Guidance for prescribing exercise. Med </a:t>
            </a:r>
            <a:r>
              <a:rPr lang="en-US" sz="1200" dirty="0" err="1" smtClean="0"/>
              <a:t>Sci</a:t>
            </a:r>
            <a:r>
              <a:rPr lang="en-US" sz="1200" dirty="0" smtClean="0"/>
              <a:t> Sports 2011; 1332-1359.</a:t>
            </a:r>
          </a:p>
          <a:p>
            <a:pPr>
              <a:lnSpc>
                <a:spcPct val="90000"/>
              </a:lnSpc>
            </a:pPr>
            <a:r>
              <a:rPr lang="en-US" sz="1200" dirty="0" err="1" smtClean="0"/>
              <a:t>Handschin</a:t>
            </a:r>
            <a:r>
              <a:rPr lang="en-US" sz="1200" dirty="0" smtClean="0"/>
              <a:t> C,  </a:t>
            </a:r>
            <a:r>
              <a:rPr lang="en-US" sz="1200" dirty="0" err="1" smtClean="0"/>
              <a:t>Spiegelman</a:t>
            </a:r>
            <a:r>
              <a:rPr lang="en-US" sz="1200" dirty="0" smtClean="0"/>
              <a:t> BM. The role of exercise and PGC1α in inflammation and chronic disease. Nature 2008; 454: 463-469. </a:t>
            </a:r>
          </a:p>
          <a:p>
            <a:pPr>
              <a:lnSpc>
                <a:spcPct val="90000"/>
              </a:lnSpc>
            </a:pPr>
            <a:r>
              <a:rPr lang="en-US" sz="1200" dirty="0" smtClean="0"/>
              <a:t>Joyner</a:t>
            </a:r>
            <a:r>
              <a:rPr lang="en-US" sz="1200" dirty="0"/>
              <a:t>, </a:t>
            </a:r>
            <a:r>
              <a:rPr lang="en-US" sz="1200" dirty="0" smtClean="0"/>
              <a:t>MJ.  </a:t>
            </a:r>
            <a:r>
              <a:rPr lang="en-US" sz="1200" dirty="0"/>
              <a:t>Standing up for exercise: should deconditioning be </a:t>
            </a:r>
            <a:r>
              <a:rPr lang="en-US" sz="1200" dirty="0" err="1"/>
              <a:t>medicalized</a:t>
            </a:r>
            <a:r>
              <a:rPr lang="en-US" sz="1200" dirty="0"/>
              <a:t>? J </a:t>
            </a:r>
            <a:r>
              <a:rPr lang="en-US" sz="1200" dirty="0" err="1"/>
              <a:t>Physiol</a:t>
            </a:r>
            <a:r>
              <a:rPr lang="en-US" sz="1200" dirty="0"/>
              <a:t> 2012; 590(</a:t>
            </a:r>
            <a:r>
              <a:rPr lang="en-US" sz="1200" dirty="0" err="1"/>
              <a:t>pt</a:t>
            </a:r>
            <a:r>
              <a:rPr lang="en-US" sz="1200" dirty="0"/>
              <a:t> 15): 3413-4</a:t>
            </a:r>
            <a:endParaRPr lang="en-US" sz="1200" dirty="0" smtClean="0"/>
          </a:p>
          <a:p>
            <a:pPr>
              <a:lnSpc>
                <a:spcPct val="90000"/>
              </a:lnSpc>
            </a:pPr>
            <a:r>
              <a:rPr lang="en-US" sz="1200" dirty="0" smtClean="0"/>
              <a:t>Joyner, MJ &amp; Pedersen BK. Ten questions about systems biology. J </a:t>
            </a:r>
            <a:r>
              <a:rPr lang="en-US" sz="1200" dirty="0" err="1" smtClean="0"/>
              <a:t>Physiol</a:t>
            </a:r>
            <a:r>
              <a:rPr lang="en-US" sz="1200" dirty="0" smtClean="0"/>
              <a:t> 2011; 1017-30.</a:t>
            </a:r>
          </a:p>
          <a:p>
            <a:pPr>
              <a:lnSpc>
                <a:spcPct val="90000"/>
              </a:lnSpc>
            </a:pPr>
            <a:r>
              <a:rPr lang="en-US" sz="1200" dirty="0" err="1"/>
              <a:t>Kaminsky</a:t>
            </a:r>
            <a:r>
              <a:rPr lang="en-US" sz="1200" dirty="0"/>
              <a:t> et al. The Importance of Cardiorespiratory Fitness in the United States: The Need for a National Registry. Circulation. 2013; 127: </a:t>
            </a:r>
            <a:r>
              <a:rPr lang="en-US" sz="1200" dirty="0" smtClean="0"/>
              <a:t>652-662</a:t>
            </a:r>
          </a:p>
          <a:p>
            <a:pPr>
              <a:lnSpc>
                <a:spcPct val="90000"/>
              </a:lnSpc>
            </a:pPr>
            <a:r>
              <a:rPr lang="en-US" sz="1200" dirty="0" err="1"/>
              <a:t>Katzmarzyk</a:t>
            </a:r>
            <a:r>
              <a:rPr lang="en-US" sz="1200" dirty="0"/>
              <a:t> &amp; Janssen. The economic costs associated with physical inactivity and obesity in Canada: an update.  Can J </a:t>
            </a:r>
            <a:r>
              <a:rPr lang="en-US" sz="1200" dirty="0" err="1"/>
              <a:t>Appl</a:t>
            </a:r>
            <a:r>
              <a:rPr lang="en-US" sz="1200" dirty="0"/>
              <a:t> </a:t>
            </a:r>
            <a:r>
              <a:rPr lang="en-US" sz="1200" dirty="0" err="1"/>
              <a:t>Physiol</a:t>
            </a:r>
            <a:r>
              <a:rPr lang="en-US" sz="1200" dirty="0"/>
              <a:t> 2004; 29 (1), </a:t>
            </a:r>
            <a:r>
              <a:rPr lang="en-US" sz="1200" dirty="0" smtClean="0"/>
              <a:t>90-115</a:t>
            </a:r>
          </a:p>
          <a:p>
            <a:pPr>
              <a:lnSpc>
                <a:spcPct val="90000"/>
              </a:lnSpc>
            </a:pPr>
            <a:r>
              <a:rPr lang="en-US" sz="1200" dirty="0"/>
              <a:t>Kokkinos P, Myers J. Exercise and physical activity: clinical outcomes and applications. Circulation 2010; 122(16):1637-1648</a:t>
            </a:r>
          </a:p>
          <a:p>
            <a:pPr>
              <a:lnSpc>
                <a:spcPct val="90000"/>
              </a:lnSpc>
            </a:pPr>
            <a:r>
              <a:rPr lang="en-US" sz="1200" dirty="0" smtClean="0"/>
              <a:t>Lee DC et al. Long-term effects of changes in cardiorespiratory fitness and body mass index on all-cause and cardiovascular disease mortality in Men: The Aerobics center Longitudinal Study.</a:t>
            </a:r>
            <a:r>
              <a:rPr lang="en-GB" sz="1200" dirty="0"/>
              <a:t> </a:t>
            </a:r>
            <a:r>
              <a:rPr lang="en-GB" sz="1200" dirty="0" smtClean="0"/>
              <a:t>Circulation 2011;124(23): 2483-2490</a:t>
            </a:r>
          </a:p>
          <a:p>
            <a:pPr lvl="0">
              <a:lnSpc>
                <a:spcPct val="90000"/>
              </a:lnSpc>
            </a:pPr>
            <a:r>
              <a:rPr lang="en-US" sz="1200" dirty="0">
                <a:solidFill>
                  <a:srgbClr val="000000"/>
                </a:solidFill>
              </a:rPr>
              <a:t>Lee et al. Mortality trends in the general population: the importance of cardiorespiratory fitness. J </a:t>
            </a:r>
            <a:r>
              <a:rPr lang="en-US" sz="1200" dirty="0" err="1">
                <a:solidFill>
                  <a:srgbClr val="000000"/>
                </a:solidFill>
              </a:rPr>
              <a:t>Psychopharm</a:t>
            </a:r>
            <a:r>
              <a:rPr lang="en-US" sz="1200" dirty="0">
                <a:solidFill>
                  <a:srgbClr val="000000"/>
                </a:solidFill>
              </a:rPr>
              <a:t> 2010; 24:27-35</a:t>
            </a:r>
          </a:p>
          <a:p>
            <a:pPr lvl="0">
              <a:lnSpc>
                <a:spcPct val="90000"/>
              </a:lnSpc>
            </a:pPr>
            <a:r>
              <a:rPr lang="en-US" sz="1200" dirty="0">
                <a:solidFill>
                  <a:srgbClr val="000000"/>
                </a:solidFill>
              </a:rPr>
              <a:t>Lee I-M, Shiroma EJ, </a:t>
            </a:r>
            <a:r>
              <a:rPr lang="en-US" sz="1200" dirty="0" err="1">
                <a:solidFill>
                  <a:srgbClr val="000000"/>
                </a:solidFill>
              </a:rPr>
              <a:t>Lobelo</a:t>
            </a:r>
            <a:r>
              <a:rPr lang="en-US" sz="1200" dirty="0">
                <a:solidFill>
                  <a:srgbClr val="000000"/>
                </a:solidFill>
              </a:rPr>
              <a:t> F, et al. Effect of physical inactivity on major non-communicable diseases worldwide: an analysis of burden of disease and life expectancy. Lancet 2012; 380: 219–29.</a:t>
            </a:r>
          </a:p>
          <a:p>
            <a:pPr>
              <a:lnSpc>
                <a:spcPct val="90000"/>
              </a:lnSpc>
            </a:pPr>
            <a:endParaRPr lang="en-GB" sz="1200" dirty="0"/>
          </a:p>
        </p:txBody>
      </p:sp>
    </p:spTree>
    <p:extLst>
      <p:ext uri="{BB962C8B-B14F-4D97-AF65-F5344CB8AC3E}">
        <p14:creationId xmlns:p14="http://schemas.microsoft.com/office/powerpoint/2010/main" val="25026938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References(Cont.)</a:t>
            </a:r>
            <a:endParaRPr lang="en-US" dirty="0"/>
          </a:p>
        </p:txBody>
      </p:sp>
      <p:sp>
        <p:nvSpPr>
          <p:cNvPr id="3" name="Content Placeholder 2"/>
          <p:cNvSpPr>
            <a:spLocks noGrp="1"/>
          </p:cNvSpPr>
          <p:nvPr>
            <p:ph idx="1"/>
          </p:nvPr>
        </p:nvSpPr>
        <p:spPr/>
        <p:txBody>
          <a:bodyPr/>
          <a:lstStyle/>
          <a:p>
            <a:pPr lvl="0">
              <a:lnSpc>
                <a:spcPct val="90000"/>
              </a:lnSpc>
            </a:pPr>
            <a:r>
              <a:rPr lang="en-US" sz="1200" dirty="0" err="1" smtClean="0">
                <a:solidFill>
                  <a:srgbClr val="000000"/>
                </a:solidFill>
              </a:rPr>
              <a:t>Leijon</a:t>
            </a:r>
            <a:r>
              <a:rPr lang="en-US" sz="1200" dirty="0" smtClean="0">
                <a:solidFill>
                  <a:srgbClr val="000000"/>
                </a:solidFill>
              </a:rPr>
              <a:t> </a:t>
            </a:r>
            <a:r>
              <a:rPr lang="en-US" sz="1200" dirty="0">
                <a:solidFill>
                  <a:srgbClr val="000000"/>
                </a:solidFill>
              </a:rPr>
              <a:t>et al. Factors associated with patients self-reported adherence to prescribed physical activity in routine primary health care. </a:t>
            </a:r>
            <a:r>
              <a:rPr lang="en-US" sz="1200" i="1" dirty="0">
                <a:solidFill>
                  <a:srgbClr val="000000"/>
                </a:solidFill>
              </a:rPr>
              <a:t>BMC Family Practice</a:t>
            </a:r>
            <a:r>
              <a:rPr lang="en-US" sz="1200" dirty="0">
                <a:solidFill>
                  <a:srgbClr val="000000"/>
                </a:solidFill>
              </a:rPr>
              <a:t> 2010; 11:38.</a:t>
            </a:r>
          </a:p>
          <a:p>
            <a:pPr lvl="0">
              <a:lnSpc>
                <a:spcPct val="90000"/>
              </a:lnSpc>
            </a:pPr>
            <a:r>
              <a:rPr lang="en-US" sz="1200" dirty="0">
                <a:solidFill>
                  <a:srgbClr val="000000"/>
                </a:solidFill>
              </a:rPr>
              <a:t>Lim et al. A comparative risk assessment of burden of disease and injury attributable to 67 risk factors and risk factor clusters in 21 regions, 1990–2010: a systematic analysis for the Global Burden of Disease Study 2010. Lancet 2012; 380: 2224–60</a:t>
            </a:r>
          </a:p>
          <a:p>
            <a:pPr lvl="0">
              <a:lnSpc>
                <a:spcPct val="90000"/>
              </a:lnSpc>
            </a:pPr>
            <a:r>
              <a:rPr lang="en-US" sz="1200" dirty="0">
                <a:solidFill>
                  <a:srgbClr val="000000"/>
                </a:solidFill>
              </a:rPr>
              <a:t>Littman et al. Physical Activity in a National Sample of Veterans. Med </a:t>
            </a:r>
            <a:r>
              <a:rPr lang="en-US" sz="1200" dirty="0" err="1">
                <a:solidFill>
                  <a:srgbClr val="000000"/>
                </a:solidFill>
              </a:rPr>
              <a:t>Sci</a:t>
            </a:r>
            <a:r>
              <a:rPr lang="en-US" sz="1200" dirty="0">
                <a:solidFill>
                  <a:srgbClr val="000000"/>
                </a:solidFill>
              </a:rPr>
              <a:t> Sports </a:t>
            </a:r>
            <a:r>
              <a:rPr lang="en-US" sz="1200" dirty="0" err="1">
                <a:solidFill>
                  <a:srgbClr val="000000"/>
                </a:solidFill>
              </a:rPr>
              <a:t>Exerc</a:t>
            </a:r>
            <a:r>
              <a:rPr lang="en-US" sz="1200" dirty="0">
                <a:solidFill>
                  <a:srgbClr val="000000"/>
                </a:solidFill>
              </a:rPr>
              <a:t> 2009; 41 (5), pp.1006-1013</a:t>
            </a:r>
          </a:p>
          <a:p>
            <a:pPr lvl="0">
              <a:lnSpc>
                <a:spcPct val="90000"/>
              </a:lnSpc>
            </a:pPr>
            <a:r>
              <a:rPr lang="en-US" sz="1200" dirty="0">
                <a:solidFill>
                  <a:srgbClr val="000000"/>
                </a:solidFill>
              </a:rPr>
              <a:t>Liu et </a:t>
            </a:r>
            <a:r>
              <a:rPr lang="en-US" sz="1200" dirty="0" err="1">
                <a:solidFill>
                  <a:srgbClr val="000000"/>
                </a:solidFill>
              </a:rPr>
              <a:t>al.Cardiorespiratory</a:t>
            </a:r>
            <a:r>
              <a:rPr lang="en-US" sz="1200" dirty="0">
                <a:solidFill>
                  <a:srgbClr val="000000"/>
                </a:solidFill>
              </a:rPr>
              <a:t> Fitness as a Predictor of Dementia Mortality in Men and Women. Medicine &amp; Science in Sports &amp; Exercise: 2012; 44 (2): 253–259</a:t>
            </a:r>
          </a:p>
          <a:p>
            <a:pPr lvl="0">
              <a:lnSpc>
                <a:spcPct val="90000"/>
              </a:lnSpc>
            </a:pPr>
            <a:r>
              <a:rPr lang="en-US" sz="1200" dirty="0">
                <a:solidFill>
                  <a:srgbClr val="000000"/>
                </a:solidFill>
              </a:rPr>
              <a:t>Maher et al. Reconsidering the sedentary behavior paradigm. </a:t>
            </a:r>
            <a:r>
              <a:rPr lang="en-US" sz="1200" dirty="0" err="1">
                <a:solidFill>
                  <a:srgbClr val="000000"/>
                </a:solidFill>
              </a:rPr>
              <a:t>PLoS</a:t>
            </a:r>
            <a:r>
              <a:rPr lang="en-US" sz="1200" dirty="0">
                <a:solidFill>
                  <a:srgbClr val="000000"/>
                </a:solidFill>
              </a:rPr>
              <a:t> ONE 2014; 9 (1): e86403</a:t>
            </a:r>
            <a:endParaRPr lang="da-DK" sz="1200" dirty="0">
              <a:solidFill>
                <a:srgbClr val="000000"/>
              </a:solidFill>
            </a:endParaRPr>
          </a:p>
          <a:p>
            <a:pPr lvl="0">
              <a:lnSpc>
                <a:spcPct val="90000"/>
              </a:lnSpc>
            </a:pPr>
            <a:r>
              <a:rPr lang="en-US" sz="1200" dirty="0">
                <a:solidFill>
                  <a:srgbClr val="000000"/>
                </a:solidFill>
              </a:rPr>
              <a:t>Matthews et al. Amount of time spent in sedentary behaviors in the United States, 2003-2004. Am J </a:t>
            </a:r>
            <a:r>
              <a:rPr lang="en-US" sz="1200" dirty="0" err="1">
                <a:solidFill>
                  <a:srgbClr val="000000"/>
                </a:solidFill>
              </a:rPr>
              <a:t>Epidemiol</a:t>
            </a:r>
            <a:r>
              <a:rPr lang="en-US" sz="1200" dirty="0">
                <a:solidFill>
                  <a:srgbClr val="000000"/>
                </a:solidFill>
              </a:rPr>
              <a:t> 2008; 167 (7):875-881</a:t>
            </a:r>
          </a:p>
          <a:p>
            <a:pPr lvl="0">
              <a:lnSpc>
                <a:spcPct val="90000"/>
              </a:lnSpc>
            </a:pPr>
            <a:r>
              <a:rPr lang="en-US" sz="1200" dirty="0" err="1">
                <a:solidFill>
                  <a:srgbClr val="000000"/>
                </a:solidFill>
              </a:rPr>
              <a:t>McAuley</a:t>
            </a:r>
            <a:r>
              <a:rPr lang="en-US" sz="1200" dirty="0">
                <a:solidFill>
                  <a:srgbClr val="000000"/>
                </a:solidFill>
              </a:rPr>
              <a:t> et al. Obesity paradox and cardiorespiratory fitness in 12,417 male veterans aged 40 to 70 years. Mayo </a:t>
            </a:r>
            <a:r>
              <a:rPr lang="en-US" sz="1200" dirty="0" err="1">
                <a:solidFill>
                  <a:srgbClr val="000000"/>
                </a:solidFill>
              </a:rPr>
              <a:t>Clin</a:t>
            </a:r>
            <a:r>
              <a:rPr lang="en-US" sz="1200" dirty="0">
                <a:solidFill>
                  <a:srgbClr val="000000"/>
                </a:solidFill>
              </a:rPr>
              <a:t> </a:t>
            </a:r>
            <a:r>
              <a:rPr lang="en-US" sz="1200" dirty="0" err="1">
                <a:solidFill>
                  <a:srgbClr val="000000"/>
                </a:solidFill>
              </a:rPr>
              <a:t>Proc</a:t>
            </a:r>
            <a:r>
              <a:rPr lang="en-US" sz="1200" dirty="0">
                <a:solidFill>
                  <a:srgbClr val="000000"/>
                </a:solidFill>
              </a:rPr>
              <a:t> 2010:85(2):115-121.</a:t>
            </a:r>
          </a:p>
          <a:p>
            <a:pPr lvl="0">
              <a:lnSpc>
                <a:spcPct val="90000"/>
              </a:lnSpc>
            </a:pPr>
            <a:r>
              <a:rPr lang="en-US" sz="1200" dirty="0">
                <a:solidFill>
                  <a:srgbClr val="000000"/>
                </a:solidFill>
              </a:rPr>
              <a:t>Morris, J and Crawford, M.  Coronary Heart Disease and Physical Activity of Work. BMJ 1958; 2 (5111):  1485-1496.</a:t>
            </a:r>
          </a:p>
          <a:p>
            <a:pPr lvl="0">
              <a:lnSpc>
                <a:spcPct val="90000"/>
              </a:lnSpc>
            </a:pPr>
            <a:r>
              <a:rPr lang="da-DK" sz="1200" dirty="0">
                <a:solidFill>
                  <a:srgbClr val="000000"/>
                </a:solidFill>
              </a:rPr>
              <a:t>Myers et al. Exercise capacity and mortality among men referred for exercise testing. N Engl J Med 2002; 346(11):793-801.</a:t>
            </a:r>
          </a:p>
          <a:p>
            <a:pPr lvl="0">
              <a:lnSpc>
                <a:spcPct val="90000"/>
              </a:lnSpc>
            </a:pPr>
            <a:r>
              <a:rPr lang="en-US" sz="1200" dirty="0" err="1">
                <a:solidFill>
                  <a:srgbClr val="000000"/>
                </a:solidFill>
              </a:rPr>
              <a:t>Naci</a:t>
            </a:r>
            <a:r>
              <a:rPr lang="en-US" sz="1200" dirty="0">
                <a:solidFill>
                  <a:srgbClr val="000000"/>
                </a:solidFill>
              </a:rPr>
              <a:t>, H and </a:t>
            </a:r>
            <a:r>
              <a:rPr lang="en-US" sz="1200" dirty="0" err="1">
                <a:solidFill>
                  <a:srgbClr val="000000"/>
                </a:solidFill>
              </a:rPr>
              <a:t>Loannidis</a:t>
            </a:r>
            <a:r>
              <a:rPr lang="en-US" sz="1200" dirty="0">
                <a:solidFill>
                  <a:srgbClr val="000000"/>
                </a:solidFill>
              </a:rPr>
              <a:t>, JP. Comparative effectiveness of exercise and drug interventions on mortality outcomes: </a:t>
            </a:r>
            <a:r>
              <a:rPr lang="en-US" sz="1200" dirty="0" err="1">
                <a:solidFill>
                  <a:srgbClr val="000000"/>
                </a:solidFill>
              </a:rPr>
              <a:t>metaepidemiological</a:t>
            </a:r>
            <a:r>
              <a:rPr lang="en-US" sz="1200" dirty="0">
                <a:solidFill>
                  <a:srgbClr val="000000"/>
                </a:solidFill>
              </a:rPr>
              <a:t> study. BMJ 2013; 347:f5577</a:t>
            </a:r>
          </a:p>
          <a:p>
            <a:pPr lvl="0">
              <a:lnSpc>
                <a:spcPct val="90000"/>
              </a:lnSpc>
            </a:pPr>
            <a:r>
              <a:rPr lang="en-US" sz="1200" dirty="0">
                <a:solidFill>
                  <a:srgbClr val="000000"/>
                </a:solidFill>
              </a:rPr>
              <a:t>Owen et al. Too Much Sitting: The Population-Health Science of Sedentary Behavior. </a:t>
            </a:r>
            <a:r>
              <a:rPr lang="en-US" sz="1200" dirty="0" err="1">
                <a:solidFill>
                  <a:srgbClr val="000000"/>
                </a:solidFill>
              </a:rPr>
              <a:t>Exerc</a:t>
            </a:r>
            <a:r>
              <a:rPr lang="en-US" sz="1200" dirty="0">
                <a:solidFill>
                  <a:srgbClr val="000000"/>
                </a:solidFill>
              </a:rPr>
              <a:t> Sport </a:t>
            </a:r>
            <a:r>
              <a:rPr lang="en-US" sz="1200" dirty="0" err="1">
                <a:solidFill>
                  <a:srgbClr val="000000"/>
                </a:solidFill>
              </a:rPr>
              <a:t>Sci</a:t>
            </a:r>
            <a:r>
              <a:rPr lang="en-US" sz="1200" dirty="0">
                <a:solidFill>
                  <a:srgbClr val="000000"/>
                </a:solidFill>
              </a:rPr>
              <a:t> 2010. Rev 38:105-113</a:t>
            </a:r>
          </a:p>
          <a:p>
            <a:pPr lvl="0">
              <a:lnSpc>
                <a:spcPct val="90000"/>
              </a:lnSpc>
            </a:pPr>
            <a:r>
              <a:rPr lang="en-US" sz="1200" dirty="0">
                <a:solidFill>
                  <a:srgbClr val="000000"/>
                </a:solidFill>
              </a:rPr>
              <a:t>Partnership to Fight Chronic Disease. </a:t>
            </a:r>
            <a:r>
              <a:rPr lang="en-US" sz="1200" dirty="0">
                <a:solidFill>
                  <a:srgbClr val="000000"/>
                </a:solidFill>
                <a:hlinkClick r:id="rId2"/>
              </a:rPr>
              <a:t>http://www.fightchronicdisease.org/facing-issues/about-crisis</a:t>
            </a:r>
            <a:endParaRPr lang="en-US" sz="1200" dirty="0">
              <a:solidFill>
                <a:srgbClr val="000000"/>
              </a:solidFill>
            </a:endParaRPr>
          </a:p>
          <a:p>
            <a:pPr lvl="0">
              <a:lnSpc>
                <a:spcPct val="90000"/>
              </a:lnSpc>
            </a:pPr>
            <a:r>
              <a:rPr lang="en-US" sz="1200" dirty="0">
                <a:solidFill>
                  <a:srgbClr val="000000"/>
                </a:solidFill>
              </a:rPr>
              <a:t>Pedersen BK, </a:t>
            </a:r>
            <a:r>
              <a:rPr lang="en-US" sz="1200" dirty="0" err="1">
                <a:solidFill>
                  <a:srgbClr val="000000"/>
                </a:solidFill>
              </a:rPr>
              <a:t>Saltin</a:t>
            </a:r>
            <a:r>
              <a:rPr lang="en-US" sz="1200" dirty="0">
                <a:solidFill>
                  <a:srgbClr val="000000"/>
                </a:solidFill>
              </a:rPr>
              <a:t> B. Evidence for prescribing exercise as therapy in chronic disease. </a:t>
            </a:r>
            <a:r>
              <a:rPr lang="en-US" sz="1200" dirty="0" err="1">
                <a:solidFill>
                  <a:srgbClr val="000000"/>
                </a:solidFill>
              </a:rPr>
              <a:t>Scand</a:t>
            </a:r>
            <a:r>
              <a:rPr lang="en-US" sz="1200" dirty="0">
                <a:solidFill>
                  <a:srgbClr val="000000"/>
                </a:solidFill>
              </a:rPr>
              <a:t> J Med </a:t>
            </a:r>
            <a:r>
              <a:rPr lang="en-US" sz="1200" dirty="0" err="1">
                <a:solidFill>
                  <a:srgbClr val="000000"/>
                </a:solidFill>
              </a:rPr>
              <a:t>Sci</a:t>
            </a:r>
            <a:r>
              <a:rPr lang="en-US" sz="1200" dirty="0">
                <a:solidFill>
                  <a:srgbClr val="000000"/>
                </a:solidFill>
              </a:rPr>
              <a:t> Sports. 2006 Feb;16  </a:t>
            </a:r>
            <a:r>
              <a:rPr lang="en-US" sz="1200" dirty="0" err="1">
                <a:solidFill>
                  <a:srgbClr val="000000"/>
                </a:solidFill>
              </a:rPr>
              <a:t>Suppl</a:t>
            </a:r>
            <a:r>
              <a:rPr lang="en-US" sz="1200" dirty="0">
                <a:solidFill>
                  <a:srgbClr val="000000"/>
                </a:solidFill>
              </a:rPr>
              <a:t> 1:3-63.</a:t>
            </a:r>
          </a:p>
          <a:p>
            <a:pPr lvl="0">
              <a:lnSpc>
                <a:spcPct val="90000"/>
              </a:lnSpc>
            </a:pPr>
            <a:r>
              <a:rPr lang="en-US" sz="1200" dirty="0" err="1">
                <a:solidFill>
                  <a:srgbClr val="000000"/>
                </a:solidFill>
              </a:rPr>
              <a:t>Slentz</a:t>
            </a:r>
            <a:r>
              <a:rPr lang="en-US" sz="1200" dirty="0">
                <a:solidFill>
                  <a:srgbClr val="000000"/>
                </a:solidFill>
              </a:rPr>
              <a:t> et al. Effects of the amount of exercise on body weight, body composition, and measures of central obesity: STRRIDE--a randomized controlled study. Arch Intern Med 2004; 164(1): 31-9</a:t>
            </a:r>
          </a:p>
          <a:p>
            <a:pPr lvl="0">
              <a:lnSpc>
                <a:spcPct val="90000"/>
              </a:lnSpc>
            </a:pPr>
            <a:r>
              <a:rPr lang="en-US" sz="1200" dirty="0">
                <a:solidFill>
                  <a:srgbClr val="000000"/>
                </a:solidFill>
              </a:rPr>
              <a:t>The Council of State Governments 2006. Costs of chronic diseases: What are the States facing? </a:t>
            </a:r>
            <a:r>
              <a:rPr lang="en-US" sz="1200" dirty="0">
                <a:solidFill>
                  <a:srgbClr val="000000"/>
                </a:solidFill>
                <a:hlinkClick r:id="rId3"/>
              </a:rPr>
              <a:t>www.healthystates.csg.org/NR/</a:t>
            </a:r>
            <a:r>
              <a:rPr lang="en-US" sz="1200" dirty="0" err="1">
                <a:solidFill>
                  <a:srgbClr val="000000"/>
                </a:solidFill>
                <a:hlinkClick r:id="rId3"/>
              </a:rPr>
              <a:t>rdonlyres</a:t>
            </a:r>
            <a:r>
              <a:rPr lang="en-US" sz="1200" dirty="0">
                <a:solidFill>
                  <a:srgbClr val="000000"/>
                </a:solidFill>
                <a:hlinkClick r:id="rId3"/>
              </a:rPr>
              <a:t>/...4119.../</a:t>
            </a:r>
            <a:r>
              <a:rPr lang="en-US" sz="1200" dirty="0" err="1">
                <a:solidFill>
                  <a:srgbClr val="000000"/>
                </a:solidFill>
                <a:hlinkClick r:id="rId3"/>
              </a:rPr>
              <a:t>Trends_Alert.pdfSimilar</a:t>
            </a:r>
            <a:endParaRPr lang="en-US" sz="1200" dirty="0">
              <a:solidFill>
                <a:srgbClr val="000000"/>
              </a:solidFill>
            </a:endParaRPr>
          </a:p>
          <a:p>
            <a:pPr lvl="0">
              <a:lnSpc>
                <a:spcPct val="90000"/>
              </a:lnSpc>
            </a:pPr>
            <a:r>
              <a:rPr lang="en-US" sz="1200" dirty="0">
                <a:solidFill>
                  <a:srgbClr val="000000"/>
                </a:solidFill>
              </a:rPr>
              <a:t>Wang et al. Health and economic burden of the projected obesity trends in the USA and the UK. The Lancet 2011; 378 (9793): 812-825.</a:t>
            </a:r>
          </a:p>
          <a:p>
            <a:pPr lvl="0">
              <a:lnSpc>
                <a:spcPct val="90000"/>
              </a:lnSpc>
            </a:pPr>
            <a:r>
              <a:rPr lang="en-US" sz="1200" dirty="0">
                <a:solidFill>
                  <a:srgbClr val="000000"/>
                </a:solidFill>
              </a:rPr>
              <a:t>Wen and Wu. Stressing harms of physical inactivity to promote exercise. Lancet 2012; 380 (9838), pp. 192-193. S0140-6736(12)60954-4</a:t>
            </a:r>
          </a:p>
          <a:p>
            <a:endParaRPr lang="en-US" dirty="0"/>
          </a:p>
        </p:txBody>
      </p:sp>
    </p:spTree>
    <p:extLst>
      <p:ext uri="{BB962C8B-B14F-4D97-AF65-F5344CB8AC3E}">
        <p14:creationId xmlns:p14="http://schemas.microsoft.com/office/powerpoint/2010/main" val="153915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Physical </a:t>
            </a:r>
            <a:r>
              <a:rPr lang="en-US" u="sng" dirty="0" smtClean="0">
                <a:solidFill>
                  <a:srgbClr val="FF0000"/>
                </a:solidFill>
              </a:rPr>
              <a:t>Inactivity</a:t>
            </a:r>
            <a:r>
              <a:rPr lang="en-US" dirty="0" smtClean="0"/>
              <a:t> in US Adults</a:t>
            </a:r>
            <a:endParaRPr lang="en-US" dirty="0"/>
          </a:p>
        </p:txBody>
      </p:sp>
      <p:pic>
        <p:nvPicPr>
          <p:cNvPr id="5" name="Picture 2" descr="Estimates of leisure-time physical inactivity are available for all 3,141 counties or county equivalents in the U.S.  County-level estimates of age-adjusted rates of leisure-time physical inactivity range from 10.1% to 43.0%. States with at least 70% of their counties in the highest quartile (29.2% or greater) were AL, KY, LA, MS, OK, and TN. States with at least 70% of their counties in the lowest quartile (23.2% or lower) were CA, CO, HI, MN, OR, VT, and 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59256"/>
            <a:ext cx="6248400" cy="4852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4/45/US-CDC-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26" y="4953000"/>
            <a:ext cx="1260662"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715000"/>
            <a:ext cx="4572000" cy="307777"/>
          </a:xfrm>
          <a:prstGeom prst="rect">
            <a:avLst/>
          </a:prstGeom>
        </p:spPr>
        <p:txBody>
          <a:bodyPr>
            <a:spAutoFit/>
          </a:bodyPr>
          <a:lstStyle/>
          <a:p>
            <a:r>
              <a:rPr lang="en-US" sz="1400" dirty="0"/>
              <a:t>http://www.cdc.gov/physicalactivity/data/facts.html</a:t>
            </a:r>
          </a:p>
        </p:txBody>
      </p:sp>
    </p:spTree>
    <p:extLst>
      <p:ext uri="{BB962C8B-B14F-4D97-AF65-F5344CB8AC3E}">
        <p14:creationId xmlns:p14="http://schemas.microsoft.com/office/powerpoint/2010/main" val="406391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 of Veterans</a:t>
            </a:r>
            <a:endParaRPr lang="en-US" dirty="0"/>
          </a:p>
        </p:txBody>
      </p:sp>
      <p:sp>
        <p:nvSpPr>
          <p:cNvPr id="3" name="Content Placeholder 2"/>
          <p:cNvSpPr>
            <a:spLocks noGrp="1"/>
          </p:cNvSpPr>
          <p:nvPr>
            <p:ph idx="1"/>
          </p:nvPr>
        </p:nvSpPr>
        <p:spPr>
          <a:xfrm>
            <a:off x="4343400" y="1447799"/>
            <a:ext cx="4572000" cy="4572001"/>
          </a:xfrm>
        </p:spPr>
        <p:txBody>
          <a:bodyPr>
            <a:normAutofit/>
          </a:bodyPr>
          <a:lstStyle/>
          <a:p>
            <a:pPr lvl="0"/>
            <a:r>
              <a:rPr lang="en-US" dirty="0" smtClean="0"/>
              <a:t>Compared to civilian patient population, the VA patient population</a:t>
            </a:r>
          </a:p>
          <a:p>
            <a:pPr lvl="1"/>
            <a:r>
              <a:rPr lang="en-US" dirty="0" smtClean="0"/>
              <a:t>15-fold poorer health</a:t>
            </a:r>
          </a:p>
          <a:p>
            <a:pPr lvl="1"/>
            <a:r>
              <a:rPr lang="en-US" dirty="0" smtClean="0"/>
              <a:t>14-fold more conditions</a:t>
            </a:r>
          </a:p>
          <a:p>
            <a:pPr lvl="1"/>
            <a:r>
              <a:rPr lang="en-US" dirty="0" smtClean="0"/>
              <a:t>5-fold more admissions</a:t>
            </a:r>
          </a:p>
          <a:p>
            <a:pPr lvl="1">
              <a:buNone/>
            </a:pPr>
            <a:endParaRPr lang="en-US" dirty="0" smtClean="0"/>
          </a:p>
          <a:p>
            <a:r>
              <a:rPr lang="en-US" dirty="0" smtClean="0"/>
              <a:t>Physical Activity?</a:t>
            </a:r>
            <a:endParaRPr lang="en-US" dirty="0"/>
          </a:p>
        </p:txBody>
      </p:sp>
      <p:pic>
        <p:nvPicPr>
          <p:cNvPr id="33794" name="Picture 2" descr="http://www.easyvectors.com/assets/images/vectors/afbig/army-veteran-clip-art.jpg"/>
          <p:cNvPicPr>
            <a:picLocks noChangeAspect="1" noChangeArrowheads="1"/>
          </p:cNvPicPr>
          <p:nvPr/>
        </p:nvPicPr>
        <p:blipFill>
          <a:blip r:embed="rId3" cstate="print"/>
          <a:srcRect/>
          <a:stretch>
            <a:fillRect/>
          </a:stretch>
        </p:blipFill>
        <p:spPr bwMode="auto">
          <a:xfrm>
            <a:off x="234180" y="1371600"/>
            <a:ext cx="4109220" cy="382882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6019800"/>
            <a:ext cx="2819400" cy="461665"/>
          </a:xfrm>
          <a:prstGeom prst="rect">
            <a:avLst/>
          </a:prstGeom>
          <a:noFill/>
        </p:spPr>
        <p:txBody>
          <a:bodyPr wrap="square" rtlCol="0">
            <a:spAutoFit/>
          </a:bodyPr>
          <a:lstStyle/>
          <a:p>
            <a:r>
              <a:rPr lang="en-US" sz="1200" dirty="0" smtClean="0"/>
              <a:t>Agha et al. </a:t>
            </a:r>
            <a:r>
              <a:rPr lang="en-US" sz="1200" i="1" dirty="0" smtClean="0"/>
              <a:t>Arch Intern Med </a:t>
            </a:r>
            <a:r>
              <a:rPr lang="en-US" sz="1200" dirty="0" smtClean="0"/>
              <a:t>2000</a:t>
            </a:r>
            <a:r>
              <a:rPr lang="en-US" sz="1200" dirty="0"/>
              <a:t>; 160(21):3252-3257.</a:t>
            </a:r>
          </a:p>
        </p:txBody>
      </p:sp>
    </p:spTree>
    <p:extLst>
      <p:ext uri="{BB962C8B-B14F-4D97-AF65-F5344CB8AC3E}">
        <p14:creationId xmlns:p14="http://schemas.microsoft.com/office/powerpoint/2010/main" val="23684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Veterans vs. Civilians</a:t>
            </a:r>
            <a:endParaRPr lang="en-US" dirty="0"/>
          </a:p>
        </p:txBody>
      </p:sp>
      <p:pic>
        <p:nvPicPr>
          <p:cNvPr id="3" name="Picture 7" descr="Cov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914400"/>
            <a:ext cx="7010400" cy="5006754"/>
          </a:xfrm>
          <a:prstGeom prst="rect">
            <a:avLst/>
          </a:prstGeom>
          <a:noFill/>
          <a:ln w="9525">
            <a:noFill/>
            <a:miter lim="800000"/>
            <a:headEnd/>
            <a:tailEnd/>
          </a:ln>
        </p:spPr>
      </p:pic>
      <p:sp>
        <p:nvSpPr>
          <p:cNvPr id="5" name="Rectangle 9"/>
          <p:cNvSpPr>
            <a:spLocks noChangeArrowheads="1"/>
          </p:cNvSpPr>
          <p:nvPr/>
        </p:nvSpPr>
        <p:spPr bwMode="auto">
          <a:xfrm>
            <a:off x="0" y="5820489"/>
            <a:ext cx="2743200" cy="830997"/>
          </a:xfrm>
          <a:prstGeom prst="rect">
            <a:avLst/>
          </a:prstGeom>
          <a:noFill/>
          <a:ln w="9525">
            <a:noFill/>
            <a:miter lim="800000"/>
            <a:headEnd/>
            <a:tailEnd/>
          </a:ln>
          <a:effectLst/>
        </p:spPr>
        <p:txBody>
          <a:bodyPr wrap="square" anchor="ctr">
            <a:spAutoFit/>
          </a:bodyPr>
          <a:lstStyle/>
          <a:p>
            <a:r>
              <a:rPr lang="en-US" sz="1600" dirty="0" smtClean="0">
                <a:solidFill>
                  <a:srgbClr val="000000"/>
                </a:solidFill>
                <a:latin typeface="Calibri" charset="0"/>
              </a:rPr>
              <a:t>Littman et al. Med </a:t>
            </a:r>
            <a:r>
              <a:rPr lang="en-US" sz="1600" dirty="0" err="1" smtClean="0">
                <a:solidFill>
                  <a:srgbClr val="000000"/>
                </a:solidFill>
                <a:latin typeface="Calibri" charset="0"/>
              </a:rPr>
              <a:t>Sci</a:t>
            </a:r>
            <a:r>
              <a:rPr lang="en-US" sz="1600" dirty="0" smtClean="0">
                <a:solidFill>
                  <a:srgbClr val="000000"/>
                </a:solidFill>
                <a:latin typeface="Calibri" charset="0"/>
              </a:rPr>
              <a:t> </a:t>
            </a:r>
            <a:r>
              <a:rPr lang="en-US" sz="1600" dirty="0" smtClean="0">
                <a:solidFill>
                  <a:srgbClr val="000000"/>
                </a:solidFill>
                <a:latin typeface="Calibri" panose="020F0502020204030204" pitchFamily="34" charset="0"/>
              </a:rPr>
              <a:t>Sports </a:t>
            </a:r>
            <a:r>
              <a:rPr lang="en-US" sz="1600" dirty="0" err="1" smtClean="0">
                <a:solidFill>
                  <a:srgbClr val="000000"/>
                </a:solidFill>
                <a:latin typeface="Calibri" panose="020F0502020204030204" pitchFamily="34" charset="0"/>
              </a:rPr>
              <a:t>Exerc</a:t>
            </a:r>
            <a:r>
              <a:rPr lang="en-US" sz="1600" dirty="0" smtClean="0">
                <a:solidFill>
                  <a:srgbClr val="000000"/>
                </a:solidFill>
                <a:latin typeface="Calibri" panose="020F0502020204030204" pitchFamily="34" charset="0"/>
              </a:rPr>
              <a:t> 2009</a:t>
            </a:r>
            <a:r>
              <a:rPr lang="en-US" sz="1600" dirty="0">
                <a:latin typeface="Calibri" panose="020F0502020204030204" pitchFamily="34" charset="0"/>
              </a:rPr>
              <a:t>; 41 (5), pp.1006-1013</a:t>
            </a:r>
            <a:endParaRPr 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1114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WRIISC Template">
  <a:themeElements>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RIISC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IS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IS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IS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IS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IS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IS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IS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IS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IS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IS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IS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TriWRIISC Template</Template>
  <TotalTime>1736</TotalTime>
  <Words>3709</Words>
  <Application>Microsoft Office PowerPoint</Application>
  <PresentationFormat>On-screen Show (4:3)</PresentationFormat>
  <Paragraphs>469</Paragraphs>
  <Slides>69</Slides>
  <Notes>54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TriWRIISC Template</vt:lpstr>
      <vt:lpstr>Exercise as Medicine</vt:lpstr>
      <vt:lpstr>PowerPoint Presentation</vt:lpstr>
      <vt:lpstr>PowerPoint Presentation</vt:lpstr>
      <vt:lpstr>PowerPoint Presentation</vt:lpstr>
      <vt:lpstr>Gains in Life Expectancy</vt:lpstr>
      <vt:lpstr>Global Burden – Smoking vs. Inactivity</vt:lpstr>
      <vt:lpstr>Physical Inactivity in US Adults</vt:lpstr>
      <vt:lpstr>Uniqueness of Veterans</vt:lpstr>
      <vt:lpstr>Veterans vs. Civilians</vt:lpstr>
      <vt:lpstr>VA Users vs. Non-Users</vt:lpstr>
      <vt:lpstr>The “Active Couch Potato”</vt:lpstr>
      <vt:lpstr>Designed to Sit?</vt:lpstr>
      <vt:lpstr>Sedentary Time – Independent Risk?</vt:lpstr>
      <vt:lpstr>Non-Exercise Physical Activity</vt:lpstr>
      <vt:lpstr>Physical Inactivity – Risky Business</vt:lpstr>
      <vt:lpstr>PowerPoint Presentation</vt:lpstr>
      <vt:lpstr>Cardiorespiratory Fitness (CRF)</vt:lpstr>
      <vt:lpstr>CRF and Mortality</vt:lpstr>
      <vt:lpstr>What about Risk Factors?</vt:lpstr>
      <vt:lpstr>CRF and Mortality (n = 15,660)</vt:lpstr>
      <vt:lpstr>What about Risk Factors?</vt:lpstr>
      <vt:lpstr>Survival Benefit per MET ↑</vt:lpstr>
      <vt:lpstr>And the winner…</vt:lpstr>
      <vt:lpstr>What about Obesity?</vt:lpstr>
      <vt:lpstr>All-Cause Mortality</vt:lpstr>
      <vt:lpstr>Obesity Paradox</vt:lpstr>
      <vt:lpstr>Medicalize Obesity or Deconditioning?</vt:lpstr>
      <vt:lpstr>PowerPoint Presentation</vt:lpstr>
      <vt:lpstr>PowerPoint Presentation</vt:lpstr>
      <vt:lpstr>Evidence  Pathogenesis </vt:lpstr>
      <vt:lpstr>Evidence  Symptoms</vt:lpstr>
      <vt:lpstr>Evidence  Quality of Life</vt:lpstr>
      <vt:lpstr>Exercise: “The real Polypill”</vt:lpstr>
      <vt:lpstr>Exercise as Effective as Drugs</vt:lpstr>
      <vt:lpstr>Take-Home Points</vt:lpstr>
      <vt:lpstr>PowerPoint Presentation</vt:lpstr>
      <vt:lpstr>An Optimal Ex Rx should address:</vt:lpstr>
      <vt:lpstr>Prescribing Exercise: The FITT Principle</vt:lpstr>
      <vt:lpstr>PowerPoint Presentation</vt:lpstr>
      <vt:lpstr>For Important Health Benefits Adults need at least:</vt:lpstr>
      <vt:lpstr>PowerPoint Presentation</vt:lpstr>
      <vt:lpstr>For even greater health benefits adults should increase their activity to:</vt:lpstr>
      <vt:lpstr>PowerPoint Presentation</vt:lpstr>
      <vt:lpstr>Exercise Prescription for Veterans</vt:lpstr>
      <vt:lpstr>Individualizing an Exercise Rx</vt:lpstr>
      <vt:lpstr>Individualizing an Exercise Rx</vt:lpstr>
      <vt:lpstr>Barriers to Physical Activity</vt:lpstr>
      <vt:lpstr>Overcoming Barriers to Physical Activity</vt:lpstr>
      <vt:lpstr>Improving Exercise Adherence</vt:lpstr>
      <vt:lpstr>Are we recommending Physical Activity/Exercise?</vt:lpstr>
      <vt:lpstr>Does it make a difference?</vt:lpstr>
      <vt:lpstr>Recommendations to Improve Adherence</vt:lpstr>
      <vt:lpstr>Developing an Exercise Prescription: An Example</vt:lpstr>
      <vt:lpstr>PowerPoint Presentation</vt:lpstr>
      <vt:lpstr>Questions to ask Mr. Jones</vt:lpstr>
      <vt:lpstr>PowerPoint Presentation</vt:lpstr>
      <vt:lpstr>Exercise Prescription: Frequency</vt:lpstr>
      <vt:lpstr>Exercise Prescription: Type</vt:lpstr>
      <vt:lpstr>Exercise Prescription: Intensity</vt:lpstr>
      <vt:lpstr>Exercise Prescription: Time</vt:lpstr>
      <vt:lpstr>PowerPoint Presentation</vt:lpstr>
      <vt:lpstr>PowerPoint Presentation</vt:lpstr>
      <vt:lpstr>Internet Resources</vt:lpstr>
      <vt:lpstr>Guidelines, Position Stands, Calculators</vt:lpstr>
      <vt:lpstr>Pre-Participation Checklist (PAR-Q)</vt:lpstr>
      <vt:lpstr>PowerPoint Presentation</vt:lpstr>
      <vt:lpstr>PowerPoint Presentation</vt:lpstr>
      <vt:lpstr>References</vt:lpstr>
      <vt:lpstr>References(Cont.)</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Falvo, Michael J.</dc:creator>
  <cp:lastModifiedBy>Falvo, Michael J.</cp:lastModifiedBy>
  <cp:revision>119</cp:revision>
  <dcterms:created xsi:type="dcterms:W3CDTF">2014-01-27T16:57:15Z</dcterms:created>
  <dcterms:modified xsi:type="dcterms:W3CDTF">2014-03-11T15:09:21Z</dcterms:modified>
</cp:coreProperties>
</file>