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22"/>
  </p:notesMasterIdLst>
  <p:handoutMasterIdLst>
    <p:handoutMasterId r:id="rId23"/>
  </p:handoutMasterIdLst>
  <p:sldIdLst>
    <p:sldId id="435" r:id="rId2"/>
    <p:sldId id="457" r:id="rId3"/>
    <p:sldId id="458" r:id="rId4"/>
    <p:sldId id="459" r:id="rId5"/>
    <p:sldId id="436" r:id="rId6"/>
    <p:sldId id="437" r:id="rId7"/>
    <p:sldId id="439" r:id="rId8"/>
    <p:sldId id="440" r:id="rId9"/>
    <p:sldId id="441" r:id="rId10"/>
    <p:sldId id="451" r:id="rId11"/>
    <p:sldId id="452" r:id="rId12"/>
    <p:sldId id="455" r:id="rId13"/>
    <p:sldId id="443" r:id="rId14"/>
    <p:sldId id="445" r:id="rId15"/>
    <p:sldId id="446" r:id="rId16"/>
    <p:sldId id="448" r:id="rId17"/>
    <p:sldId id="447" r:id="rId18"/>
    <p:sldId id="450" r:id="rId19"/>
    <p:sldId id="456" r:id="rId20"/>
    <p:sldId id="453" r:id="rId21"/>
  </p:sldIdLst>
  <p:sldSz cx="9144000" cy="6858000" type="screen4x3"/>
  <p:notesSz cx="6934200" cy="9232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6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6284" autoAdjust="0"/>
  </p:normalViewPr>
  <p:slideViewPr>
    <p:cSldViewPr>
      <p:cViewPr>
        <p:scale>
          <a:sx n="100" d="100"/>
          <a:sy n="100" d="100"/>
        </p:scale>
        <p:origin x="-1932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98" y="-102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 smtClean="0"/>
              <a:t>Case of the OEF/OIF/OND Veteran:</a:t>
            </a:r>
            <a:br>
              <a:rPr lang="en-US" dirty="0" smtClean="0"/>
            </a:br>
            <a:r>
              <a:rPr lang="en-US" i="1" dirty="0" smtClean="0"/>
              <a:t>When Normal Isn’t Normal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64486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C56BD82-782D-4D99-8298-74297AD31657}" type="datetimeFigureOut">
              <a:rPr lang="en-US"/>
              <a:pPr>
                <a:defRPr/>
              </a:pPr>
              <a:t>9/23/2013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86263"/>
            <a:ext cx="5546725" cy="4154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6D0840-40C8-48BA-82E6-D36CCFCA18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95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6D0840-40C8-48BA-82E6-D36CCFCA187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6D0840-40C8-48BA-82E6-D36CCFCA187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6D0840-40C8-48BA-82E6-D36CCFCA187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559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6D0840-40C8-48BA-82E6-D36CCFCA187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6D0840-40C8-48BA-82E6-D36CCFCA187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6D0840-40C8-48BA-82E6-D36CCFCA187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6D0840-40C8-48BA-82E6-D36CCFCA187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6D0840-40C8-48BA-82E6-D36CCFCA187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6D0840-40C8-48BA-82E6-D36CCFCA187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6D0840-40C8-48BA-82E6-D36CCFCA187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6D0840-40C8-48BA-82E6-D36CCFCA187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880" y="1586843"/>
            <a:ext cx="7772400" cy="730127"/>
          </a:xfrm>
        </p:spPr>
        <p:txBody>
          <a:bodyPr>
            <a:normAutofit/>
          </a:bodyPr>
          <a:lstStyle>
            <a:lvl1pPr algn="l">
              <a:defRPr sz="2000" b="1"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696" y="2413135"/>
            <a:ext cx="7753584" cy="914813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 descr="pptblue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5685" y="0"/>
            <a:ext cx="9092629" cy="68580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781295" y="6226175"/>
            <a:ext cx="357346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16/August </a:t>
            </a:r>
            <a:r>
              <a:rPr lang="en-US" sz="1600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2013</a:t>
            </a:r>
            <a:endParaRPr lang="en-US" sz="16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DDB62-9EFE-4345-AD7E-EA6392F193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650"/>
            <a:ext cx="8229600" cy="4190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59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59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249988"/>
            <a:ext cx="3873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pPr>
              <a:defRPr/>
            </a:pPr>
            <a:fld id="{AF0FF3CD-9366-40CA-B24A-F2476D2773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3322"/>
            <a:ext cx="4038600" cy="420284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3322"/>
            <a:ext cx="4038600" cy="420284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DCBB8-C2E4-4114-89EA-94476B062E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2377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2139"/>
            <a:ext cx="4040188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32377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72139"/>
            <a:ext cx="4041775" cy="37060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0BA44-528A-4DB6-91A7-AF934ED39A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A63CC-13BB-4371-B0B3-470710D2EF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3B3A7-4431-49B2-9C29-D3176C261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97295"/>
            <a:ext cx="5111750" cy="412886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7296"/>
            <a:ext cx="3008313" cy="4128866"/>
          </a:xfrm>
          <a:solidFill>
            <a:srgbClr val="FFFFFF"/>
          </a:solidFill>
          <a:ln>
            <a:solidFill>
              <a:srgbClr val="BFBFBF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63046-B54A-4F97-A08D-F25DA150B3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391824"/>
            <a:ext cx="5486400" cy="27240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82602"/>
            <a:ext cx="5486400" cy="6135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7A269-04F6-455D-9BFD-7EAF3A3F35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Slide background with light blue circle-star pattern block behind title. Bottom left reads &quot;Veterans Health Administration.&quot;&#10;"/>
          <p:cNvPicPr>
            <a:picLocks noChangeAspect="1"/>
          </p:cNvPicPr>
          <p:nvPr/>
        </p:nvPicPr>
        <p:blipFill>
          <a:blip r:embed="rId1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2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9438"/>
            <a:ext cx="82296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5435" y="6478587"/>
            <a:ext cx="548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pPr>
              <a:defRPr/>
            </a:pPr>
            <a:fld id="{AF0FF3CD-9366-40CA-B24A-F2476D2773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75150" y="6284913"/>
            <a:ext cx="43116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spc="1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VETERANS HEALTH ADMINISTRATION</a:t>
            </a:r>
          </a:p>
        </p:txBody>
      </p:sp>
      <p:pic>
        <p:nvPicPr>
          <p:cNvPr id="7" name="Picture 6" descr="OPH-Logo-Color-PPT-Small.png"/>
          <p:cNvPicPr>
            <a:picLocks noChangeAspect="1"/>
          </p:cNvPicPr>
          <p:nvPr/>
        </p:nvPicPr>
        <p:blipFill>
          <a:blip r:embed="rId13" cstate="screen"/>
          <a:stretch>
            <a:fillRect/>
          </a:stretch>
        </p:blipFill>
        <p:spPr>
          <a:xfrm>
            <a:off x="175433" y="6239955"/>
            <a:ext cx="1714500" cy="4872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Georgia"/>
          <a:ea typeface="Georgia" pitchFamily="18" charset="0"/>
          <a:cs typeface="Georgi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pitchFamily="18" charset="0"/>
          <a:ea typeface="Georgia" pitchFamily="18" charset="0"/>
          <a:cs typeface="Georgia" pitchFamily="18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Georgia" pitchFamily="18" charset="0"/>
          <a:cs typeface="Georgi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Georgia" pitchFamily="18" charset="0"/>
          <a:cs typeface="Georgi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Georgia" pitchFamily="18" charset="0"/>
          <a:cs typeface="Georgi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+mn-lt"/>
          <a:ea typeface="Georgia" pitchFamily="18" charset="0"/>
          <a:cs typeface="Georgi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Georgia"/>
          <a:ea typeface="Georgia" pitchFamily="18" charset="0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health.va.gov/docs/exposures/registry-evaluation-brochure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ublichealth.va.gov/PUBLICHEALTH/exposures/coordinators.asp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health.va.gov/exposures/radiation/registry.asp" TargetMode="External"/><Relationship Id="rId7" Type="http://schemas.openxmlformats.org/officeDocument/2006/relationships/hyperlink" Target="http://www.publichealth.va.gov/exposures/toxic_fragments/surv_center.as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ublichealth.va.gov/exposures/depleted_uranium/followup_program.asp" TargetMode="External"/><Relationship Id="rId5" Type="http://schemas.openxmlformats.org/officeDocument/2006/relationships/hyperlink" Target="http://www.publichealth.va.gov/exposures/gulfwar/registry_exam.asp" TargetMode="External"/><Relationship Id="rId4" Type="http://schemas.openxmlformats.org/officeDocument/2006/relationships/hyperlink" Target="http://www.publichealth.va.gov/exposures/agentorange/registry.asp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warrelatedillness.va.gov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ba.va.gov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enefits.va.gov/benefits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.gov/directory/guide/vetcenter_flsh.asp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enefits.va.gov/benefits/services.asp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m.va.gov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hc.amedd.army.mil/Pages/Library.aspx?Series=PHC+Fact+Sheet" TargetMode="External"/><Relationship Id="rId2" Type="http://schemas.openxmlformats.org/officeDocument/2006/relationships/hyperlink" Target="http://phc.amedd.army.mi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saphcapps.amedd.army.mil/gwf/entry.asp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cm.fhpr.osd.mil/cb_exposures/cb_exposures_home.aspx" TargetMode="External"/><Relationship Id="rId2" Type="http://schemas.openxmlformats.org/officeDocument/2006/relationships/hyperlink" Target="http://home.fhpr.osd.mil/home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cm.fhpr.osd.mil/cb_exposures/project112_shad/shadfactSheets.asp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cm.fhpr.osd.mil/cb_exposures/cold_war/edgewood.aspx" TargetMode="External"/><Relationship Id="rId2" Type="http://schemas.openxmlformats.org/officeDocument/2006/relationships/hyperlink" Target="http://mcm.fhpr.osd.mil/cb_exposures/cold_war/fortdetrick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cm.fhpr.osd.mil/cb_exposures/faqs/dugwayprovingground_faqs.asp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tra.mil/documents/ntpr/factsheets/Radiation_Exposure.pdf" TargetMode="External"/><Relationship Id="rId2" Type="http://schemas.openxmlformats.org/officeDocument/2006/relationships/hyperlink" Target="http://www.gulflink.osd.mi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lnr.hqi.usmc.mil/clwater/index.asp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m.edu/" TargetMode="External"/><Relationship Id="rId2" Type="http://schemas.openxmlformats.org/officeDocument/2006/relationships/hyperlink" Target="http://www.atsdr.cdc.gov/toxprofil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.gov/health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m.va.gov/" TargetMode="External"/><Relationship Id="rId4" Type="http://schemas.openxmlformats.org/officeDocument/2006/relationships/hyperlink" Target="http://benefits.va.gov/benefit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.gov/healthbenefits/apply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a.gov/healthbenefits/apply/returning_servicemembers.asp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.gov/directory/guide/division_flsh.asp?dnum=1" TargetMode="External"/><Relationship Id="rId2" Type="http://schemas.openxmlformats.org/officeDocument/2006/relationships/hyperlink" Target="http://www.va.gov/PRIMARYCARE/PACT/index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yhealth.va.gov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ntalhealth.va.gov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olytrauma.va.gov/" TargetMode="External"/><Relationship Id="rId4" Type="http://schemas.openxmlformats.org/officeDocument/2006/relationships/hyperlink" Target="http://www.ptsd.va.gov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foif.va.gov/map.as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aregiver.va.gov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health.va.gov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ublichealth.va.gov/PUBLICHEALTH/exposur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Deployment Health Resources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419600"/>
            <a:ext cx="7010400" cy="1447800"/>
          </a:xfrm>
        </p:spPr>
        <p:txBody>
          <a:bodyPr/>
          <a:lstStyle/>
          <a:p>
            <a:r>
              <a:rPr lang="en-US" sz="2800" dirty="0" smtClean="0"/>
              <a:t>Michelle Kennedy Prisco, MSN, ANP-C</a:t>
            </a:r>
          </a:p>
          <a:p>
            <a:r>
              <a:rPr lang="en-US" sz="2800" dirty="0" smtClean="0"/>
              <a:t>Katharine </a:t>
            </a:r>
            <a:r>
              <a:rPr lang="en-US" sz="2800" dirty="0" err="1" smtClean="0"/>
              <a:t>Bloeser</a:t>
            </a:r>
            <a:r>
              <a:rPr lang="en-US" sz="2800" dirty="0" smtClean="0"/>
              <a:t>, MSW, LICSW</a:t>
            </a:r>
          </a:p>
          <a:p>
            <a:r>
              <a:rPr lang="en-US" sz="2000" dirty="0" smtClean="0"/>
              <a:t>War Related Illness and Injury Study Center (WRIISC)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4297363"/>
          </a:xfrm>
        </p:spPr>
        <p:txBody>
          <a:bodyPr/>
          <a:lstStyle/>
          <a:p>
            <a:r>
              <a:rPr lang="en-US" sz="2800" dirty="0" smtClean="0"/>
              <a:t>Office of Public Health</a:t>
            </a:r>
          </a:p>
          <a:p>
            <a:pPr>
              <a:buNone/>
            </a:pPr>
            <a:endParaRPr lang="en-US" b="1" dirty="0" smtClean="0"/>
          </a:p>
          <a:p>
            <a:pPr lvl="1"/>
            <a:r>
              <a:rPr lang="en-US" sz="2400" dirty="0" smtClean="0"/>
              <a:t>Office of Public Health Registry Brochure</a:t>
            </a:r>
          </a:p>
          <a:p>
            <a:pPr lvl="1">
              <a:buNone/>
            </a:pPr>
            <a:r>
              <a:rPr lang="en-US" sz="1800" dirty="0" smtClean="0">
                <a:hlinkClick r:id="rId3"/>
              </a:rPr>
              <a:t>http://www.publichealth.va.gov/docs/exposures/registry-evaluation-brochure.pdf</a:t>
            </a:r>
            <a:endParaRPr lang="en-US" sz="18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r>
              <a:rPr lang="en-US" sz="2400" dirty="0" smtClean="0"/>
              <a:t>List of Environmental Health Coordinators</a:t>
            </a:r>
          </a:p>
          <a:p>
            <a:pPr lvl="1">
              <a:buNone/>
            </a:pPr>
            <a:r>
              <a:rPr lang="en-US" sz="1800" dirty="0" smtClean="0">
                <a:hlinkClick r:id="rId4"/>
              </a:rPr>
              <a:t>http://www.publichealth.va.gov/PUBLICHEALTH/exposures/coordinators.asp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Veterans Health Administration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86800" cy="4221163"/>
          </a:xfrm>
        </p:spPr>
        <p:txBody>
          <a:bodyPr/>
          <a:lstStyle/>
          <a:p>
            <a:r>
              <a:rPr lang="en-US" sz="2800" b="1" dirty="0" smtClean="0"/>
              <a:t>Office of Public Health Registries</a:t>
            </a:r>
          </a:p>
          <a:p>
            <a:pPr lvl="1"/>
            <a:r>
              <a:rPr lang="en-US" sz="2400" dirty="0" smtClean="0"/>
              <a:t>Ionizing Radiation Registry</a:t>
            </a:r>
          </a:p>
          <a:p>
            <a:pPr marL="800100" lvl="1">
              <a:buNone/>
            </a:pPr>
            <a:r>
              <a:rPr lang="en-US" sz="2000" dirty="0" smtClean="0">
                <a:hlinkClick r:id="rId3"/>
              </a:rPr>
              <a:t>http://www.publichealth.va.gov/exposures/radiation/registry.asp</a:t>
            </a:r>
            <a:endParaRPr lang="en-US" sz="2000" dirty="0" smtClean="0"/>
          </a:p>
          <a:p>
            <a:pPr lvl="1"/>
            <a:r>
              <a:rPr lang="en-US" sz="2400" dirty="0" smtClean="0"/>
              <a:t>Agent Orange Registry</a:t>
            </a:r>
          </a:p>
          <a:p>
            <a:pPr lvl="1">
              <a:buNone/>
            </a:pPr>
            <a:r>
              <a:rPr lang="en-US" sz="2000" dirty="0" smtClean="0">
                <a:hlinkClick r:id="rId4"/>
              </a:rPr>
              <a:t>http://www.publichealth.va.gov/exposures/agentorange/registry.asp</a:t>
            </a:r>
            <a:endParaRPr lang="en-US" sz="2000" dirty="0" smtClean="0"/>
          </a:p>
          <a:p>
            <a:pPr lvl="1"/>
            <a:r>
              <a:rPr lang="en-US" sz="2400" dirty="0" smtClean="0"/>
              <a:t>Gulf War Registry</a:t>
            </a:r>
          </a:p>
          <a:p>
            <a:pPr lvl="1">
              <a:buNone/>
            </a:pPr>
            <a:r>
              <a:rPr lang="en-US" sz="2000" dirty="0" smtClean="0">
                <a:hlinkClick r:id="rId5"/>
              </a:rPr>
              <a:t>http://www.publichealth.va.gov/exposures/gulfwar/registry_exam.asp</a:t>
            </a:r>
            <a:endParaRPr lang="en-US" sz="2000" dirty="0" smtClean="0"/>
          </a:p>
          <a:p>
            <a:pPr lvl="1"/>
            <a:r>
              <a:rPr lang="en-US" sz="2400" dirty="0" smtClean="0"/>
              <a:t>Depleted Uranium Follow-up Program</a:t>
            </a:r>
          </a:p>
          <a:p>
            <a:pPr lvl="1">
              <a:buNone/>
            </a:pPr>
            <a:r>
              <a:rPr lang="en-US" sz="1700" dirty="0" smtClean="0">
                <a:hlinkClick r:id="rId6"/>
              </a:rPr>
              <a:t>http://www.publichealth.va.gov/exposures/depleted_uranium/followup_program.asp</a:t>
            </a:r>
            <a:endParaRPr lang="en-US" sz="1700" dirty="0" smtClean="0"/>
          </a:p>
          <a:p>
            <a:pPr lvl="1"/>
            <a:r>
              <a:rPr lang="en-US" sz="2400" dirty="0" smtClean="0"/>
              <a:t>Toxic Embedded Fragments Registry</a:t>
            </a:r>
          </a:p>
          <a:p>
            <a:pPr lvl="1">
              <a:buNone/>
            </a:pPr>
            <a:r>
              <a:rPr lang="en-US" sz="1900" dirty="0" smtClean="0">
                <a:hlinkClick r:id="rId7"/>
              </a:rPr>
              <a:t>http://www.publichealth.va.gov/exposures/toxic_fragments/surv_center.asp</a:t>
            </a:r>
            <a:endParaRPr lang="en-US" sz="1900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73162"/>
          </a:xfrm>
        </p:spPr>
        <p:txBody>
          <a:bodyPr/>
          <a:lstStyle/>
          <a:p>
            <a:r>
              <a:rPr lang="en-US" sz="2800" dirty="0" smtClean="0"/>
              <a:t>Veterans Health Administration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495800"/>
          </a:xfrm>
        </p:spPr>
        <p:txBody>
          <a:bodyPr/>
          <a:lstStyle/>
          <a:p>
            <a:r>
              <a:rPr lang="en-US" sz="2000" dirty="0" smtClean="0"/>
              <a:t>Office of Public Health Special Programs</a:t>
            </a:r>
          </a:p>
          <a:p>
            <a:pPr lvl="1"/>
            <a:r>
              <a:rPr lang="en-US" sz="1800" b="1" dirty="0" smtClean="0"/>
              <a:t>War Related Illness and Injury Study Center (WRIISC):  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dirty="0" smtClean="0"/>
              <a:t>A national VA Post-Deployment Health Resource.  Focuses on the post deployment health concerns of Veterans and their unique health care needs. The WRIISCs develop and provide post-deployment health expertise to Veterans and their health care providers through clinical programs, research, education, and risk communication.  A tertiary resource for EHC and PACT. </a:t>
            </a:r>
          </a:p>
          <a:p>
            <a:pPr lvl="1">
              <a:buNone/>
            </a:pPr>
            <a:r>
              <a:rPr lang="en-US" sz="1600" dirty="0" smtClean="0">
                <a:hlinkClick r:id="rId2"/>
              </a:rPr>
              <a:t>www.warrelatedillness.va.gov</a:t>
            </a:r>
            <a:endParaRPr lang="en-US" sz="1600" dirty="0" smtClean="0"/>
          </a:p>
          <a:p>
            <a:pPr lvl="1"/>
            <a:r>
              <a:rPr lang="en-US" sz="1800" b="1" dirty="0" smtClean="0"/>
              <a:t>3 Centers:</a:t>
            </a:r>
          </a:p>
          <a:p>
            <a:pPr lvl="2"/>
            <a:r>
              <a:rPr lang="en-US" sz="1800" dirty="0" smtClean="0"/>
              <a:t>Washington D.C.</a:t>
            </a:r>
          </a:p>
          <a:p>
            <a:pPr lvl="3">
              <a:buFont typeface="Arial" pitchFamily="34" charset="0"/>
              <a:buChar char="•"/>
            </a:pPr>
            <a:r>
              <a:rPr lang="en-US" sz="1800" dirty="0" smtClean="0"/>
              <a:t>1-800-722-8340, wriisc.dc@va.gov</a:t>
            </a:r>
          </a:p>
          <a:p>
            <a:pPr lvl="2"/>
            <a:r>
              <a:rPr lang="en-US" sz="1800" dirty="0" smtClean="0"/>
              <a:t>East Orange NJ</a:t>
            </a:r>
          </a:p>
          <a:p>
            <a:pPr lvl="3">
              <a:buFont typeface="Arial" pitchFamily="34" charset="0"/>
              <a:buChar char="•"/>
            </a:pPr>
            <a:r>
              <a:rPr lang="en-US" sz="1800" dirty="0" smtClean="0"/>
              <a:t>1-800-248-8005, wriisc.nj@va.gov</a:t>
            </a:r>
          </a:p>
          <a:p>
            <a:pPr lvl="2"/>
            <a:r>
              <a:rPr lang="en-US" sz="1800" dirty="0" smtClean="0"/>
              <a:t>Palo Alto CA</a:t>
            </a:r>
          </a:p>
          <a:p>
            <a:pPr lvl="3">
              <a:buFont typeface="Arial" pitchFamily="34" charset="0"/>
              <a:buChar char="•"/>
            </a:pPr>
            <a:r>
              <a:rPr lang="en-US" sz="1800" dirty="0" smtClean="0"/>
              <a:t>1-888-482-4376, wriisc.ca@va.gov</a:t>
            </a: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US" dirty="0" smtClean="0"/>
              <a:t>Veterans Health Administration</a:t>
            </a:r>
            <a:endParaRPr lang="en-US" dirty="0"/>
          </a:p>
        </p:txBody>
      </p:sp>
      <p:pic>
        <p:nvPicPr>
          <p:cNvPr id="4" name="Picture 3" title="War Related Illness and Injury Study Center logo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4568454"/>
            <a:ext cx="2438400" cy="13771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599"/>
            <a:ext cx="8686800" cy="4267201"/>
          </a:xfrm>
        </p:spPr>
        <p:txBody>
          <a:bodyPr/>
          <a:lstStyle/>
          <a:p>
            <a:r>
              <a:rPr lang="en-US" sz="2400" dirty="0" smtClean="0"/>
              <a:t>Administers a variety of benefits and services to service members, Veterans, and their dependents and survivors:</a:t>
            </a:r>
          </a:p>
          <a:p>
            <a:pPr lvl="1"/>
            <a:r>
              <a:rPr lang="en-US" sz="2400" dirty="0" smtClean="0"/>
              <a:t>Compensation (disability benefits, pensions)</a:t>
            </a:r>
          </a:p>
          <a:p>
            <a:pPr lvl="1"/>
            <a:r>
              <a:rPr lang="en-US" sz="2400" dirty="0" smtClean="0"/>
              <a:t>Education and training</a:t>
            </a:r>
          </a:p>
          <a:p>
            <a:pPr lvl="1"/>
            <a:r>
              <a:rPr lang="en-US" sz="2400" dirty="0" smtClean="0"/>
              <a:t>Home loans</a:t>
            </a:r>
          </a:p>
          <a:p>
            <a:pPr lvl="1"/>
            <a:r>
              <a:rPr lang="en-US" sz="2400" dirty="0" smtClean="0"/>
              <a:t>Life Insurance</a:t>
            </a:r>
          </a:p>
          <a:p>
            <a:pPr lvl="1"/>
            <a:r>
              <a:rPr lang="en-US" sz="2400" dirty="0" smtClean="0"/>
              <a:t>Vocational Rehabilitation</a:t>
            </a:r>
            <a:endParaRPr lang="en-US" sz="2400" dirty="0" smtClean="0">
              <a:hlinkClick r:id="rId3"/>
            </a:endParaRPr>
          </a:p>
          <a:p>
            <a:r>
              <a:rPr lang="en-US" sz="2400" dirty="0" smtClean="0"/>
              <a:t>For more information: Call 1-800-827-1000 ext. 110 or</a:t>
            </a:r>
            <a:br>
              <a:rPr lang="en-US" sz="2400" dirty="0" smtClean="0"/>
            </a:br>
            <a:r>
              <a:rPr lang="en-US" sz="2400" dirty="0" smtClean="0">
                <a:hlinkClick r:id="rId4"/>
              </a:rPr>
              <a:t>http://www.benefits.va.gov/benefits/</a:t>
            </a:r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Veterans Benefits Administration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4038601"/>
          </a:xfrm>
        </p:spPr>
        <p:txBody>
          <a:bodyPr/>
          <a:lstStyle/>
          <a:p>
            <a:r>
              <a:rPr lang="en-US" sz="2800" dirty="0" smtClean="0"/>
              <a:t>Organizations that provide assistance to Veterans applying for benefits</a:t>
            </a:r>
          </a:p>
          <a:p>
            <a:pPr lvl="1"/>
            <a:r>
              <a:rPr lang="en-US" sz="2800" dirty="0" smtClean="0"/>
              <a:t>Veteran Service Organization Counselors</a:t>
            </a:r>
          </a:p>
          <a:p>
            <a:pPr lvl="1"/>
            <a:r>
              <a:rPr lang="en-US" sz="2800" dirty="0" smtClean="0"/>
              <a:t>Vet </a:t>
            </a:r>
            <a:r>
              <a:rPr lang="en-US" sz="2800" dirty="0"/>
              <a:t>Centers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www.va.gov/directory/guide/vetcenter_flsh.asp</a:t>
            </a:r>
            <a:endParaRPr lang="en-US" sz="3200" dirty="0" smtClean="0"/>
          </a:p>
          <a:p>
            <a:pPr lvl="1"/>
            <a:r>
              <a:rPr lang="en-US" sz="2800" dirty="0" smtClean="0"/>
              <a:t>VA Benefit Services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www.benefits.va.gov/benefits/services.asp</a:t>
            </a:r>
            <a:endParaRPr lang="en-US" sz="2400" dirty="0" smtClean="0"/>
          </a:p>
          <a:p>
            <a:pPr lvl="1"/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Veterans Benefits Administration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Operates 131 national cemeteries and administers burial and memorial benefits to eligible Veterans</a:t>
            </a:r>
          </a:p>
          <a:p>
            <a:r>
              <a:rPr lang="en-US" sz="2400" dirty="0" smtClean="0"/>
              <a:t>For more information: Call 1-800-697-6947 or </a:t>
            </a:r>
            <a:r>
              <a:rPr lang="en-US" sz="2400" dirty="0" smtClean="0">
                <a:hlinkClick r:id="rId2"/>
              </a:rPr>
              <a:t>http://www.cem.va.gov/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National Cemetery Administration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4114801"/>
          </a:xfrm>
        </p:spPr>
        <p:txBody>
          <a:bodyPr/>
          <a:lstStyle/>
          <a:p>
            <a:r>
              <a:rPr lang="en-US" sz="2000" b="1" dirty="0" smtClean="0"/>
              <a:t>U.S. Army Public Health Command: </a:t>
            </a:r>
            <a:r>
              <a:rPr lang="en-US" sz="2000" dirty="0" smtClean="0"/>
              <a:t>Promote public health and preventive health practices. Conduct environmental surveillance monitoring, research, and provide public health education </a:t>
            </a:r>
            <a:br>
              <a:rPr lang="en-US" sz="2000" dirty="0" smtClean="0"/>
            </a:br>
            <a:r>
              <a:rPr lang="en-US" sz="2000" dirty="0" smtClean="0">
                <a:hlinkClick r:id="rId2"/>
              </a:rPr>
              <a:t>http://phc.amedd.army.mil</a:t>
            </a:r>
            <a:endParaRPr lang="en-US" sz="2000" dirty="0" smtClean="0"/>
          </a:p>
          <a:p>
            <a:pPr lvl="1"/>
            <a:r>
              <a:rPr lang="en-US" sz="2000" dirty="0" smtClean="0"/>
              <a:t>Fact Sheet Library: </a:t>
            </a:r>
            <a:r>
              <a:rPr lang="en-US" sz="1700" dirty="0" smtClean="0">
                <a:hlinkClick r:id="rId3"/>
              </a:rPr>
              <a:t>http://phc.amedd.army.mil/Pages/Library.aspx?Series=PHC+Fact+Shee</a:t>
            </a:r>
            <a:r>
              <a:rPr lang="en-US" sz="2000" dirty="0" smtClean="0">
                <a:hlinkClick r:id="rId3"/>
              </a:rPr>
              <a:t>t</a:t>
            </a:r>
            <a:endParaRPr lang="en-US" sz="2000" dirty="0" smtClean="0"/>
          </a:p>
          <a:p>
            <a:pPr lvl="1"/>
            <a:r>
              <a:rPr lang="en-US" sz="2000" dirty="0" smtClean="0"/>
              <a:t>Public health support with specific requests through Public Health Subject Matter Experts (SMEs)</a:t>
            </a:r>
          </a:p>
          <a:p>
            <a:pPr lvl="1"/>
            <a:r>
              <a:rPr lang="en-US" sz="2000" dirty="0" smtClean="0"/>
              <a:t>Gulf War locator map: </a:t>
            </a:r>
            <a:r>
              <a:rPr lang="en-US" sz="2000" u="sng" dirty="0" smtClean="0">
                <a:hlinkClick r:id="rId4"/>
              </a:rPr>
              <a:t>https://usaphcapps.amedd.army.mil/gwf/entry.asp</a:t>
            </a:r>
            <a:endParaRPr lang="en-US" sz="20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r>
              <a:rPr lang="en-US" sz="3600" dirty="0" smtClean="0"/>
              <a:t>DoD Deployment Health Resources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Force Health Protection &amp; Readiness: </a:t>
            </a:r>
            <a:r>
              <a:rPr lang="en-US" sz="2400" dirty="0" smtClean="0"/>
              <a:t>Responsible for deployment medicine, force health protection, and medical readiness: </a:t>
            </a:r>
            <a:r>
              <a:rPr lang="en-US" sz="2400" dirty="0" smtClean="0">
                <a:hlinkClick r:id="rId2"/>
              </a:rPr>
              <a:t>http://home.fhpr.osd.mil/home.aspx</a:t>
            </a:r>
            <a:endParaRPr lang="en-US" sz="2400" dirty="0" smtClean="0"/>
          </a:p>
          <a:p>
            <a:pPr lvl="1"/>
            <a:r>
              <a:rPr lang="en-US" sz="2000" dirty="0" smtClean="0"/>
              <a:t>Chemical and Biological Warfare Exposures Site: information on military exposures and testing from WWII, Project 112/SHAD, Cold War Exposures </a:t>
            </a:r>
            <a:r>
              <a:rPr lang="en-US" sz="2000" u="sng" dirty="0" smtClean="0">
                <a:hlinkClick r:id="rId3"/>
              </a:rPr>
              <a:t>http://mcm.fhpr.osd.mil/cb_exposures/cb_exposures_home.aspx</a:t>
            </a:r>
            <a:endParaRPr lang="en-US" sz="2000" dirty="0" smtClean="0"/>
          </a:p>
          <a:p>
            <a:pPr lvl="1"/>
            <a:r>
              <a:rPr lang="en-US" sz="2000" dirty="0" smtClean="0"/>
              <a:t>Project 112/SHAD (Shipboard Hazard and Defense):  Fact Sheets: </a:t>
            </a:r>
            <a:r>
              <a:rPr lang="en-US" sz="2000" u="sng" dirty="0" smtClean="0">
                <a:hlinkClick r:id="rId4"/>
              </a:rPr>
              <a:t>http://mcm.fhpr.osd.mil/cb_exposures/project112_shad/shadfactSheets.aspx</a:t>
            </a:r>
            <a:endParaRPr lang="en-US" sz="2000" dirty="0" smtClean="0"/>
          </a:p>
          <a:p>
            <a:pPr lvl="1"/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r>
              <a:rPr lang="en-US" sz="3600" dirty="0" smtClean="0"/>
              <a:t>DoD Deployment Health Resources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657600"/>
          </a:xfrm>
        </p:spPr>
        <p:txBody>
          <a:bodyPr/>
          <a:lstStyle/>
          <a:p>
            <a:pPr lvl="0"/>
            <a:r>
              <a:rPr lang="en-US" sz="2400" b="1" dirty="0" smtClean="0"/>
              <a:t>Cold War Testing Programs: </a:t>
            </a:r>
          </a:p>
          <a:p>
            <a:pPr lvl="1"/>
            <a:r>
              <a:rPr lang="en-US" sz="2400" dirty="0" smtClean="0"/>
              <a:t>Fort Detrick: </a:t>
            </a:r>
            <a:r>
              <a:rPr lang="en-US" sz="2000" u="sng" dirty="0" smtClean="0">
                <a:hlinkClick r:id="rId2"/>
              </a:rPr>
              <a:t>http://mcm.fhpr.osd.mil/cb_exposures/cold_war/fortdetrick.aspx</a:t>
            </a:r>
            <a:endParaRPr lang="en-US" sz="2400" dirty="0" smtClean="0"/>
          </a:p>
          <a:p>
            <a:pPr lvl="1"/>
            <a:r>
              <a:rPr lang="en-US" sz="2400" dirty="0" smtClean="0"/>
              <a:t>Edgewood Arsenal: </a:t>
            </a:r>
            <a:r>
              <a:rPr lang="en-US" sz="2000" u="sng" dirty="0" smtClean="0">
                <a:hlinkClick r:id="rId3"/>
              </a:rPr>
              <a:t>http://mcm.fhpr.osd.mil/cb_exposures/cold_war/edgewood.aspx</a:t>
            </a:r>
            <a:endParaRPr lang="en-US" sz="2400" dirty="0" smtClean="0"/>
          </a:p>
          <a:p>
            <a:pPr lvl="1"/>
            <a:r>
              <a:rPr lang="en-US" sz="2400" dirty="0" smtClean="0"/>
              <a:t>Dugway Proving Ground: </a:t>
            </a:r>
            <a:r>
              <a:rPr lang="en-US" sz="1600" u="sng" dirty="0" smtClean="0">
                <a:hlinkClick r:id="rId4"/>
              </a:rPr>
              <a:t>http://mcm.fhpr.osd.mil/cb_exposures/faqs/dugwayprovingground_faqs.aspx</a:t>
            </a:r>
            <a:endParaRPr lang="en-US" dirty="0" smtClean="0"/>
          </a:p>
          <a:p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/>
          <a:lstStyle/>
          <a:p>
            <a:r>
              <a:rPr lang="en-US" sz="3600" dirty="0" smtClean="0"/>
              <a:t>DoD Deployment Health Resources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GulfLINK: </a:t>
            </a:r>
            <a:r>
              <a:rPr lang="en-US" sz="2400" dirty="0" smtClean="0"/>
              <a:t>Established in 1995 to provide access to medical and operational documents from the 1990-91 Gulf War:</a:t>
            </a:r>
          </a:p>
          <a:p>
            <a:pPr lvl="1"/>
            <a:r>
              <a:rPr lang="en-US" sz="2400" dirty="0" smtClean="0">
                <a:hlinkClick r:id="rId2"/>
              </a:rPr>
              <a:t>http://www.gulflink.osd.mil/</a:t>
            </a:r>
            <a:endParaRPr lang="en-US" sz="2400" dirty="0" smtClean="0"/>
          </a:p>
          <a:p>
            <a:pPr lvl="0"/>
            <a:r>
              <a:rPr lang="en-US" sz="2400" b="1" dirty="0" smtClean="0"/>
              <a:t>Ionizing Radiation: </a:t>
            </a:r>
            <a:r>
              <a:rPr lang="en-US" sz="2400" dirty="0" smtClean="0"/>
              <a:t>Defense Threat Reduction Agency (ionizing radiation dose reconstruction)</a:t>
            </a:r>
          </a:p>
          <a:p>
            <a:pPr lvl="1"/>
            <a:r>
              <a:rPr lang="en-US" sz="1800" u="sng" dirty="0" smtClean="0">
                <a:hlinkClick r:id="rId3"/>
              </a:rPr>
              <a:t>http://www.dtra.mil/documents/ntpr/factsheets/Radiation_Exposure.pdf</a:t>
            </a:r>
            <a:endParaRPr lang="en-US" sz="1800" u="sng" dirty="0" smtClean="0"/>
          </a:p>
          <a:p>
            <a:r>
              <a:rPr lang="en-US" sz="2400" b="1" dirty="0" smtClean="0"/>
              <a:t>Camp </a:t>
            </a:r>
            <a:r>
              <a:rPr lang="en-US" sz="2400" b="1" dirty="0" err="1" smtClean="0"/>
              <a:t>Lejeune</a:t>
            </a:r>
            <a:r>
              <a:rPr lang="en-US" sz="2400" b="1" dirty="0" smtClean="0"/>
              <a:t> Marine Corps Registry: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u="sng" dirty="0" smtClean="0">
                <a:hlinkClick r:id="rId4"/>
              </a:rPr>
              <a:t>https://clnr.hqi.usmc.mil/clwater/index.aspx</a:t>
            </a:r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DoD Deployment Health Resources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Outline</a:t>
            </a:r>
          </a:p>
          <a:p>
            <a:r>
              <a:rPr lang="en-US" sz="2400" dirty="0" smtClean="0"/>
              <a:t>Overview of Integrated Post-Deployment Health Model</a:t>
            </a:r>
          </a:p>
          <a:p>
            <a:r>
              <a:rPr lang="en-US" sz="2400" dirty="0" smtClean="0"/>
              <a:t>VA Resources	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-3 Departments</a:t>
            </a:r>
          </a:p>
          <a:p>
            <a:pPr lvl="1">
              <a:buNone/>
            </a:pPr>
            <a:r>
              <a:rPr lang="en-US" sz="2200" dirty="0"/>
              <a:t>	</a:t>
            </a:r>
            <a:r>
              <a:rPr lang="en-US" sz="2200" dirty="0" smtClean="0"/>
              <a:t>-VHA</a:t>
            </a:r>
          </a:p>
          <a:p>
            <a:pPr lvl="1">
              <a:buNone/>
            </a:pPr>
            <a:r>
              <a:rPr lang="en-US" sz="2200" dirty="0"/>
              <a:t>	</a:t>
            </a:r>
            <a:r>
              <a:rPr lang="en-US" sz="2200" dirty="0" smtClean="0"/>
              <a:t>-VBA and National Cemetery</a:t>
            </a:r>
            <a:endParaRPr lang="en-US" dirty="0"/>
          </a:p>
          <a:p>
            <a:r>
              <a:rPr lang="en-US" sz="2400" dirty="0" smtClean="0"/>
              <a:t>Department of Defense Resources (</a:t>
            </a:r>
            <a:r>
              <a:rPr lang="en-US" sz="2400" dirty="0" err="1" smtClean="0"/>
              <a:t>DoD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Other Resources</a:t>
            </a:r>
          </a:p>
          <a:p>
            <a:r>
              <a:rPr lang="en-US" sz="2400" dirty="0" smtClean="0"/>
              <a:t>Question and Answer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Dept of Veterans Affairs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CDC Agency for Toxic Substances and Disease Registry:  </a:t>
            </a:r>
            <a:r>
              <a:rPr lang="en-US" sz="2400" u="sng" dirty="0" smtClean="0">
                <a:hlinkClick r:id="rId2"/>
              </a:rPr>
              <a:t>http://www.atsdr.cdc.gov/toxprofiles/</a:t>
            </a:r>
            <a:endParaRPr lang="en-US" sz="2400" u="sng" dirty="0" smtClean="0"/>
          </a:p>
          <a:p>
            <a:r>
              <a:rPr lang="en-US" sz="2400" dirty="0" smtClean="0"/>
              <a:t>Institute of Medicine: </a:t>
            </a:r>
            <a:br>
              <a:rPr lang="en-US" sz="2400" dirty="0" smtClean="0"/>
            </a:br>
            <a:r>
              <a:rPr lang="en-US" sz="2400" u="sng" dirty="0" smtClean="0">
                <a:hlinkClick r:id="rId3"/>
              </a:rPr>
              <a:t>http://www.iom.edu/</a:t>
            </a: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Other Resources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. Public Health Surveillance, then 2. Primary Care, then 3., Local Post-Deployment Health Expertise, then lastly, 4. War Related Illness and Injury Study Center" title="Stepped Care Approach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722437"/>
            <a:ext cx="5908203" cy="4525963"/>
          </a:xfrm>
          <a:prstGeom prst="rect">
            <a:avLst/>
          </a:prstGeom>
          <a:noFill/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Post-Deployment Health Care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Three VA Administration Organizations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Veterans Health Administration (VHA)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>
                <a:hlinkClick r:id="rId3"/>
              </a:rPr>
              <a:t>http://www.va.gov/health/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Veterans Benefits Administration (VBA)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>
                <a:hlinkClick r:id="rId4"/>
              </a:rPr>
              <a:t>http://benefits.va.gov/benefits/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National Cemetery Administration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smtClean="0">
                <a:hlinkClick r:id="rId5"/>
              </a:rPr>
              <a:t>http://www.cem.va.gov/</a:t>
            </a:r>
            <a:endParaRPr lang="en-US" sz="2000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Dept of Veterans Affairs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54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lvl="0">
              <a:buNone/>
            </a:pPr>
            <a:r>
              <a:rPr lang="en-US" sz="2400" b="1" dirty="0" smtClean="0"/>
              <a:t>Starting Point A:  </a:t>
            </a:r>
            <a:r>
              <a:rPr lang="en-US" sz="2400" dirty="0" smtClean="0"/>
              <a:t>Veteran is not enrolled in VA Health Care - 1st visit to VA</a:t>
            </a:r>
          </a:p>
          <a:p>
            <a:r>
              <a:rPr lang="en-US" sz="2800" dirty="0" smtClean="0"/>
              <a:t>Direct Veteran to eligibility information:</a:t>
            </a:r>
            <a:br>
              <a:rPr lang="en-US" sz="2800" dirty="0" smtClean="0"/>
            </a:br>
            <a:r>
              <a:rPr lang="en-US" sz="2800" dirty="0" smtClean="0">
                <a:hlinkClick r:id="rId3"/>
              </a:rPr>
              <a:t>http://www.va.gov/healthbenefits/apply/</a:t>
            </a:r>
            <a:endParaRPr lang="en-US" sz="2800" dirty="0" smtClean="0"/>
          </a:p>
          <a:p>
            <a:r>
              <a:rPr lang="en-US" sz="2800" dirty="0" smtClean="0"/>
              <a:t>1-877-222-VETS (M – F 8 a.m. – 8 p.m.)</a:t>
            </a:r>
          </a:p>
          <a:p>
            <a:r>
              <a:rPr lang="en-US" sz="2800" dirty="0" smtClean="0"/>
              <a:t>Note differences in eligibility </a:t>
            </a:r>
            <a:r>
              <a:rPr lang="en-US" sz="2800" b="1" dirty="0" smtClean="0"/>
              <a:t>for Veterans serving after November 11, 1998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1900" dirty="0" smtClean="0">
                <a:hlinkClick r:id="rId4"/>
              </a:rPr>
              <a:t>http://www.va.gov/healthbenefits/apply/returning</a:t>
            </a:r>
            <a:r>
              <a:rPr lang="en-US" sz="1900" b="1" dirty="0" smtClean="0">
                <a:hlinkClick r:id="rId4"/>
              </a:rPr>
              <a:t>_</a:t>
            </a:r>
            <a:r>
              <a:rPr lang="en-US" sz="1900" dirty="0" smtClean="0">
                <a:hlinkClick r:id="rId4"/>
              </a:rPr>
              <a:t>servicemembers.asp</a:t>
            </a:r>
            <a:endParaRPr lang="en-US" sz="1900" dirty="0" smtClean="0"/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2800" dirty="0" smtClean="0"/>
              <a:t>New to the VA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Starting Point B: </a:t>
            </a:r>
            <a:r>
              <a:rPr lang="en-US" sz="2400" dirty="0" smtClean="0"/>
              <a:t>Veteran already enrolled in VA health care</a:t>
            </a:r>
            <a:endParaRPr lang="en-US" dirty="0" smtClean="0"/>
          </a:p>
          <a:p>
            <a:r>
              <a:rPr lang="en-US" sz="1700" dirty="0" smtClean="0"/>
              <a:t>Describe the VA primary care process to Veteran (cornerstone of VA care and the entry point for access to VA care)   </a:t>
            </a:r>
          </a:p>
          <a:p>
            <a:r>
              <a:rPr lang="en-US" sz="1700" dirty="0" smtClean="0"/>
              <a:t>Patient Care Aligned Teams (PACT) </a:t>
            </a:r>
            <a:r>
              <a:rPr lang="en-US" sz="1700" u="sng" dirty="0" smtClean="0">
                <a:hlinkClick r:id="rId2"/>
              </a:rPr>
              <a:t>http://www.va.gov/PRIMARYCARE/PACT/</a:t>
            </a:r>
            <a:endParaRPr lang="en-US" sz="1700" dirty="0" smtClean="0"/>
          </a:p>
          <a:p>
            <a:r>
              <a:rPr lang="en-US" sz="1700" dirty="0" smtClean="0"/>
              <a:t>VA medical centers and clinics (locations): </a:t>
            </a:r>
            <a:r>
              <a:rPr lang="en-US" sz="1700" dirty="0" smtClean="0">
                <a:hlinkClick r:id="rId3"/>
              </a:rPr>
              <a:t>http://www.va.gov/directory/guide/division_flsh.asp?dnum=1</a:t>
            </a:r>
            <a:endParaRPr lang="en-US" sz="1700" dirty="0" smtClean="0"/>
          </a:p>
          <a:p>
            <a:r>
              <a:rPr lang="en-US" sz="1700" dirty="0" smtClean="0"/>
              <a:t>Ways to access primary care:</a:t>
            </a:r>
          </a:p>
          <a:p>
            <a:pPr lvl="1"/>
            <a:r>
              <a:rPr lang="en-US" sz="1700" dirty="0" smtClean="0"/>
              <a:t>Secure Messaging</a:t>
            </a:r>
          </a:p>
          <a:p>
            <a:pPr lvl="1"/>
            <a:r>
              <a:rPr lang="en-US" sz="1700" dirty="0" smtClean="0"/>
              <a:t>Group Appt</a:t>
            </a:r>
          </a:p>
          <a:p>
            <a:pPr lvl="1"/>
            <a:r>
              <a:rPr lang="en-US" sz="1700" dirty="0" smtClean="0"/>
              <a:t>Tele-Health Appointments </a:t>
            </a:r>
          </a:p>
          <a:p>
            <a:pPr lvl="1"/>
            <a:r>
              <a:rPr lang="en-US" sz="1700" dirty="0" smtClean="0"/>
              <a:t>Community Based Outreach Clinics (CBOC)</a:t>
            </a:r>
          </a:p>
          <a:p>
            <a:pPr lvl="1"/>
            <a:r>
              <a:rPr lang="en-US" sz="1700" dirty="0" smtClean="0"/>
              <a:t>Medical Advice Line</a:t>
            </a:r>
          </a:p>
          <a:p>
            <a:pPr lvl="1"/>
            <a:r>
              <a:rPr lang="en-US" sz="1700" dirty="0" smtClean="0"/>
              <a:t>Patient Service Centers</a:t>
            </a:r>
          </a:p>
          <a:p>
            <a:pPr lvl="1"/>
            <a:r>
              <a:rPr lang="en-US" sz="1700" dirty="0" smtClean="0"/>
              <a:t>MyHealtheVet - </a:t>
            </a:r>
            <a:r>
              <a:rPr lang="en-US" sz="1700" dirty="0" smtClean="0">
                <a:hlinkClick r:id="rId4"/>
              </a:rPr>
              <a:t>https://www.myhealth.va.gov/</a:t>
            </a:r>
            <a:endParaRPr lang="en-US" sz="17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82000" cy="914400"/>
          </a:xfrm>
        </p:spPr>
        <p:txBody>
          <a:bodyPr/>
          <a:lstStyle/>
          <a:p>
            <a:r>
              <a:rPr lang="en-US" sz="2800" dirty="0" smtClean="0"/>
              <a:t>Already enrolled in VA health care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Specialty care consults through PACT</a:t>
            </a:r>
          </a:p>
          <a:p>
            <a:r>
              <a:rPr lang="en-US" sz="2800" dirty="0" smtClean="0"/>
              <a:t>Mental Health</a:t>
            </a:r>
          </a:p>
          <a:p>
            <a:pPr lvl="1"/>
            <a:r>
              <a:rPr lang="en-US" sz="2400" dirty="0" smtClean="0">
                <a:hlinkClick r:id="rId3"/>
              </a:rPr>
              <a:t>http://www.mentalhealth.va.gov</a:t>
            </a:r>
            <a:endParaRPr lang="en-US" sz="2400" dirty="0" smtClean="0"/>
          </a:p>
          <a:p>
            <a:pPr lvl="1"/>
            <a:r>
              <a:rPr lang="en-US" sz="2400" dirty="0" smtClean="0"/>
              <a:t>National Center for PTSD </a:t>
            </a:r>
            <a:r>
              <a:rPr lang="en-US" sz="2400" dirty="0" smtClean="0">
                <a:hlinkClick r:id="rId4"/>
              </a:rPr>
              <a:t>http://www.ptsd.va.gov</a:t>
            </a:r>
            <a:endParaRPr lang="en-US" sz="2400" dirty="0" smtClean="0"/>
          </a:p>
          <a:p>
            <a:pPr lvl="1"/>
            <a:r>
              <a:rPr lang="en-US" sz="2400" dirty="0" smtClean="0"/>
              <a:t>Veterans Crisis Line 1-800-823-TALK</a:t>
            </a:r>
          </a:p>
          <a:p>
            <a:r>
              <a:rPr lang="en-US" sz="2800" dirty="0" smtClean="0"/>
              <a:t>Polytrauma Centers</a:t>
            </a:r>
          </a:p>
          <a:p>
            <a:pPr lvl="1"/>
            <a:r>
              <a:rPr lang="en-US" sz="2400" dirty="0" smtClean="0">
                <a:hlinkClick r:id="rId5"/>
              </a:rPr>
              <a:t>http://www.polytrauma.va.gov/</a:t>
            </a:r>
            <a:endParaRPr lang="en-US" sz="2400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Veterans Health Administration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OEF/OIF Case Management</a:t>
            </a:r>
          </a:p>
          <a:p>
            <a:pPr lvl="1"/>
            <a:r>
              <a:rPr lang="en-US" sz="3200" u="sng" dirty="0" smtClean="0">
                <a:hlinkClick r:id="rId3"/>
              </a:rPr>
              <a:t>http://www.oefoif.va.gov/map.asp</a:t>
            </a:r>
            <a:endParaRPr lang="en-US" sz="3200" u="sng" dirty="0" smtClean="0"/>
          </a:p>
          <a:p>
            <a:r>
              <a:rPr lang="en-US" sz="2400" dirty="0" smtClean="0"/>
              <a:t>Post Deployment Integrative Care Initiative (PDICI) Champions</a:t>
            </a:r>
          </a:p>
          <a:p>
            <a:r>
              <a:rPr lang="en-US" sz="2400" dirty="0" smtClean="0"/>
              <a:t>VA Caregiver Support</a:t>
            </a:r>
          </a:p>
          <a:p>
            <a:pPr lvl="1"/>
            <a:r>
              <a:rPr lang="en-US" sz="3200" u="sng" dirty="0" smtClean="0">
                <a:hlinkClick r:id="rId4"/>
              </a:rPr>
              <a:t>http://www.caregiver.va.gov</a:t>
            </a:r>
            <a:endParaRPr lang="en-US" sz="3200" dirty="0" smtClean="0"/>
          </a:p>
          <a:p>
            <a:pPr lvl="1"/>
            <a:r>
              <a:rPr lang="en-US" sz="2800" dirty="0" smtClean="0"/>
              <a:t>VA Caregiver Support Line </a:t>
            </a:r>
            <a:br>
              <a:rPr lang="en-US" sz="2800" dirty="0" smtClean="0"/>
            </a:br>
            <a:r>
              <a:rPr lang="en-US" sz="2800" dirty="0" smtClean="0"/>
              <a:t>1-855-260-3274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Veterans Health Administration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Office of Public Health</a:t>
            </a:r>
          </a:p>
          <a:p>
            <a:pPr lvl="2"/>
            <a:r>
              <a:rPr lang="en-US" sz="2800" dirty="0" smtClean="0"/>
              <a:t>Deployment health resources</a:t>
            </a:r>
          </a:p>
          <a:p>
            <a:pPr lvl="2"/>
            <a:r>
              <a:rPr lang="en-US" sz="2800" dirty="0" smtClean="0"/>
              <a:t>Subject matter experts and connect to expert information from public health command </a:t>
            </a:r>
          </a:p>
          <a:p>
            <a:pPr lvl="2"/>
            <a:r>
              <a:rPr lang="en-US" sz="2800" dirty="0" smtClean="0"/>
              <a:t>Telephone (202) 461-1000;  website: </a:t>
            </a:r>
            <a:r>
              <a:rPr lang="en-US" sz="2800" dirty="0" smtClean="0">
                <a:hlinkClick r:id="rId3"/>
              </a:rPr>
              <a:t>http://www.publichealth.va.gov/</a:t>
            </a:r>
            <a:endParaRPr lang="en-US" sz="2800" dirty="0" smtClean="0"/>
          </a:p>
          <a:p>
            <a:pPr lvl="2"/>
            <a:r>
              <a:rPr lang="en-US" sz="2800" dirty="0" smtClean="0"/>
              <a:t>Military exposures: </a:t>
            </a:r>
            <a:r>
              <a:rPr lang="en-US" sz="2000" dirty="0" smtClean="0">
                <a:hlinkClick r:id="rId4"/>
              </a:rPr>
              <a:t>http://www.publichealth.va.gov/PUBLICHEALTH/exposures/</a:t>
            </a:r>
            <a:endParaRPr lang="en-US" sz="2000" dirty="0" smtClean="0"/>
          </a:p>
          <a:p>
            <a:pPr lvl="2"/>
            <a:endParaRPr lang="en-US" sz="1700" dirty="0" smtClean="0"/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Veterans Health Administration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H_PPT_VHA_Template1_BasicBlue">
  <a:themeElements>
    <a:clrScheme name="Custom 5">
      <a:dk1>
        <a:sysClr val="windowText" lastClr="000000"/>
      </a:dk1>
      <a:lt1>
        <a:sysClr val="window" lastClr="FFFFFF"/>
      </a:lt1>
      <a:dk2>
        <a:srgbClr val="FFFFFE"/>
      </a:dk2>
      <a:lt2>
        <a:srgbClr val="FFFFFE"/>
      </a:lt2>
      <a:accent1>
        <a:srgbClr val="0083BE"/>
      </a:accent1>
      <a:accent2>
        <a:srgbClr val="78BE20"/>
      </a:accent2>
      <a:accent3>
        <a:srgbClr val="C4262E"/>
      </a:accent3>
      <a:accent4>
        <a:srgbClr val="FF7F32"/>
      </a:accent4>
      <a:accent5>
        <a:srgbClr val="F3CF45"/>
      </a:accent5>
      <a:accent6>
        <a:srgbClr val="FFFFF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OPH_PPT_VHA_Template1_BasicBlue</Template>
  <TotalTime>3214</TotalTime>
  <Words>676</Words>
  <Application>Microsoft Office PowerPoint</Application>
  <PresentationFormat>On-screen Show (4:3)</PresentationFormat>
  <Paragraphs>154</Paragraphs>
  <Slides>20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OPH_PPT_VHA_Template1_BasicBlue</vt:lpstr>
      <vt:lpstr>Deployment Health Resources</vt:lpstr>
      <vt:lpstr>Dept of Veterans Affairs</vt:lpstr>
      <vt:lpstr>Post-Deployment Health Care</vt:lpstr>
      <vt:lpstr>Dept of Veterans Affairs</vt:lpstr>
      <vt:lpstr>New to the VA</vt:lpstr>
      <vt:lpstr>Already enrolled in VA health care</vt:lpstr>
      <vt:lpstr>Veterans Health Administration</vt:lpstr>
      <vt:lpstr>Veterans Health Administration</vt:lpstr>
      <vt:lpstr>Veterans Health Administration</vt:lpstr>
      <vt:lpstr>Veterans Health Administration</vt:lpstr>
      <vt:lpstr>Veterans Health Administration</vt:lpstr>
      <vt:lpstr>Veterans Health Administration</vt:lpstr>
      <vt:lpstr>Veterans Benefits Administration</vt:lpstr>
      <vt:lpstr>Veterans Benefits Administration</vt:lpstr>
      <vt:lpstr>National Cemetery Administration</vt:lpstr>
      <vt:lpstr>DoD Deployment Health Resources</vt:lpstr>
      <vt:lpstr>DoD Deployment Health Resources</vt:lpstr>
      <vt:lpstr>DoD Deployment Health Resources</vt:lpstr>
      <vt:lpstr>DoD Deployment Health Resources</vt:lpstr>
      <vt:lpstr>Other Resources</vt:lpstr>
    </vt:vector>
  </TitlesOfParts>
  <Manager>Office of Public Health</Manager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Deployment Health Resources</dc:title>
  <dc:subject>Resources for Veterans' Health Care Providers and their Patients</dc:subject>
  <dc:creator>War Related Illness and Injury Study Center</dc:creator>
  <cp:keywords>deployment, veteran, health, resource</cp:keywords>
  <cp:lastModifiedBy>Chua, Florence B.</cp:lastModifiedBy>
  <cp:revision>380</cp:revision>
  <dcterms:created xsi:type="dcterms:W3CDTF">2013-03-19T13:56:23Z</dcterms:created>
  <dcterms:modified xsi:type="dcterms:W3CDTF">2013-09-23T19:21:09Z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