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56" r:id="rId2"/>
    <p:sldId id="257" r:id="rId3"/>
    <p:sldId id="258" r:id="rId4"/>
    <p:sldId id="270" r:id="rId5"/>
    <p:sldId id="271" r:id="rId6"/>
    <p:sldId id="264" r:id="rId7"/>
    <p:sldId id="273" r:id="rId8"/>
    <p:sldId id="284" r:id="rId9"/>
    <p:sldId id="259" r:id="rId10"/>
    <p:sldId id="260" r:id="rId11"/>
    <p:sldId id="262" r:id="rId12"/>
    <p:sldId id="263" r:id="rId13"/>
    <p:sldId id="280" r:id="rId14"/>
    <p:sldId id="261" r:id="rId15"/>
    <p:sldId id="265" r:id="rId16"/>
    <p:sldId id="282" r:id="rId17"/>
    <p:sldId id="266" r:id="rId18"/>
    <p:sldId id="283" r:id="rId19"/>
    <p:sldId id="286" r:id="rId20"/>
    <p:sldId id="267" r:id="rId21"/>
    <p:sldId id="287" r:id="rId22"/>
    <p:sldId id="289" r:id="rId23"/>
    <p:sldId id="290" r:id="rId24"/>
    <p:sldId id="288" r:id="rId25"/>
    <p:sldId id="285" r:id="rId26"/>
    <p:sldId id="278" r:id="rId27"/>
    <p:sldId id="277" r:id="rId28"/>
    <p:sldId id="275" r:id="rId29"/>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E7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046"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B07464-E976-4DF8-8991-FDC0F4B788B8}" type="doc">
      <dgm:prSet loTypeId="urn:microsoft.com/office/officeart/2005/8/layout/process2" loCatId="process" qsTypeId="urn:microsoft.com/office/officeart/2005/8/quickstyle/simple1" qsCatId="simple" csTypeId="urn:microsoft.com/office/officeart/2005/8/colors/accent0_1" csCatId="mainScheme" phldr="1"/>
      <dgm:spPr/>
      <dgm:t>
        <a:bodyPr/>
        <a:lstStyle/>
        <a:p>
          <a:endParaRPr lang="en-US"/>
        </a:p>
      </dgm:t>
    </dgm:pt>
    <dgm:pt modelId="{B5060408-0749-4B88-B4E3-D01CAA539897}">
      <dgm:prSet custT="1"/>
      <dgm:spPr/>
      <dgm:t>
        <a:bodyPr/>
        <a:lstStyle/>
        <a:p>
          <a:pPr rtl="0"/>
          <a:r>
            <a:rPr lang="en-US" sz="1800" dirty="0" smtClean="0"/>
            <a:t>If you were there: </a:t>
          </a:r>
          <a:endParaRPr lang="en-US" sz="1800" dirty="0"/>
        </a:p>
      </dgm:t>
    </dgm:pt>
    <dgm:pt modelId="{210BC1EE-41DC-4BDF-8CEC-82F9E121B122}" type="parTrans" cxnId="{532C92CF-E154-4DFA-8470-604729DF8D88}">
      <dgm:prSet/>
      <dgm:spPr/>
      <dgm:t>
        <a:bodyPr/>
        <a:lstStyle/>
        <a:p>
          <a:endParaRPr lang="en-US"/>
        </a:p>
      </dgm:t>
    </dgm:pt>
    <dgm:pt modelId="{90E682FA-3AF6-414B-9AC9-9C34AC58485C}" type="sibTrans" cxnId="{532C92CF-E154-4DFA-8470-604729DF8D88}">
      <dgm:prSet/>
      <dgm:spPr/>
      <dgm:t>
        <a:bodyPr/>
        <a:lstStyle/>
        <a:p>
          <a:endParaRPr lang="en-US" dirty="0"/>
        </a:p>
      </dgm:t>
    </dgm:pt>
    <dgm:pt modelId="{EB384E12-1BC1-463E-98BF-8F4D8F61E9CA}">
      <dgm:prSet custT="1"/>
      <dgm:spPr/>
      <dgm:t>
        <a:bodyPr/>
        <a:lstStyle/>
        <a:p>
          <a:pPr rtl="0"/>
          <a:r>
            <a:rPr lang="en-US" sz="1800" dirty="0" smtClean="0"/>
            <a:t>You were exposed.</a:t>
          </a:r>
          <a:endParaRPr lang="en-US" sz="1800" dirty="0"/>
        </a:p>
      </dgm:t>
    </dgm:pt>
    <dgm:pt modelId="{336E2704-E80D-4972-B683-63F194B93CC1}" type="parTrans" cxnId="{49A5C940-A212-4196-926F-B8C34E41B511}">
      <dgm:prSet/>
      <dgm:spPr/>
      <dgm:t>
        <a:bodyPr/>
        <a:lstStyle/>
        <a:p>
          <a:endParaRPr lang="en-US"/>
        </a:p>
      </dgm:t>
    </dgm:pt>
    <dgm:pt modelId="{0CF9788A-3C66-44A9-8AB3-19B8F16520F1}" type="sibTrans" cxnId="{49A5C940-A212-4196-926F-B8C34E41B511}">
      <dgm:prSet/>
      <dgm:spPr/>
      <dgm:t>
        <a:bodyPr/>
        <a:lstStyle/>
        <a:p>
          <a:endParaRPr lang="en-US"/>
        </a:p>
      </dgm:t>
    </dgm:pt>
    <dgm:pt modelId="{44DB9D80-DEF2-43EB-B8E1-E7EB6645343B}">
      <dgm:prSet custT="1"/>
      <dgm:spPr/>
      <dgm:t>
        <a:bodyPr/>
        <a:lstStyle/>
        <a:p>
          <a:pPr rtl="0"/>
          <a:r>
            <a:rPr lang="en-US" sz="1800" dirty="0" smtClean="0"/>
            <a:t>If you were exposed and develop one of the presumptive related conditions: </a:t>
          </a:r>
          <a:endParaRPr lang="en-US" sz="1800" dirty="0"/>
        </a:p>
      </dgm:t>
    </dgm:pt>
    <dgm:pt modelId="{3F034D75-AABC-4C0F-92C5-87DF7DDC84C5}" type="parTrans" cxnId="{811574F0-F21B-4D8A-9942-F55F0D4F67AF}">
      <dgm:prSet/>
      <dgm:spPr/>
      <dgm:t>
        <a:bodyPr/>
        <a:lstStyle/>
        <a:p>
          <a:endParaRPr lang="en-US"/>
        </a:p>
      </dgm:t>
    </dgm:pt>
    <dgm:pt modelId="{95607F22-F7CC-48BA-9597-E81B534A57FE}" type="sibTrans" cxnId="{811574F0-F21B-4D8A-9942-F55F0D4F67AF}">
      <dgm:prSet/>
      <dgm:spPr/>
      <dgm:t>
        <a:bodyPr/>
        <a:lstStyle/>
        <a:p>
          <a:endParaRPr lang="en-US"/>
        </a:p>
      </dgm:t>
    </dgm:pt>
    <dgm:pt modelId="{A0147FE1-9324-406D-A50F-D6E36B16E5CC}">
      <dgm:prSet custT="1"/>
      <dgm:spPr/>
      <dgm:t>
        <a:bodyPr/>
        <a:lstStyle/>
        <a:p>
          <a:pPr rtl="0"/>
          <a:r>
            <a:rPr lang="en-US" sz="1800" dirty="0" smtClean="0"/>
            <a:t>The condition is related to the exposure.</a:t>
          </a:r>
          <a:endParaRPr lang="en-US" sz="1800" dirty="0"/>
        </a:p>
      </dgm:t>
    </dgm:pt>
    <dgm:pt modelId="{D73636C6-706E-4D28-B6C6-0D75057A8D9A}" type="parTrans" cxnId="{9E87A249-1520-4FBD-91EE-3255C706244F}">
      <dgm:prSet/>
      <dgm:spPr/>
      <dgm:t>
        <a:bodyPr/>
        <a:lstStyle/>
        <a:p>
          <a:endParaRPr lang="en-US"/>
        </a:p>
      </dgm:t>
    </dgm:pt>
    <dgm:pt modelId="{47ED6BFC-0B4A-452F-9F1F-1CBBC709C9F4}" type="sibTrans" cxnId="{9E87A249-1520-4FBD-91EE-3255C706244F}">
      <dgm:prSet/>
      <dgm:spPr/>
      <dgm:t>
        <a:bodyPr/>
        <a:lstStyle/>
        <a:p>
          <a:endParaRPr lang="en-US"/>
        </a:p>
      </dgm:t>
    </dgm:pt>
    <dgm:pt modelId="{4F9ABCF7-2DB0-424B-8F5D-920C13254352}" type="pres">
      <dgm:prSet presAssocID="{0DB07464-E976-4DF8-8991-FDC0F4B788B8}" presName="linearFlow" presStyleCnt="0">
        <dgm:presLayoutVars>
          <dgm:resizeHandles val="exact"/>
        </dgm:presLayoutVars>
      </dgm:prSet>
      <dgm:spPr/>
      <dgm:t>
        <a:bodyPr/>
        <a:lstStyle/>
        <a:p>
          <a:endParaRPr lang="en-US"/>
        </a:p>
      </dgm:t>
    </dgm:pt>
    <dgm:pt modelId="{C404595B-73AD-4DB7-8397-5B59A69B3BEE}" type="pres">
      <dgm:prSet presAssocID="{B5060408-0749-4B88-B4E3-D01CAA539897}" presName="node" presStyleLbl="node1" presStyleIdx="0" presStyleCnt="2" custScaleX="400543" custLinFactNeighborY="-61">
        <dgm:presLayoutVars>
          <dgm:bulletEnabled val="1"/>
        </dgm:presLayoutVars>
      </dgm:prSet>
      <dgm:spPr/>
      <dgm:t>
        <a:bodyPr/>
        <a:lstStyle/>
        <a:p>
          <a:endParaRPr lang="en-US"/>
        </a:p>
      </dgm:t>
    </dgm:pt>
    <dgm:pt modelId="{7C3B3A8A-3ADA-4DFF-8A26-7C5BEB902490}" type="pres">
      <dgm:prSet presAssocID="{90E682FA-3AF6-414B-9AC9-9C34AC58485C}" presName="sibTrans" presStyleLbl="sibTrans2D1" presStyleIdx="0" presStyleCnt="1"/>
      <dgm:spPr/>
      <dgm:t>
        <a:bodyPr/>
        <a:lstStyle/>
        <a:p>
          <a:endParaRPr lang="en-US"/>
        </a:p>
      </dgm:t>
    </dgm:pt>
    <dgm:pt modelId="{2C762237-16CC-4E55-98F8-D88AC08C6F43}" type="pres">
      <dgm:prSet presAssocID="{90E682FA-3AF6-414B-9AC9-9C34AC58485C}" presName="connectorText" presStyleLbl="sibTrans2D1" presStyleIdx="0" presStyleCnt="1"/>
      <dgm:spPr/>
      <dgm:t>
        <a:bodyPr/>
        <a:lstStyle/>
        <a:p>
          <a:endParaRPr lang="en-US"/>
        </a:p>
      </dgm:t>
    </dgm:pt>
    <dgm:pt modelId="{BB6BBDD1-5472-42D9-9520-72D97E608E48}" type="pres">
      <dgm:prSet presAssocID="{44DB9D80-DEF2-43EB-B8E1-E7EB6645343B}" presName="node" presStyleLbl="node1" presStyleIdx="1" presStyleCnt="2" custScaleX="400543">
        <dgm:presLayoutVars>
          <dgm:bulletEnabled val="1"/>
        </dgm:presLayoutVars>
      </dgm:prSet>
      <dgm:spPr/>
      <dgm:t>
        <a:bodyPr/>
        <a:lstStyle/>
        <a:p>
          <a:endParaRPr lang="en-US"/>
        </a:p>
      </dgm:t>
    </dgm:pt>
  </dgm:ptLst>
  <dgm:cxnLst>
    <dgm:cxn modelId="{23DF016A-5F15-4CA6-8352-E417E3A4DB19}" type="presOf" srcId="{90E682FA-3AF6-414B-9AC9-9C34AC58485C}" destId="{7C3B3A8A-3ADA-4DFF-8A26-7C5BEB902490}" srcOrd="0" destOrd="0" presId="urn:microsoft.com/office/officeart/2005/8/layout/process2"/>
    <dgm:cxn modelId="{41E222A0-C671-46D2-9B89-73D5220EA356}" type="presOf" srcId="{A0147FE1-9324-406D-A50F-D6E36B16E5CC}" destId="{BB6BBDD1-5472-42D9-9520-72D97E608E48}" srcOrd="0" destOrd="1" presId="urn:microsoft.com/office/officeart/2005/8/layout/process2"/>
    <dgm:cxn modelId="{C0B7FDA5-F06B-4257-A50F-FC2A66C94466}" type="presOf" srcId="{B5060408-0749-4B88-B4E3-D01CAA539897}" destId="{C404595B-73AD-4DB7-8397-5B59A69B3BEE}" srcOrd="0" destOrd="0" presId="urn:microsoft.com/office/officeart/2005/8/layout/process2"/>
    <dgm:cxn modelId="{811574F0-F21B-4D8A-9942-F55F0D4F67AF}" srcId="{0DB07464-E976-4DF8-8991-FDC0F4B788B8}" destId="{44DB9D80-DEF2-43EB-B8E1-E7EB6645343B}" srcOrd="1" destOrd="0" parTransId="{3F034D75-AABC-4C0F-92C5-87DF7DDC84C5}" sibTransId="{95607F22-F7CC-48BA-9597-E81B534A57FE}"/>
    <dgm:cxn modelId="{08B36976-1F88-45E0-8130-512A2931326B}" type="presOf" srcId="{44DB9D80-DEF2-43EB-B8E1-E7EB6645343B}" destId="{BB6BBDD1-5472-42D9-9520-72D97E608E48}" srcOrd="0" destOrd="0" presId="urn:microsoft.com/office/officeart/2005/8/layout/process2"/>
    <dgm:cxn modelId="{49A5C940-A212-4196-926F-B8C34E41B511}" srcId="{B5060408-0749-4B88-B4E3-D01CAA539897}" destId="{EB384E12-1BC1-463E-98BF-8F4D8F61E9CA}" srcOrd="0" destOrd="0" parTransId="{336E2704-E80D-4972-B683-63F194B93CC1}" sibTransId="{0CF9788A-3C66-44A9-8AB3-19B8F16520F1}"/>
    <dgm:cxn modelId="{0CDA2C08-8FF8-43A0-AAF0-0EC01CE3EAFC}" type="presOf" srcId="{90E682FA-3AF6-414B-9AC9-9C34AC58485C}" destId="{2C762237-16CC-4E55-98F8-D88AC08C6F43}" srcOrd="1" destOrd="0" presId="urn:microsoft.com/office/officeart/2005/8/layout/process2"/>
    <dgm:cxn modelId="{9E87A249-1520-4FBD-91EE-3255C706244F}" srcId="{44DB9D80-DEF2-43EB-B8E1-E7EB6645343B}" destId="{A0147FE1-9324-406D-A50F-D6E36B16E5CC}" srcOrd="0" destOrd="0" parTransId="{D73636C6-706E-4D28-B6C6-0D75057A8D9A}" sibTransId="{47ED6BFC-0B4A-452F-9F1F-1CBBC709C9F4}"/>
    <dgm:cxn modelId="{532C92CF-E154-4DFA-8470-604729DF8D88}" srcId="{0DB07464-E976-4DF8-8991-FDC0F4B788B8}" destId="{B5060408-0749-4B88-B4E3-D01CAA539897}" srcOrd="0" destOrd="0" parTransId="{210BC1EE-41DC-4BDF-8CEC-82F9E121B122}" sibTransId="{90E682FA-3AF6-414B-9AC9-9C34AC58485C}"/>
    <dgm:cxn modelId="{D610F4C1-D84D-41F0-A01B-158577DB245D}" type="presOf" srcId="{0DB07464-E976-4DF8-8991-FDC0F4B788B8}" destId="{4F9ABCF7-2DB0-424B-8F5D-920C13254352}" srcOrd="0" destOrd="0" presId="urn:microsoft.com/office/officeart/2005/8/layout/process2"/>
    <dgm:cxn modelId="{FC0ABB0D-2699-4F23-907D-CADB6B7E12D5}" type="presOf" srcId="{EB384E12-1BC1-463E-98BF-8F4D8F61E9CA}" destId="{C404595B-73AD-4DB7-8397-5B59A69B3BEE}" srcOrd="0" destOrd="1" presId="urn:microsoft.com/office/officeart/2005/8/layout/process2"/>
    <dgm:cxn modelId="{3FE1F6BE-40EA-4CC1-BBA6-04EF153F60B0}" type="presParOf" srcId="{4F9ABCF7-2DB0-424B-8F5D-920C13254352}" destId="{C404595B-73AD-4DB7-8397-5B59A69B3BEE}" srcOrd="0" destOrd="0" presId="urn:microsoft.com/office/officeart/2005/8/layout/process2"/>
    <dgm:cxn modelId="{D30E52A0-E343-42C6-AA78-1DE2E539E765}" type="presParOf" srcId="{4F9ABCF7-2DB0-424B-8F5D-920C13254352}" destId="{7C3B3A8A-3ADA-4DFF-8A26-7C5BEB902490}" srcOrd="1" destOrd="0" presId="urn:microsoft.com/office/officeart/2005/8/layout/process2"/>
    <dgm:cxn modelId="{909DCAEF-F90C-4498-B7D5-E5BCA70618D9}" type="presParOf" srcId="{7C3B3A8A-3ADA-4DFF-8A26-7C5BEB902490}" destId="{2C762237-16CC-4E55-98F8-D88AC08C6F43}" srcOrd="0" destOrd="0" presId="urn:microsoft.com/office/officeart/2005/8/layout/process2"/>
    <dgm:cxn modelId="{FD3D58D8-05EC-42EB-AD90-4A7F9CF4F5CE}" type="presParOf" srcId="{4F9ABCF7-2DB0-424B-8F5D-920C13254352}" destId="{BB6BBDD1-5472-42D9-9520-72D97E608E48}" srcOrd="2" destOrd="0" presId="urn:microsoft.com/office/officeart/2005/8/layout/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F6251D-180F-43A0-B48C-3C37ACD10EAD}" type="doc">
      <dgm:prSet loTypeId="urn:microsoft.com/office/officeart/2005/8/layout/hProcess9" loCatId="process" qsTypeId="urn:microsoft.com/office/officeart/2005/8/quickstyle/simple1" qsCatId="simple" csTypeId="urn:microsoft.com/office/officeart/2005/8/colors/accent0_1" csCatId="mainScheme" phldr="1"/>
      <dgm:spPr/>
      <dgm:t>
        <a:bodyPr/>
        <a:lstStyle/>
        <a:p>
          <a:endParaRPr lang="en-US"/>
        </a:p>
      </dgm:t>
    </dgm:pt>
    <dgm:pt modelId="{967D6003-FA76-4616-A412-797253C0231A}">
      <dgm:prSet/>
      <dgm:spPr/>
      <dgm:t>
        <a:bodyPr/>
        <a:lstStyle/>
        <a:p>
          <a:pPr rtl="0"/>
          <a:r>
            <a:rPr lang="en-US" b="1" dirty="0" smtClean="0"/>
            <a:t>Complete: </a:t>
          </a:r>
          <a:endParaRPr lang="en-US" dirty="0"/>
        </a:p>
      </dgm:t>
    </dgm:pt>
    <dgm:pt modelId="{10F819B2-225E-47AA-8F07-3EA479F8A2AB}" type="parTrans" cxnId="{612FD6BD-B142-4F2D-8744-F6479A3A23D2}">
      <dgm:prSet/>
      <dgm:spPr/>
      <dgm:t>
        <a:bodyPr/>
        <a:lstStyle/>
        <a:p>
          <a:endParaRPr lang="en-US"/>
        </a:p>
      </dgm:t>
    </dgm:pt>
    <dgm:pt modelId="{09BF5A25-AB55-41F9-916D-70E7077219F7}" type="sibTrans" cxnId="{612FD6BD-B142-4F2D-8744-F6479A3A23D2}">
      <dgm:prSet/>
      <dgm:spPr/>
      <dgm:t>
        <a:bodyPr/>
        <a:lstStyle/>
        <a:p>
          <a:endParaRPr lang="en-US"/>
        </a:p>
      </dgm:t>
    </dgm:pt>
    <dgm:pt modelId="{A658887A-B780-48CE-9205-A7A524D86AEE}">
      <dgm:prSet/>
      <dgm:spPr/>
      <dgm:t>
        <a:bodyPr/>
        <a:lstStyle/>
        <a:p>
          <a:pPr rtl="0"/>
          <a:r>
            <a:rPr lang="en-US" b="1" dirty="0" smtClean="0"/>
            <a:t>VA Form 21-526 or</a:t>
          </a:r>
          <a:endParaRPr lang="en-US" dirty="0"/>
        </a:p>
      </dgm:t>
    </dgm:pt>
    <dgm:pt modelId="{A5CFCE53-3195-4890-A128-EEBA569CEF09}" type="parTrans" cxnId="{92FAAFDA-C13B-4AD6-8E8E-23116E46E71A}">
      <dgm:prSet/>
      <dgm:spPr/>
      <dgm:t>
        <a:bodyPr/>
        <a:lstStyle/>
        <a:p>
          <a:endParaRPr lang="en-US"/>
        </a:p>
      </dgm:t>
    </dgm:pt>
    <dgm:pt modelId="{525F20E1-E162-4B6B-ADA6-135859691C9C}" type="sibTrans" cxnId="{92FAAFDA-C13B-4AD6-8E8E-23116E46E71A}">
      <dgm:prSet/>
      <dgm:spPr/>
      <dgm:t>
        <a:bodyPr/>
        <a:lstStyle/>
        <a:p>
          <a:endParaRPr lang="en-US"/>
        </a:p>
      </dgm:t>
    </dgm:pt>
    <dgm:pt modelId="{1BD55AEA-580F-4598-9CB8-F7380C995F5C}">
      <dgm:prSet/>
      <dgm:spPr/>
      <dgm:t>
        <a:bodyPr/>
        <a:lstStyle/>
        <a:p>
          <a:pPr rtl="0"/>
          <a:r>
            <a:rPr lang="en-US" b="1" dirty="0" smtClean="0"/>
            <a:t>VA Form 21-4138</a:t>
          </a:r>
          <a:endParaRPr lang="en-US" dirty="0"/>
        </a:p>
      </dgm:t>
    </dgm:pt>
    <dgm:pt modelId="{63A47AD4-5482-4C33-AF5C-256FD73AB4C0}" type="parTrans" cxnId="{5AD85730-F91F-4D7E-88AA-28A1EA30D0C5}">
      <dgm:prSet/>
      <dgm:spPr/>
      <dgm:t>
        <a:bodyPr/>
        <a:lstStyle/>
        <a:p>
          <a:endParaRPr lang="en-US"/>
        </a:p>
      </dgm:t>
    </dgm:pt>
    <dgm:pt modelId="{942E5B5D-F863-4842-99E6-E70F145F9E23}" type="sibTrans" cxnId="{5AD85730-F91F-4D7E-88AA-28A1EA30D0C5}">
      <dgm:prSet/>
      <dgm:spPr/>
      <dgm:t>
        <a:bodyPr/>
        <a:lstStyle/>
        <a:p>
          <a:endParaRPr lang="en-US"/>
        </a:p>
      </dgm:t>
    </dgm:pt>
    <dgm:pt modelId="{31BEA111-5239-44AB-B1B6-3F34CD345610}">
      <dgm:prSet/>
      <dgm:spPr/>
      <dgm:t>
        <a:bodyPr/>
        <a:lstStyle/>
        <a:p>
          <a:pPr rtl="0"/>
          <a:r>
            <a:rPr lang="en-US" b="1" dirty="0" smtClean="0"/>
            <a:t>Compensation and Pension Examination</a:t>
          </a:r>
          <a:endParaRPr lang="en-US" dirty="0"/>
        </a:p>
      </dgm:t>
    </dgm:pt>
    <dgm:pt modelId="{D8DA2F4C-A198-4576-AA81-85FEC5A2B2A2}" type="parTrans" cxnId="{B6F07F9D-2801-40C6-9CA7-347D69112170}">
      <dgm:prSet/>
      <dgm:spPr/>
      <dgm:t>
        <a:bodyPr/>
        <a:lstStyle/>
        <a:p>
          <a:endParaRPr lang="en-US"/>
        </a:p>
      </dgm:t>
    </dgm:pt>
    <dgm:pt modelId="{9FC35827-9240-45E4-BADA-2955F89534B4}" type="sibTrans" cxnId="{B6F07F9D-2801-40C6-9CA7-347D69112170}">
      <dgm:prSet/>
      <dgm:spPr/>
      <dgm:t>
        <a:bodyPr/>
        <a:lstStyle/>
        <a:p>
          <a:endParaRPr lang="en-US"/>
        </a:p>
      </dgm:t>
    </dgm:pt>
    <dgm:pt modelId="{C1DE6384-6086-4FF2-9A20-6EE510640360}">
      <dgm:prSet/>
      <dgm:spPr/>
      <dgm:t>
        <a:bodyPr/>
        <a:lstStyle/>
        <a:p>
          <a:pPr rtl="0"/>
          <a:r>
            <a:rPr lang="en-US" b="1" dirty="0" smtClean="0"/>
            <a:t>Follow up with all VBA requests</a:t>
          </a:r>
          <a:endParaRPr lang="en-US" dirty="0"/>
        </a:p>
      </dgm:t>
    </dgm:pt>
    <dgm:pt modelId="{E3ADB717-6365-4167-9170-EF29002767E2}" type="parTrans" cxnId="{3BBB9370-FF63-42A1-B889-EC3467D29041}">
      <dgm:prSet/>
      <dgm:spPr/>
      <dgm:t>
        <a:bodyPr/>
        <a:lstStyle/>
        <a:p>
          <a:endParaRPr lang="en-US"/>
        </a:p>
      </dgm:t>
    </dgm:pt>
    <dgm:pt modelId="{3739CCA5-8127-4512-B79C-17D58C4FF8FB}" type="sibTrans" cxnId="{3BBB9370-FF63-42A1-B889-EC3467D29041}">
      <dgm:prSet/>
      <dgm:spPr/>
      <dgm:t>
        <a:bodyPr/>
        <a:lstStyle/>
        <a:p>
          <a:endParaRPr lang="en-US"/>
        </a:p>
      </dgm:t>
    </dgm:pt>
    <dgm:pt modelId="{7FC0920F-C44F-4DCF-8448-895DCC08F069}">
      <dgm:prSet/>
      <dgm:spPr/>
      <dgm:t>
        <a:bodyPr/>
        <a:lstStyle/>
        <a:p>
          <a:pPr rtl="0"/>
          <a:r>
            <a:rPr lang="en-US" b="1" dirty="0" smtClean="0"/>
            <a:t>Appeal Process</a:t>
          </a:r>
          <a:endParaRPr lang="en-US" dirty="0"/>
        </a:p>
      </dgm:t>
    </dgm:pt>
    <dgm:pt modelId="{63C988FB-280B-4B51-A994-3C2E80A3F9C1}" type="parTrans" cxnId="{C19E078E-293C-41DD-9D00-E0460964BB93}">
      <dgm:prSet/>
      <dgm:spPr/>
      <dgm:t>
        <a:bodyPr/>
        <a:lstStyle/>
        <a:p>
          <a:endParaRPr lang="en-US"/>
        </a:p>
      </dgm:t>
    </dgm:pt>
    <dgm:pt modelId="{4ACE73D6-CF30-4B6B-96AC-A185A3D6935D}" type="sibTrans" cxnId="{C19E078E-293C-41DD-9D00-E0460964BB93}">
      <dgm:prSet/>
      <dgm:spPr/>
      <dgm:t>
        <a:bodyPr/>
        <a:lstStyle/>
        <a:p>
          <a:endParaRPr lang="en-US"/>
        </a:p>
      </dgm:t>
    </dgm:pt>
    <dgm:pt modelId="{3157875C-3F5A-42AC-9520-9CACDCD999C6}" type="pres">
      <dgm:prSet presAssocID="{D2F6251D-180F-43A0-B48C-3C37ACD10EAD}" presName="CompostProcess" presStyleCnt="0">
        <dgm:presLayoutVars>
          <dgm:dir/>
          <dgm:resizeHandles val="exact"/>
        </dgm:presLayoutVars>
      </dgm:prSet>
      <dgm:spPr/>
      <dgm:t>
        <a:bodyPr/>
        <a:lstStyle/>
        <a:p>
          <a:endParaRPr lang="en-US"/>
        </a:p>
      </dgm:t>
    </dgm:pt>
    <dgm:pt modelId="{F80C2B24-0700-4AA8-BD53-3E17536F2E50}" type="pres">
      <dgm:prSet presAssocID="{D2F6251D-180F-43A0-B48C-3C37ACD10EAD}" presName="arrow" presStyleLbl="bgShp" presStyleIdx="0" presStyleCnt="1" custLinFactNeighborY="-2632"/>
      <dgm:spPr/>
      <dgm:t>
        <a:bodyPr/>
        <a:lstStyle/>
        <a:p>
          <a:endParaRPr lang="en-US"/>
        </a:p>
      </dgm:t>
    </dgm:pt>
    <dgm:pt modelId="{C3453F9B-84B7-47DE-9598-97D1F6C6682C}" type="pres">
      <dgm:prSet presAssocID="{D2F6251D-180F-43A0-B48C-3C37ACD10EAD}" presName="linearProcess" presStyleCnt="0"/>
      <dgm:spPr/>
      <dgm:t>
        <a:bodyPr/>
        <a:lstStyle/>
        <a:p>
          <a:endParaRPr lang="en-US"/>
        </a:p>
      </dgm:t>
    </dgm:pt>
    <dgm:pt modelId="{BDBB40BC-ABE1-457D-92E2-D13D95D75B05}" type="pres">
      <dgm:prSet presAssocID="{967D6003-FA76-4616-A412-797253C0231A}" presName="textNode" presStyleLbl="node1" presStyleIdx="0" presStyleCnt="4">
        <dgm:presLayoutVars>
          <dgm:bulletEnabled val="1"/>
        </dgm:presLayoutVars>
      </dgm:prSet>
      <dgm:spPr/>
      <dgm:t>
        <a:bodyPr/>
        <a:lstStyle/>
        <a:p>
          <a:endParaRPr lang="en-US"/>
        </a:p>
      </dgm:t>
    </dgm:pt>
    <dgm:pt modelId="{BFA96F08-7F02-4B0C-AAD2-427BDE985444}" type="pres">
      <dgm:prSet presAssocID="{09BF5A25-AB55-41F9-916D-70E7077219F7}" presName="sibTrans" presStyleCnt="0"/>
      <dgm:spPr/>
      <dgm:t>
        <a:bodyPr/>
        <a:lstStyle/>
        <a:p>
          <a:endParaRPr lang="en-US"/>
        </a:p>
      </dgm:t>
    </dgm:pt>
    <dgm:pt modelId="{1ECE8CD7-7527-4450-A5FE-ED37CA82EC69}" type="pres">
      <dgm:prSet presAssocID="{31BEA111-5239-44AB-B1B6-3F34CD345610}" presName="textNode" presStyleLbl="node1" presStyleIdx="1" presStyleCnt="4">
        <dgm:presLayoutVars>
          <dgm:bulletEnabled val="1"/>
        </dgm:presLayoutVars>
      </dgm:prSet>
      <dgm:spPr/>
      <dgm:t>
        <a:bodyPr/>
        <a:lstStyle/>
        <a:p>
          <a:endParaRPr lang="en-US"/>
        </a:p>
      </dgm:t>
    </dgm:pt>
    <dgm:pt modelId="{3B025931-7EBF-463C-8FA1-45DBDB4AABB3}" type="pres">
      <dgm:prSet presAssocID="{9FC35827-9240-45E4-BADA-2955F89534B4}" presName="sibTrans" presStyleCnt="0"/>
      <dgm:spPr/>
      <dgm:t>
        <a:bodyPr/>
        <a:lstStyle/>
        <a:p>
          <a:endParaRPr lang="en-US"/>
        </a:p>
      </dgm:t>
    </dgm:pt>
    <dgm:pt modelId="{9940A32E-D555-4077-A0A4-C6AA5FCB9E1E}" type="pres">
      <dgm:prSet presAssocID="{C1DE6384-6086-4FF2-9A20-6EE510640360}" presName="textNode" presStyleLbl="node1" presStyleIdx="2" presStyleCnt="4">
        <dgm:presLayoutVars>
          <dgm:bulletEnabled val="1"/>
        </dgm:presLayoutVars>
      </dgm:prSet>
      <dgm:spPr/>
      <dgm:t>
        <a:bodyPr/>
        <a:lstStyle/>
        <a:p>
          <a:endParaRPr lang="en-US"/>
        </a:p>
      </dgm:t>
    </dgm:pt>
    <dgm:pt modelId="{DFD1AC6C-7A79-4876-B106-0D3210ADB7F6}" type="pres">
      <dgm:prSet presAssocID="{3739CCA5-8127-4512-B79C-17D58C4FF8FB}" presName="sibTrans" presStyleCnt="0"/>
      <dgm:spPr/>
      <dgm:t>
        <a:bodyPr/>
        <a:lstStyle/>
        <a:p>
          <a:endParaRPr lang="en-US"/>
        </a:p>
      </dgm:t>
    </dgm:pt>
    <dgm:pt modelId="{AFE46430-21C4-4FA5-8801-F985E297F073}" type="pres">
      <dgm:prSet presAssocID="{7FC0920F-C44F-4DCF-8448-895DCC08F069}" presName="textNode" presStyleLbl="node1" presStyleIdx="3" presStyleCnt="4">
        <dgm:presLayoutVars>
          <dgm:bulletEnabled val="1"/>
        </dgm:presLayoutVars>
      </dgm:prSet>
      <dgm:spPr/>
      <dgm:t>
        <a:bodyPr/>
        <a:lstStyle/>
        <a:p>
          <a:endParaRPr lang="en-US"/>
        </a:p>
      </dgm:t>
    </dgm:pt>
  </dgm:ptLst>
  <dgm:cxnLst>
    <dgm:cxn modelId="{C2E740AD-1523-4441-823F-47351B086420}" type="presOf" srcId="{967D6003-FA76-4616-A412-797253C0231A}" destId="{BDBB40BC-ABE1-457D-92E2-D13D95D75B05}" srcOrd="0" destOrd="0" presId="urn:microsoft.com/office/officeart/2005/8/layout/hProcess9"/>
    <dgm:cxn modelId="{FE348253-40A0-4DED-817D-2C4180DCA1CA}" type="presOf" srcId="{D2F6251D-180F-43A0-B48C-3C37ACD10EAD}" destId="{3157875C-3F5A-42AC-9520-9CACDCD999C6}" srcOrd="0" destOrd="0" presId="urn:microsoft.com/office/officeart/2005/8/layout/hProcess9"/>
    <dgm:cxn modelId="{5D0250B1-D70B-490F-8A7A-86891E468711}" type="presOf" srcId="{7FC0920F-C44F-4DCF-8448-895DCC08F069}" destId="{AFE46430-21C4-4FA5-8801-F985E297F073}" srcOrd="0" destOrd="0" presId="urn:microsoft.com/office/officeart/2005/8/layout/hProcess9"/>
    <dgm:cxn modelId="{0ECBC18D-9D94-41E4-A960-BEFCA5D64910}" type="presOf" srcId="{31BEA111-5239-44AB-B1B6-3F34CD345610}" destId="{1ECE8CD7-7527-4450-A5FE-ED37CA82EC69}" srcOrd="0" destOrd="0" presId="urn:microsoft.com/office/officeart/2005/8/layout/hProcess9"/>
    <dgm:cxn modelId="{BE85E6BE-CCBB-470F-9734-4B17EB12714E}" type="presOf" srcId="{1BD55AEA-580F-4598-9CB8-F7380C995F5C}" destId="{BDBB40BC-ABE1-457D-92E2-D13D95D75B05}" srcOrd="0" destOrd="2" presId="urn:microsoft.com/office/officeart/2005/8/layout/hProcess9"/>
    <dgm:cxn modelId="{612FD6BD-B142-4F2D-8744-F6479A3A23D2}" srcId="{D2F6251D-180F-43A0-B48C-3C37ACD10EAD}" destId="{967D6003-FA76-4616-A412-797253C0231A}" srcOrd="0" destOrd="0" parTransId="{10F819B2-225E-47AA-8F07-3EA479F8A2AB}" sibTransId="{09BF5A25-AB55-41F9-916D-70E7077219F7}"/>
    <dgm:cxn modelId="{C19E078E-293C-41DD-9D00-E0460964BB93}" srcId="{D2F6251D-180F-43A0-B48C-3C37ACD10EAD}" destId="{7FC0920F-C44F-4DCF-8448-895DCC08F069}" srcOrd="3" destOrd="0" parTransId="{63C988FB-280B-4B51-A994-3C2E80A3F9C1}" sibTransId="{4ACE73D6-CF30-4B6B-96AC-A185A3D6935D}"/>
    <dgm:cxn modelId="{3BBB9370-FF63-42A1-B889-EC3467D29041}" srcId="{D2F6251D-180F-43A0-B48C-3C37ACD10EAD}" destId="{C1DE6384-6086-4FF2-9A20-6EE510640360}" srcOrd="2" destOrd="0" parTransId="{E3ADB717-6365-4167-9170-EF29002767E2}" sibTransId="{3739CCA5-8127-4512-B79C-17D58C4FF8FB}"/>
    <dgm:cxn modelId="{92FAAFDA-C13B-4AD6-8E8E-23116E46E71A}" srcId="{967D6003-FA76-4616-A412-797253C0231A}" destId="{A658887A-B780-48CE-9205-A7A524D86AEE}" srcOrd="0" destOrd="0" parTransId="{A5CFCE53-3195-4890-A128-EEBA569CEF09}" sibTransId="{525F20E1-E162-4B6B-ADA6-135859691C9C}"/>
    <dgm:cxn modelId="{C0DA3025-18F0-469A-92FB-6B24082E34A3}" type="presOf" srcId="{A658887A-B780-48CE-9205-A7A524D86AEE}" destId="{BDBB40BC-ABE1-457D-92E2-D13D95D75B05}" srcOrd="0" destOrd="1" presId="urn:microsoft.com/office/officeart/2005/8/layout/hProcess9"/>
    <dgm:cxn modelId="{5AD85730-F91F-4D7E-88AA-28A1EA30D0C5}" srcId="{967D6003-FA76-4616-A412-797253C0231A}" destId="{1BD55AEA-580F-4598-9CB8-F7380C995F5C}" srcOrd="1" destOrd="0" parTransId="{63A47AD4-5482-4C33-AF5C-256FD73AB4C0}" sibTransId="{942E5B5D-F863-4842-99E6-E70F145F9E23}"/>
    <dgm:cxn modelId="{09FC5D35-520C-41D8-B95A-62B7FCDBA670}" type="presOf" srcId="{C1DE6384-6086-4FF2-9A20-6EE510640360}" destId="{9940A32E-D555-4077-A0A4-C6AA5FCB9E1E}" srcOrd="0" destOrd="0" presId="urn:microsoft.com/office/officeart/2005/8/layout/hProcess9"/>
    <dgm:cxn modelId="{B6F07F9D-2801-40C6-9CA7-347D69112170}" srcId="{D2F6251D-180F-43A0-B48C-3C37ACD10EAD}" destId="{31BEA111-5239-44AB-B1B6-3F34CD345610}" srcOrd="1" destOrd="0" parTransId="{D8DA2F4C-A198-4576-AA81-85FEC5A2B2A2}" sibTransId="{9FC35827-9240-45E4-BADA-2955F89534B4}"/>
    <dgm:cxn modelId="{DF08A0AF-2B55-4136-A9B8-18E2FA19E072}" type="presParOf" srcId="{3157875C-3F5A-42AC-9520-9CACDCD999C6}" destId="{F80C2B24-0700-4AA8-BD53-3E17536F2E50}" srcOrd="0" destOrd="0" presId="urn:microsoft.com/office/officeart/2005/8/layout/hProcess9"/>
    <dgm:cxn modelId="{0318888C-E27E-4218-BE05-9F03FA008F7C}" type="presParOf" srcId="{3157875C-3F5A-42AC-9520-9CACDCD999C6}" destId="{C3453F9B-84B7-47DE-9598-97D1F6C6682C}" srcOrd="1" destOrd="0" presId="urn:microsoft.com/office/officeart/2005/8/layout/hProcess9"/>
    <dgm:cxn modelId="{417016DF-F446-4566-8E9A-1DE64410099D}" type="presParOf" srcId="{C3453F9B-84B7-47DE-9598-97D1F6C6682C}" destId="{BDBB40BC-ABE1-457D-92E2-D13D95D75B05}" srcOrd="0" destOrd="0" presId="urn:microsoft.com/office/officeart/2005/8/layout/hProcess9"/>
    <dgm:cxn modelId="{A31008FE-6670-426D-84F2-EB51D0FECED4}" type="presParOf" srcId="{C3453F9B-84B7-47DE-9598-97D1F6C6682C}" destId="{BFA96F08-7F02-4B0C-AAD2-427BDE985444}" srcOrd="1" destOrd="0" presId="urn:microsoft.com/office/officeart/2005/8/layout/hProcess9"/>
    <dgm:cxn modelId="{1DCB0BD9-1985-4B10-A344-007D18692FC0}" type="presParOf" srcId="{C3453F9B-84B7-47DE-9598-97D1F6C6682C}" destId="{1ECE8CD7-7527-4450-A5FE-ED37CA82EC69}" srcOrd="2" destOrd="0" presId="urn:microsoft.com/office/officeart/2005/8/layout/hProcess9"/>
    <dgm:cxn modelId="{D424413C-82AA-49E2-A272-56AA72863B7F}" type="presParOf" srcId="{C3453F9B-84B7-47DE-9598-97D1F6C6682C}" destId="{3B025931-7EBF-463C-8FA1-45DBDB4AABB3}" srcOrd="3" destOrd="0" presId="urn:microsoft.com/office/officeart/2005/8/layout/hProcess9"/>
    <dgm:cxn modelId="{33B78D54-61BF-471C-A0E5-1A08370B42CB}" type="presParOf" srcId="{C3453F9B-84B7-47DE-9598-97D1F6C6682C}" destId="{9940A32E-D555-4077-A0A4-C6AA5FCB9E1E}" srcOrd="4" destOrd="0" presId="urn:microsoft.com/office/officeart/2005/8/layout/hProcess9"/>
    <dgm:cxn modelId="{A4CEF13A-A042-488F-903B-04AFDACCD1CF}" type="presParOf" srcId="{C3453F9B-84B7-47DE-9598-97D1F6C6682C}" destId="{DFD1AC6C-7A79-4876-B106-0D3210ADB7F6}" srcOrd="5" destOrd="0" presId="urn:microsoft.com/office/officeart/2005/8/layout/hProcess9"/>
    <dgm:cxn modelId="{77C94082-7499-45EA-B054-8E6FC9C1951B}" type="presParOf" srcId="{C3453F9B-84B7-47DE-9598-97D1F6C6682C}" destId="{AFE46430-21C4-4FA5-8801-F985E297F073}" srcOrd="6"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746F6E-DEB3-4EE8-BE5B-64D20DFF7123}"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en-US"/>
        </a:p>
      </dgm:t>
    </dgm:pt>
    <dgm:pt modelId="{0948E224-74A6-494B-A4D4-406515B51B3D}">
      <dgm:prSet/>
      <dgm:spPr/>
      <dgm:t>
        <a:bodyPr/>
        <a:lstStyle/>
        <a:p>
          <a:pPr rtl="0"/>
          <a:r>
            <a:rPr lang="en-US" dirty="0" smtClean="0"/>
            <a:t>Available Resources to Assist with Applications</a:t>
          </a:r>
          <a:endParaRPr lang="en-US" dirty="0"/>
        </a:p>
      </dgm:t>
    </dgm:pt>
    <dgm:pt modelId="{60511281-C072-4FB2-A281-944F6DD602D8}" type="parTrans" cxnId="{6E4116E8-F615-4161-B9B3-B032E2BFB4B8}">
      <dgm:prSet/>
      <dgm:spPr/>
      <dgm:t>
        <a:bodyPr/>
        <a:lstStyle/>
        <a:p>
          <a:endParaRPr lang="en-US"/>
        </a:p>
      </dgm:t>
    </dgm:pt>
    <dgm:pt modelId="{112BEF91-39AD-43D4-B169-37CBE88300D8}" type="sibTrans" cxnId="{6E4116E8-F615-4161-B9B3-B032E2BFB4B8}">
      <dgm:prSet/>
      <dgm:spPr/>
      <dgm:t>
        <a:bodyPr/>
        <a:lstStyle/>
        <a:p>
          <a:endParaRPr lang="en-US"/>
        </a:p>
      </dgm:t>
    </dgm:pt>
    <dgm:pt modelId="{4E6D84FC-68F1-4397-9750-AB33B8D68BD3}">
      <dgm:prSet/>
      <dgm:spPr/>
      <dgm:t>
        <a:bodyPr/>
        <a:lstStyle/>
        <a:p>
          <a:pPr rtl="0"/>
          <a:r>
            <a:rPr lang="en-US" dirty="0" smtClean="0"/>
            <a:t>VA Web site (</a:t>
          </a:r>
          <a:r>
            <a:rPr lang="en-US" dirty="0" smtClean="0">
              <a:hlinkClick xmlns:r="http://schemas.openxmlformats.org/officeDocument/2006/relationships" r:id=""/>
            </a:rPr>
            <a:t>www.vba.va.gov</a:t>
          </a:r>
          <a:r>
            <a:rPr lang="en-US" dirty="0" smtClean="0"/>
            <a:t>)</a:t>
          </a:r>
          <a:endParaRPr lang="en-US" dirty="0"/>
        </a:p>
      </dgm:t>
    </dgm:pt>
    <dgm:pt modelId="{B1AD007B-EAB3-4969-A0A0-81169ADA0AEC}" type="parTrans" cxnId="{655EF1B7-411B-40A7-9485-7CEC076C2C38}">
      <dgm:prSet/>
      <dgm:spPr/>
      <dgm:t>
        <a:bodyPr/>
        <a:lstStyle/>
        <a:p>
          <a:endParaRPr lang="en-US"/>
        </a:p>
      </dgm:t>
    </dgm:pt>
    <dgm:pt modelId="{577D6766-CD6D-41EF-874E-8C0ED4146C57}" type="sibTrans" cxnId="{655EF1B7-411B-40A7-9485-7CEC076C2C38}">
      <dgm:prSet/>
      <dgm:spPr/>
      <dgm:t>
        <a:bodyPr/>
        <a:lstStyle/>
        <a:p>
          <a:endParaRPr lang="en-US"/>
        </a:p>
      </dgm:t>
    </dgm:pt>
    <dgm:pt modelId="{9D8590AB-90F8-4ED4-BA17-1E040F11F614}">
      <dgm:prSet/>
      <dgm:spPr/>
      <dgm:t>
        <a:bodyPr/>
        <a:lstStyle/>
        <a:p>
          <a:pPr rtl="0"/>
          <a:r>
            <a:rPr lang="en-US" dirty="0" smtClean="0"/>
            <a:t>Veterans Benefits Administration Counselors</a:t>
          </a:r>
          <a:endParaRPr lang="en-US" dirty="0"/>
        </a:p>
      </dgm:t>
    </dgm:pt>
    <dgm:pt modelId="{C97EE47A-FA73-4F3B-A8A5-D22B47E24676}" type="parTrans" cxnId="{AE6F56F5-E0A5-44C0-BBE3-7864170E5DCE}">
      <dgm:prSet/>
      <dgm:spPr/>
      <dgm:t>
        <a:bodyPr/>
        <a:lstStyle/>
        <a:p>
          <a:endParaRPr lang="en-US"/>
        </a:p>
      </dgm:t>
    </dgm:pt>
    <dgm:pt modelId="{A4C5C5BF-BCBA-44B5-9B19-C15F246F4793}" type="sibTrans" cxnId="{AE6F56F5-E0A5-44C0-BBE3-7864170E5DCE}">
      <dgm:prSet/>
      <dgm:spPr/>
      <dgm:t>
        <a:bodyPr/>
        <a:lstStyle/>
        <a:p>
          <a:endParaRPr lang="en-US"/>
        </a:p>
      </dgm:t>
    </dgm:pt>
    <dgm:pt modelId="{13BAEF07-958A-4DA1-859D-1FCF16D9EBBE}">
      <dgm:prSet/>
      <dgm:spPr/>
      <dgm:t>
        <a:bodyPr/>
        <a:lstStyle/>
        <a:p>
          <a:pPr rtl="0"/>
          <a:r>
            <a:rPr lang="en-US" dirty="0" smtClean="0"/>
            <a:t>Veteran Service Organization Counselors</a:t>
          </a:r>
          <a:endParaRPr lang="en-US" dirty="0"/>
        </a:p>
      </dgm:t>
    </dgm:pt>
    <dgm:pt modelId="{8816B99A-8319-4255-9923-C54B2FC552DE}" type="parTrans" cxnId="{933A3AE2-EA22-4138-8172-9BCF5B2A13BC}">
      <dgm:prSet/>
      <dgm:spPr/>
      <dgm:t>
        <a:bodyPr/>
        <a:lstStyle/>
        <a:p>
          <a:endParaRPr lang="en-US"/>
        </a:p>
      </dgm:t>
    </dgm:pt>
    <dgm:pt modelId="{B7988A3B-320E-4A2B-AD70-DB6BE29140CA}" type="sibTrans" cxnId="{933A3AE2-EA22-4138-8172-9BCF5B2A13BC}">
      <dgm:prSet/>
      <dgm:spPr/>
      <dgm:t>
        <a:bodyPr/>
        <a:lstStyle/>
        <a:p>
          <a:endParaRPr lang="en-US"/>
        </a:p>
      </dgm:t>
    </dgm:pt>
    <dgm:pt modelId="{F13D1B43-F9E5-47F2-A610-C36689378E9E}">
      <dgm:prSet/>
      <dgm:spPr/>
      <dgm:t>
        <a:bodyPr/>
        <a:lstStyle/>
        <a:p>
          <a:pPr rtl="0"/>
          <a:r>
            <a:rPr lang="en-US" dirty="0" smtClean="0"/>
            <a:t>Vet Centers</a:t>
          </a:r>
          <a:endParaRPr lang="en-US" dirty="0"/>
        </a:p>
      </dgm:t>
    </dgm:pt>
    <dgm:pt modelId="{1D61A1C4-9651-4505-9F6D-45C37C763573}" type="parTrans" cxnId="{627C0C2B-3098-4B86-A2A6-C495E903B779}">
      <dgm:prSet/>
      <dgm:spPr/>
      <dgm:t>
        <a:bodyPr/>
        <a:lstStyle/>
        <a:p>
          <a:endParaRPr lang="en-US"/>
        </a:p>
      </dgm:t>
    </dgm:pt>
    <dgm:pt modelId="{792F1BCB-B375-4CDE-A98C-2CB862B71BCA}" type="sibTrans" cxnId="{627C0C2B-3098-4B86-A2A6-C495E903B779}">
      <dgm:prSet/>
      <dgm:spPr/>
      <dgm:t>
        <a:bodyPr/>
        <a:lstStyle/>
        <a:p>
          <a:endParaRPr lang="en-US"/>
        </a:p>
      </dgm:t>
    </dgm:pt>
    <dgm:pt modelId="{FD0A4765-904A-4580-945B-487C282F28D6}">
      <dgm:prSet/>
      <dgm:spPr/>
      <dgm:t>
        <a:bodyPr/>
        <a:lstStyle/>
        <a:p>
          <a:pPr rtl="0"/>
          <a:endParaRPr lang="en-US" dirty="0"/>
        </a:p>
      </dgm:t>
    </dgm:pt>
    <dgm:pt modelId="{F9EDF9E0-4A91-495F-B614-DA235BD20FF6}" type="parTrans" cxnId="{30CA49CD-6357-4171-AC7F-22C277F72E6E}">
      <dgm:prSet/>
      <dgm:spPr/>
      <dgm:t>
        <a:bodyPr/>
        <a:lstStyle/>
        <a:p>
          <a:endParaRPr lang="en-US"/>
        </a:p>
      </dgm:t>
    </dgm:pt>
    <dgm:pt modelId="{C34719FD-9B0E-4050-888A-D9515A7D65F1}" type="sibTrans" cxnId="{30CA49CD-6357-4171-AC7F-22C277F72E6E}">
      <dgm:prSet/>
      <dgm:spPr/>
      <dgm:t>
        <a:bodyPr/>
        <a:lstStyle/>
        <a:p>
          <a:endParaRPr lang="en-US"/>
        </a:p>
      </dgm:t>
    </dgm:pt>
    <dgm:pt modelId="{64A9EE96-B2C0-4CB0-A99A-85B1E0636AE5}">
      <dgm:prSet/>
      <dgm:spPr/>
      <dgm:t>
        <a:bodyPr/>
        <a:lstStyle/>
        <a:p>
          <a:pPr rtl="0"/>
          <a:r>
            <a:rPr lang="en-US" dirty="0" smtClean="0"/>
            <a:t>VBA Toll-free line: 1-800-827-1000 ext. 110</a:t>
          </a:r>
          <a:endParaRPr lang="en-US" dirty="0"/>
        </a:p>
      </dgm:t>
    </dgm:pt>
    <dgm:pt modelId="{BF30A5AD-42D8-4920-AFAC-FE228BE9C690}" type="parTrans" cxnId="{7F1B8BFE-5634-48B6-8D9A-4E3A3407C9C2}">
      <dgm:prSet/>
      <dgm:spPr/>
    </dgm:pt>
    <dgm:pt modelId="{5C3BF9D9-E2BA-4AF7-BAE9-62AB2F12F371}" type="sibTrans" cxnId="{7F1B8BFE-5634-48B6-8D9A-4E3A3407C9C2}">
      <dgm:prSet/>
      <dgm:spPr/>
    </dgm:pt>
    <dgm:pt modelId="{4383A556-4334-4718-A49C-AE8BA9B31D05}" type="pres">
      <dgm:prSet presAssocID="{96746F6E-DEB3-4EE8-BE5B-64D20DFF7123}" presName="Name0" presStyleCnt="0">
        <dgm:presLayoutVars>
          <dgm:dir/>
          <dgm:animLvl val="lvl"/>
          <dgm:resizeHandles val="exact"/>
        </dgm:presLayoutVars>
      </dgm:prSet>
      <dgm:spPr/>
      <dgm:t>
        <a:bodyPr/>
        <a:lstStyle/>
        <a:p>
          <a:endParaRPr lang="en-US"/>
        </a:p>
      </dgm:t>
    </dgm:pt>
    <dgm:pt modelId="{8EBC8EDE-251E-4655-A807-CA138BD4A4DB}" type="pres">
      <dgm:prSet presAssocID="{0948E224-74A6-494B-A4D4-406515B51B3D}" presName="linNode" presStyleCnt="0"/>
      <dgm:spPr/>
      <dgm:t>
        <a:bodyPr/>
        <a:lstStyle/>
        <a:p>
          <a:endParaRPr lang="en-US"/>
        </a:p>
      </dgm:t>
    </dgm:pt>
    <dgm:pt modelId="{D9730A30-8791-4186-A482-A388E66D970D}" type="pres">
      <dgm:prSet presAssocID="{0948E224-74A6-494B-A4D4-406515B51B3D}" presName="parentText" presStyleLbl="node1" presStyleIdx="0" presStyleCnt="1">
        <dgm:presLayoutVars>
          <dgm:chMax val="1"/>
          <dgm:bulletEnabled val="1"/>
        </dgm:presLayoutVars>
      </dgm:prSet>
      <dgm:spPr/>
      <dgm:t>
        <a:bodyPr/>
        <a:lstStyle/>
        <a:p>
          <a:endParaRPr lang="en-US"/>
        </a:p>
      </dgm:t>
    </dgm:pt>
    <dgm:pt modelId="{F774DA17-34A9-4D24-BBBE-631FAD6EE365}" type="pres">
      <dgm:prSet presAssocID="{0948E224-74A6-494B-A4D4-406515B51B3D}" presName="descendantText" presStyleLbl="alignAccFollowNode1" presStyleIdx="0" presStyleCnt="1">
        <dgm:presLayoutVars>
          <dgm:bulletEnabled val="1"/>
        </dgm:presLayoutVars>
      </dgm:prSet>
      <dgm:spPr/>
      <dgm:t>
        <a:bodyPr/>
        <a:lstStyle/>
        <a:p>
          <a:endParaRPr lang="en-US"/>
        </a:p>
      </dgm:t>
    </dgm:pt>
  </dgm:ptLst>
  <dgm:cxnLst>
    <dgm:cxn modelId="{A6E6FA68-7DFA-4593-A65F-0DB9D6226400}" type="presOf" srcId="{13BAEF07-958A-4DA1-859D-1FCF16D9EBBE}" destId="{F774DA17-34A9-4D24-BBBE-631FAD6EE365}" srcOrd="0" destOrd="2" presId="urn:microsoft.com/office/officeart/2005/8/layout/vList5"/>
    <dgm:cxn modelId="{627C0C2B-3098-4B86-A2A6-C495E903B779}" srcId="{0948E224-74A6-494B-A4D4-406515B51B3D}" destId="{F13D1B43-F9E5-47F2-A610-C36689378E9E}" srcOrd="3" destOrd="0" parTransId="{1D61A1C4-9651-4505-9F6D-45C37C763573}" sibTransId="{792F1BCB-B375-4CDE-A98C-2CB862B71BCA}"/>
    <dgm:cxn modelId="{773D49A2-7B4B-4CCB-9634-DFF10B6D2239}" type="presOf" srcId="{9D8590AB-90F8-4ED4-BA17-1E040F11F614}" destId="{F774DA17-34A9-4D24-BBBE-631FAD6EE365}" srcOrd="0" destOrd="1" presId="urn:microsoft.com/office/officeart/2005/8/layout/vList5"/>
    <dgm:cxn modelId="{BF5ABBA8-EF0A-47FB-B955-94162351E64F}" type="presOf" srcId="{F13D1B43-F9E5-47F2-A610-C36689378E9E}" destId="{F774DA17-34A9-4D24-BBBE-631FAD6EE365}" srcOrd="0" destOrd="3" presId="urn:microsoft.com/office/officeart/2005/8/layout/vList5"/>
    <dgm:cxn modelId="{DB0806BB-B515-4A0D-AB09-96DB9CC740DA}" type="presOf" srcId="{64A9EE96-B2C0-4CB0-A99A-85B1E0636AE5}" destId="{F774DA17-34A9-4D24-BBBE-631FAD6EE365}" srcOrd="0" destOrd="4" presId="urn:microsoft.com/office/officeart/2005/8/layout/vList5"/>
    <dgm:cxn modelId="{AA809D8B-1DED-45C8-8162-7F037BB8902E}" type="presOf" srcId="{96746F6E-DEB3-4EE8-BE5B-64D20DFF7123}" destId="{4383A556-4334-4718-A49C-AE8BA9B31D05}" srcOrd="0" destOrd="0" presId="urn:microsoft.com/office/officeart/2005/8/layout/vList5"/>
    <dgm:cxn modelId="{6E4116E8-F615-4161-B9B3-B032E2BFB4B8}" srcId="{96746F6E-DEB3-4EE8-BE5B-64D20DFF7123}" destId="{0948E224-74A6-494B-A4D4-406515B51B3D}" srcOrd="0" destOrd="0" parTransId="{60511281-C072-4FB2-A281-944F6DD602D8}" sibTransId="{112BEF91-39AD-43D4-B169-37CBE88300D8}"/>
    <dgm:cxn modelId="{69F2066F-2811-4C5D-967E-45C98D9CFB88}" type="presOf" srcId="{FD0A4765-904A-4580-945B-487C282F28D6}" destId="{F774DA17-34A9-4D24-BBBE-631FAD6EE365}" srcOrd="0" destOrd="5" presId="urn:microsoft.com/office/officeart/2005/8/layout/vList5"/>
    <dgm:cxn modelId="{AE6F56F5-E0A5-44C0-BBE3-7864170E5DCE}" srcId="{0948E224-74A6-494B-A4D4-406515B51B3D}" destId="{9D8590AB-90F8-4ED4-BA17-1E040F11F614}" srcOrd="1" destOrd="0" parTransId="{C97EE47A-FA73-4F3B-A8A5-D22B47E24676}" sibTransId="{A4C5C5BF-BCBA-44B5-9B19-C15F246F4793}"/>
    <dgm:cxn modelId="{933A3AE2-EA22-4138-8172-9BCF5B2A13BC}" srcId="{0948E224-74A6-494B-A4D4-406515B51B3D}" destId="{13BAEF07-958A-4DA1-859D-1FCF16D9EBBE}" srcOrd="2" destOrd="0" parTransId="{8816B99A-8319-4255-9923-C54B2FC552DE}" sibTransId="{B7988A3B-320E-4A2B-AD70-DB6BE29140CA}"/>
    <dgm:cxn modelId="{655EF1B7-411B-40A7-9485-7CEC076C2C38}" srcId="{0948E224-74A6-494B-A4D4-406515B51B3D}" destId="{4E6D84FC-68F1-4397-9750-AB33B8D68BD3}" srcOrd="0" destOrd="0" parTransId="{B1AD007B-EAB3-4969-A0A0-81169ADA0AEC}" sibTransId="{577D6766-CD6D-41EF-874E-8C0ED4146C57}"/>
    <dgm:cxn modelId="{30CA49CD-6357-4171-AC7F-22C277F72E6E}" srcId="{0948E224-74A6-494B-A4D4-406515B51B3D}" destId="{FD0A4765-904A-4580-945B-487C282F28D6}" srcOrd="5" destOrd="0" parTransId="{F9EDF9E0-4A91-495F-B614-DA235BD20FF6}" sibTransId="{C34719FD-9B0E-4050-888A-D9515A7D65F1}"/>
    <dgm:cxn modelId="{60753019-C86A-4F52-A26E-3EDDFFF7732F}" type="presOf" srcId="{4E6D84FC-68F1-4397-9750-AB33B8D68BD3}" destId="{F774DA17-34A9-4D24-BBBE-631FAD6EE365}" srcOrd="0" destOrd="0" presId="urn:microsoft.com/office/officeart/2005/8/layout/vList5"/>
    <dgm:cxn modelId="{7F1B8BFE-5634-48B6-8D9A-4E3A3407C9C2}" srcId="{0948E224-74A6-494B-A4D4-406515B51B3D}" destId="{64A9EE96-B2C0-4CB0-A99A-85B1E0636AE5}" srcOrd="4" destOrd="0" parTransId="{BF30A5AD-42D8-4920-AFAC-FE228BE9C690}" sibTransId="{5C3BF9D9-E2BA-4AF7-BAE9-62AB2F12F371}"/>
    <dgm:cxn modelId="{9BED2777-B452-495D-A7CA-DD9C29E15520}" type="presOf" srcId="{0948E224-74A6-494B-A4D4-406515B51B3D}" destId="{D9730A30-8791-4186-A482-A388E66D970D}" srcOrd="0" destOrd="0" presId="urn:microsoft.com/office/officeart/2005/8/layout/vList5"/>
    <dgm:cxn modelId="{097F6651-89D9-4E33-8CD7-E1495D312BA3}" type="presParOf" srcId="{4383A556-4334-4718-A49C-AE8BA9B31D05}" destId="{8EBC8EDE-251E-4655-A807-CA138BD4A4DB}" srcOrd="0" destOrd="0" presId="urn:microsoft.com/office/officeart/2005/8/layout/vList5"/>
    <dgm:cxn modelId="{425EA360-EC10-4326-A038-ABE0EC268112}" type="presParOf" srcId="{8EBC8EDE-251E-4655-A807-CA138BD4A4DB}" destId="{D9730A30-8791-4186-A482-A388E66D970D}" srcOrd="0" destOrd="0" presId="urn:microsoft.com/office/officeart/2005/8/layout/vList5"/>
    <dgm:cxn modelId="{EF98B91B-485E-40D8-A14D-F4F1E6A37F49}" type="presParOf" srcId="{8EBC8EDE-251E-4655-A807-CA138BD4A4DB}" destId="{F774DA17-34A9-4D24-BBBE-631FAD6EE365}"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04595B-73AD-4DB7-8397-5B59A69B3BEE}">
      <dsp:nvSpPr>
        <dsp:cNvPr id="0" name=""/>
        <dsp:cNvSpPr/>
      </dsp:nvSpPr>
      <dsp:spPr>
        <a:xfrm>
          <a:off x="0" y="0"/>
          <a:ext cx="7846437" cy="115795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If you were there: </a:t>
          </a:r>
          <a:endParaRPr lang="en-US" sz="1800" kern="1200" dirty="0"/>
        </a:p>
        <a:p>
          <a:pPr marL="171450" lvl="1" indent="-171450" algn="l" defTabSz="800100" rtl="0">
            <a:lnSpc>
              <a:spcPct val="90000"/>
            </a:lnSpc>
            <a:spcBef>
              <a:spcPct val="0"/>
            </a:spcBef>
            <a:spcAft>
              <a:spcPct val="15000"/>
            </a:spcAft>
            <a:buChar char="••"/>
          </a:pPr>
          <a:r>
            <a:rPr lang="en-US" sz="1800" kern="1200" dirty="0" smtClean="0"/>
            <a:t>You were exposed.</a:t>
          </a:r>
          <a:endParaRPr lang="en-US" sz="1800" kern="1200" dirty="0"/>
        </a:p>
      </dsp:txBody>
      <dsp:txXfrm>
        <a:off x="0" y="0"/>
        <a:ext cx="7846437" cy="1157957"/>
      </dsp:txXfrm>
    </dsp:sp>
    <dsp:sp modelId="{7C3B3A8A-3ADA-4DFF-8A26-7C5BEB902490}">
      <dsp:nvSpPr>
        <dsp:cNvPr id="0" name=""/>
        <dsp:cNvSpPr/>
      </dsp:nvSpPr>
      <dsp:spPr>
        <a:xfrm rot="5400000">
          <a:off x="3705969" y="1187083"/>
          <a:ext cx="434498" cy="521080"/>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dirty="0"/>
        </a:p>
      </dsp:txBody>
      <dsp:txXfrm rot="5400000">
        <a:off x="3705969" y="1187083"/>
        <a:ext cx="434498" cy="521080"/>
      </dsp:txXfrm>
    </dsp:sp>
    <dsp:sp modelId="{BB6BBDD1-5472-42D9-9520-72D97E608E48}">
      <dsp:nvSpPr>
        <dsp:cNvPr id="0" name=""/>
        <dsp:cNvSpPr/>
      </dsp:nvSpPr>
      <dsp:spPr>
        <a:xfrm>
          <a:off x="0" y="1737289"/>
          <a:ext cx="7846437" cy="1157957"/>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t>If you were exposed and develop one of the presumptive related conditions: </a:t>
          </a:r>
          <a:endParaRPr lang="en-US" sz="1800" kern="1200" dirty="0"/>
        </a:p>
        <a:p>
          <a:pPr marL="171450" lvl="1" indent="-171450" algn="l" defTabSz="800100" rtl="0">
            <a:lnSpc>
              <a:spcPct val="90000"/>
            </a:lnSpc>
            <a:spcBef>
              <a:spcPct val="0"/>
            </a:spcBef>
            <a:spcAft>
              <a:spcPct val="15000"/>
            </a:spcAft>
            <a:buChar char="••"/>
          </a:pPr>
          <a:r>
            <a:rPr lang="en-US" sz="1800" kern="1200" dirty="0" smtClean="0"/>
            <a:t>The condition is related to the exposure.</a:t>
          </a:r>
          <a:endParaRPr lang="en-US" sz="1800" kern="1200" dirty="0"/>
        </a:p>
      </dsp:txBody>
      <dsp:txXfrm>
        <a:off x="0" y="1737289"/>
        <a:ext cx="7846437" cy="115795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64BD53-1734-4CFA-8890-78FAD7E2199C}" type="datetimeFigureOut">
              <a:rPr lang="en-US" smtClean="0"/>
              <a:pPr/>
              <a:t>7/21/2011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4C1411-782F-49A2-89C3-E9D90B1D65AB}"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714C1411-782F-49A2-89C3-E9D90B1D65AB}"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714C1411-782F-49A2-89C3-E9D90B1D65AB}"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5A99DE-FB43-4DB0-904B-B71079B7B905}"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endParaRPr lang="en-US" dirty="0" smtClean="0"/>
          </a:p>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4C1411-782F-49A2-89C3-E9D90B1D65AB}"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8" descr="WRIISC_top1"/>
          <p:cNvPicPr>
            <a:picLocks noChangeAspect="1" noChangeArrowheads="1"/>
          </p:cNvPicPr>
          <p:nvPr/>
        </p:nvPicPr>
        <p:blipFill>
          <a:blip r:embed="rId2" cstate="print"/>
          <a:srcRect/>
          <a:stretch>
            <a:fillRect/>
          </a:stretch>
        </p:blipFill>
        <p:spPr bwMode="auto">
          <a:xfrm>
            <a:off x="0" y="0"/>
            <a:ext cx="9153525" cy="1381125"/>
          </a:xfrm>
          <a:prstGeom prst="rect">
            <a:avLst/>
          </a:prstGeom>
          <a:noFill/>
          <a:ln w="9525">
            <a:noFill/>
            <a:miter lim="800000"/>
            <a:headEnd/>
            <a:tailEnd/>
          </a:ln>
        </p:spPr>
      </p:pic>
      <p:pic>
        <p:nvPicPr>
          <p:cNvPr id="5" name="Picture 80" descr="\\vhaeasfpc3\RUsers$\vhaeaschuaf\Desktop\WRIISC logo\TRIWRIISC_bottom.emf"/>
          <p:cNvPicPr>
            <a:picLocks noChangeAspect="1" noChangeArrowheads="1"/>
          </p:cNvPicPr>
          <p:nvPr/>
        </p:nvPicPr>
        <p:blipFill>
          <a:blip r:embed="rId3" cstate="print"/>
          <a:srcRect/>
          <a:stretch>
            <a:fillRect/>
          </a:stretch>
        </p:blipFill>
        <p:spPr bwMode="auto">
          <a:xfrm>
            <a:off x="0" y="5972175"/>
            <a:ext cx="9153525" cy="885825"/>
          </a:xfrm>
          <a:prstGeom prst="rect">
            <a:avLst/>
          </a:prstGeom>
          <a:noFill/>
          <a:ln w="9525">
            <a:noFill/>
            <a:miter lim="800000"/>
            <a:headEnd/>
            <a:tailEnd/>
          </a:ln>
        </p:spPr>
      </p:pic>
      <p:pic>
        <p:nvPicPr>
          <p:cNvPr id="6" name="Picture 6" descr="M:\Assets\VA\VA Signature.emf"/>
          <p:cNvPicPr>
            <a:picLocks noChangeAspect="1" noChangeArrowheads="1"/>
          </p:cNvPicPr>
          <p:nvPr/>
        </p:nvPicPr>
        <p:blipFill>
          <a:blip r:embed="rId4" cstate="print"/>
          <a:srcRect/>
          <a:stretch>
            <a:fillRect/>
          </a:stretch>
        </p:blipFill>
        <p:spPr bwMode="auto">
          <a:xfrm>
            <a:off x="6553200" y="152400"/>
            <a:ext cx="2444750" cy="412750"/>
          </a:xfrm>
          <a:prstGeom prst="rect">
            <a:avLst/>
          </a:prstGeom>
          <a:noFill/>
          <a:ln w="9525">
            <a:noFill/>
            <a:miter lim="800000"/>
            <a:headEnd/>
            <a:tailEnd/>
          </a:ln>
        </p:spPr>
      </p:pic>
      <p:sp>
        <p:nvSpPr>
          <p:cNvPr id="7" name="TextBox 6"/>
          <p:cNvSpPr txBox="1"/>
          <p:nvPr/>
        </p:nvSpPr>
        <p:spPr>
          <a:xfrm>
            <a:off x="3829050" y="195263"/>
            <a:ext cx="1485900" cy="338137"/>
          </a:xfrm>
          <a:prstGeom prst="rect">
            <a:avLst/>
          </a:prstGeom>
          <a:noFill/>
        </p:spPr>
        <p:txBody>
          <a:bodyPr wrap="none">
            <a:spAutoFit/>
          </a:bodyPr>
          <a:lstStyle/>
          <a:p>
            <a:pPr algn="ctr">
              <a:defRPr/>
            </a:pPr>
            <a:r>
              <a:rPr lang="en-US" sz="1600" b="1" dirty="0">
                <a:solidFill>
                  <a:srgbClr val="003E7E"/>
                </a:solidFill>
              </a:rPr>
              <a:t>Public Health</a:t>
            </a:r>
          </a:p>
        </p:txBody>
      </p:sp>
      <p:sp>
        <p:nvSpPr>
          <p:cNvPr id="5124" name="Rectangle 4"/>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dirty="0"/>
          </a:p>
        </p:txBody>
      </p:sp>
      <p:sp>
        <p:nvSpPr>
          <p:cNvPr id="5125" name="Rectangle 5"/>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atin typeface="Tahoma" pitchFamily="34" charset="0"/>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DDDD"/>
            </a:gs>
            <a:gs pos="50000">
              <a:schemeClr val="bg1"/>
            </a:gs>
            <a:gs pos="100000">
              <a:srgbClr val="DDDDDD"/>
            </a:gs>
          </a:gsLst>
          <a:lin ang="5400000" scaled="1"/>
        </a:gradFill>
        <a:effectLst/>
      </p:bgPr>
    </p:bg>
    <p:spTree>
      <p:nvGrpSpPr>
        <p:cNvPr id="1" name=""/>
        <p:cNvGrpSpPr/>
        <p:nvPr/>
      </p:nvGrpSpPr>
      <p:grpSpPr>
        <a:xfrm>
          <a:off x="0" y="0"/>
          <a:ext cx="0" cy="0"/>
          <a:chOff x="0" y="0"/>
          <a:chExt cx="0" cy="0"/>
        </a:xfrm>
      </p:grpSpPr>
      <p:pic>
        <p:nvPicPr>
          <p:cNvPr id="1026" name="Picture 76" descr="\\vhaeasfpc3\RUsers$\vhaeaschuaf\Desktop\WRIISC logo\TRIWRIISC_bottom.emf"/>
          <p:cNvPicPr>
            <a:picLocks noChangeAspect="1" noChangeArrowheads="1"/>
          </p:cNvPicPr>
          <p:nvPr/>
        </p:nvPicPr>
        <p:blipFill>
          <a:blip r:embed="rId13" cstate="print"/>
          <a:srcRect/>
          <a:stretch>
            <a:fillRect/>
          </a:stretch>
        </p:blipFill>
        <p:spPr bwMode="auto">
          <a:xfrm>
            <a:off x="0" y="5972175"/>
            <a:ext cx="9153525" cy="885825"/>
          </a:xfrm>
          <a:prstGeom prst="rect">
            <a:avLst/>
          </a:prstGeom>
          <a:noFill/>
          <a:ln w="9525">
            <a:noFill/>
            <a:miter lim="800000"/>
            <a:headEnd/>
            <a:tailEnd/>
          </a:ln>
        </p:spPr>
      </p:pic>
      <p:sp>
        <p:nvSpPr>
          <p:cNvPr id="4099" name="Rectangle 3"/>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4000" b="1">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rgbClr val="ED174C"/>
        </a:buClr>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publichealth.va.gov/exposures/agentorange/conditions/bcell-leukemia.as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defRPr/>
            </a:pPr>
            <a:r>
              <a:rPr lang="en-US" dirty="0" smtClean="0"/>
              <a:t>VA Presumptive Service Connected Conditions </a:t>
            </a:r>
          </a:p>
        </p:txBody>
      </p:sp>
      <p:sp>
        <p:nvSpPr>
          <p:cNvPr id="3075" name="Rectangle 3"/>
          <p:cNvSpPr>
            <a:spLocks noGrp="1" noChangeArrowheads="1"/>
          </p:cNvSpPr>
          <p:nvPr>
            <p:ph type="subTitle" idx="1"/>
          </p:nvPr>
        </p:nvSpPr>
        <p:spPr>
          <a:xfrm>
            <a:off x="685800" y="3886200"/>
            <a:ext cx="7086600" cy="1752600"/>
          </a:xfrm>
        </p:spPr>
        <p:txBody>
          <a:bodyPr/>
          <a:lstStyle/>
          <a:p>
            <a:r>
              <a:rPr lang="en-US" dirty="0" smtClean="0"/>
              <a:t>Michelle Kennedy Prisco, MSN, ANP-C Washington, DC WRIISC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Agent Orange Related Cancers</a:t>
            </a:r>
            <a:endParaRPr lang="en-US" dirty="0"/>
          </a:p>
        </p:txBody>
      </p:sp>
      <p:sp>
        <p:nvSpPr>
          <p:cNvPr id="4" name="Content Placeholder 2"/>
          <p:cNvSpPr>
            <a:spLocks noGrp="1"/>
          </p:cNvSpPr>
          <p:nvPr>
            <p:ph idx="1"/>
          </p:nvPr>
        </p:nvSpPr>
        <p:spPr>
          <a:xfrm>
            <a:off x="457200" y="1447800"/>
            <a:ext cx="8229600" cy="4525963"/>
          </a:xfrm>
        </p:spPr>
        <p:txBody>
          <a:bodyPr/>
          <a:lstStyle/>
          <a:p>
            <a:r>
              <a:rPr lang="en-US" sz="2200" b="1" dirty="0" smtClean="0"/>
              <a:t>Non-Hodgkin’s Lymphoma</a:t>
            </a:r>
          </a:p>
          <a:p>
            <a:pPr>
              <a:buNone/>
            </a:pPr>
            <a:r>
              <a:rPr lang="en-US" sz="2200" b="1" dirty="0" smtClean="0"/>
              <a:t>	</a:t>
            </a:r>
            <a:r>
              <a:rPr lang="en-US" sz="2200" dirty="0" smtClean="0"/>
              <a:t>A group of cancers that affect the lymph glands and other lymphatic tissue. </a:t>
            </a:r>
          </a:p>
          <a:p>
            <a:pPr lvl="0"/>
            <a:r>
              <a:rPr lang="en-US" sz="2200" b="1" dirty="0" smtClean="0"/>
              <a:t>Prostate Cancer</a:t>
            </a:r>
            <a:r>
              <a:rPr lang="en-US" sz="2200" dirty="0" smtClean="0"/>
              <a:t/>
            </a:r>
            <a:br>
              <a:rPr lang="en-US" sz="2200" dirty="0" smtClean="0"/>
            </a:br>
            <a:r>
              <a:rPr lang="en-US" sz="2200" dirty="0" smtClean="0"/>
              <a:t>Cancer of the prostate; one of the most common cancers among men. </a:t>
            </a:r>
          </a:p>
          <a:p>
            <a:pPr lvl="0"/>
            <a:r>
              <a:rPr lang="en-US" sz="2200" b="1" dirty="0" smtClean="0"/>
              <a:t>Respiratory Cancers</a:t>
            </a:r>
            <a:r>
              <a:rPr lang="en-US" sz="2200" dirty="0" smtClean="0"/>
              <a:t/>
            </a:r>
            <a:br>
              <a:rPr lang="en-US" sz="2200" dirty="0" smtClean="0"/>
            </a:br>
            <a:r>
              <a:rPr lang="en-US" sz="2200" dirty="0" smtClean="0"/>
              <a:t>Cancers of the lung, larynx, trachea, and bronchus. </a:t>
            </a:r>
          </a:p>
          <a:p>
            <a:pPr lvl="0"/>
            <a:r>
              <a:rPr lang="en-US" sz="2200" b="1" dirty="0" smtClean="0"/>
              <a:t>Soft Tissue Sarcoma (other than Osteosarcoma, Chondrosarcoma, Kaposi’s sarcoma, or Mesothelioma)</a:t>
            </a:r>
            <a:r>
              <a:rPr lang="en-US" sz="2200" dirty="0" smtClean="0"/>
              <a:t/>
            </a:r>
            <a:br>
              <a:rPr lang="en-US" sz="2200" dirty="0" smtClean="0"/>
            </a:br>
            <a:r>
              <a:rPr lang="en-US" sz="2200" dirty="0" smtClean="0"/>
              <a:t>A group of different types of cancers in body tissues such as muscle, fat, blood and lymph vessels, and connective tissues. </a:t>
            </a:r>
          </a:p>
          <a:p>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Agent Orange Related Health Conditions</a:t>
            </a:r>
            <a:endParaRPr lang="en-US" dirty="0"/>
          </a:p>
        </p:txBody>
      </p:sp>
      <p:sp>
        <p:nvSpPr>
          <p:cNvPr id="4" name="Content Placeholder 2"/>
          <p:cNvSpPr>
            <a:spLocks noGrp="1"/>
          </p:cNvSpPr>
          <p:nvPr>
            <p:ph idx="1"/>
          </p:nvPr>
        </p:nvSpPr>
        <p:spPr/>
        <p:txBody>
          <a:bodyPr/>
          <a:lstStyle/>
          <a:p>
            <a:pPr lvl="0"/>
            <a:r>
              <a:rPr lang="en-US" sz="2000" b="1" dirty="0" smtClean="0"/>
              <a:t>Diabetes Mellitus (Type 2)</a:t>
            </a:r>
            <a:r>
              <a:rPr lang="en-US" sz="2000" dirty="0" smtClean="0"/>
              <a:t/>
            </a:r>
            <a:br>
              <a:rPr lang="en-US" sz="2000" dirty="0" smtClean="0"/>
            </a:br>
            <a:r>
              <a:rPr lang="en-US" sz="2000" dirty="0" smtClean="0"/>
              <a:t>A disease characterized by high blood sugar levels resulting from the body’s inability to respond properly to the hormone insulin. </a:t>
            </a:r>
          </a:p>
          <a:p>
            <a:pPr lvl="0"/>
            <a:r>
              <a:rPr lang="en-US" sz="2000" b="1" dirty="0" smtClean="0"/>
              <a:t>Ischemic Heart Disease</a:t>
            </a:r>
            <a:r>
              <a:rPr lang="en-US" sz="2000" dirty="0" smtClean="0"/>
              <a:t/>
            </a:r>
            <a:br>
              <a:rPr lang="en-US" sz="2000" dirty="0" smtClean="0"/>
            </a:br>
            <a:r>
              <a:rPr lang="en-US" sz="2000" dirty="0" smtClean="0"/>
              <a:t>A disease characterized by a reduced supply of blood to the heart, that leads to chest pain. VA's regulation recognizing ischemic heart disease as related to exposure to herbicides took effect on October 30, 2010. </a:t>
            </a:r>
          </a:p>
          <a:p>
            <a:pPr lvl="0"/>
            <a:r>
              <a:rPr lang="en-US" sz="2000" b="1" dirty="0" smtClean="0"/>
              <a:t>Parkinson’s Disease</a:t>
            </a:r>
            <a:r>
              <a:rPr lang="en-US" sz="2000" dirty="0" smtClean="0"/>
              <a:t/>
            </a:r>
            <a:br>
              <a:rPr lang="en-US" sz="2000" dirty="0" smtClean="0"/>
            </a:br>
            <a:r>
              <a:rPr lang="en-US" sz="2000" dirty="0" smtClean="0"/>
              <a:t>A progressive disorder of the nervous system that affects muscle movement. VA's regulation recognizing Parkinson's disease as related to exposure to herbicides took effect on October 30, 2010. </a:t>
            </a:r>
          </a:p>
          <a:p>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Agent Orange Related Health Conditions</a:t>
            </a:r>
            <a:endParaRPr lang="en-US" dirty="0"/>
          </a:p>
        </p:txBody>
      </p:sp>
      <p:sp>
        <p:nvSpPr>
          <p:cNvPr id="4" name="Content Placeholder 2"/>
          <p:cNvSpPr>
            <a:spLocks noGrp="1"/>
          </p:cNvSpPr>
          <p:nvPr>
            <p:ph idx="1"/>
          </p:nvPr>
        </p:nvSpPr>
        <p:spPr>
          <a:xfrm>
            <a:off x="457200" y="1447800"/>
            <a:ext cx="8229600" cy="4525963"/>
          </a:xfrm>
        </p:spPr>
        <p:txBody>
          <a:bodyPr/>
          <a:lstStyle/>
          <a:p>
            <a:pPr lvl="0"/>
            <a:r>
              <a:rPr lang="en-US" sz="1700" b="1" dirty="0" smtClean="0"/>
              <a:t>AL Amyloidosis</a:t>
            </a:r>
            <a:r>
              <a:rPr lang="en-US" sz="1700" dirty="0" smtClean="0"/>
              <a:t/>
            </a:r>
            <a:br>
              <a:rPr lang="en-US" sz="1700" dirty="0" smtClean="0"/>
            </a:br>
            <a:r>
              <a:rPr lang="en-US" sz="1700" dirty="0" smtClean="0"/>
              <a:t>A rare disease that occurs when there is an abnormal accumulation of the amyloid protein in the body’s tissues or organs. </a:t>
            </a:r>
          </a:p>
          <a:p>
            <a:r>
              <a:rPr lang="en-US" sz="1700" b="1" dirty="0" smtClean="0"/>
              <a:t>Spina Bifida in children of Veterans </a:t>
            </a:r>
          </a:p>
          <a:p>
            <a:pPr>
              <a:buNone/>
            </a:pPr>
            <a:r>
              <a:rPr lang="en-US" sz="1700" dirty="0" smtClean="0"/>
              <a:t>	Children who have spina bifida (except spina bifida occulta) and meet the following requirements may be eligible for VA compensation, health care, and vocational training:</a:t>
            </a:r>
          </a:p>
          <a:p>
            <a:pPr>
              <a:buNone/>
            </a:pPr>
            <a:r>
              <a:rPr lang="en-US" sz="1700" dirty="0" smtClean="0"/>
              <a:t>	Are biological children of Veterans who served: </a:t>
            </a:r>
          </a:p>
          <a:p>
            <a:pPr lvl="1"/>
            <a:r>
              <a:rPr lang="en-US" sz="1700" dirty="0" smtClean="0"/>
              <a:t>In Vietnam during the period from January 9, 1962 through May 7, 1975, </a:t>
            </a:r>
            <a:r>
              <a:rPr lang="en-US" sz="1700" b="1" dirty="0" smtClean="0"/>
              <a:t>or</a:t>
            </a:r>
            <a:r>
              <a:rPr lang="en-US" sz="1700" dirty="0" smtClean="0"/>
              <a:t> </a:t>
            </a:r>
          </a:p>
          <a:p>
            <a:pPr lvl="1"/>
            <a:r>
              <a:rPr lang="en-US" sz="1700" dirty="0" smtClean="0"/>
              <a:t>In or near the Korean demilitarized zone between September 1, 1967 and August 31, 1971 and were exposed to herbicides. Veterans who served in a unit in or near the Korean demilitarized zone (DMZ) anytime between April 1, 1968 and August 31, 1971 are presumed to have been exposed to herbicides. </a:t>
            </a:r>
          </a:p>
          <a:p>
            <a:pPr lvl="1"/>
            <a:r>
              <a:rPr lang="en-US" sz="1700" dirty="0" smtClean="0"/>
              <a:t>Were conceived after the date on which the Veteran first entered Vietnam or the Korean demilitarized zone during the qualifying service period</a:t>
            </a:r>
            <a:endParaRPr lang="en-US" sz="1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08888"/>
            <a:ext cx="8229600" cy="1143000"/>
          </a:xfrm>
        </p:spPr>
        <p:txBody>
          <a:bodyPr/>
          <a:lstStyle/>
          <a:p>
            <a:pPr>
              <a:spcAft>
                <a:spcPts val="1800"/>
              </a:spcAft>
            </a:pPr>
            <a:r>
              <a:rPr lang="en-US" sz="3200" dirty="0" smtClean="0"/>
              <a:t>Agent Orange Related Conditions - </a:t>
            </a:r>
            <a:r>
              <a:rPr lang="en-US" sz="3200" i="1" dirty="0" smtClean="0"/>
              <a:t>Birth Defects in Children of Women Vietnam Veterans </a:t>
            </a:r>
            <a:br>
              <a:rPr lang="en-US" sz="3200" i="1" dirty="0" smtClean="0"/>
            </a:br>
            <a:r>
              <a:rPr lang="en-US" sz="3200" dirty="0" smtClean="0"/>
              <a:t/>
            </a:r>
            <a:br>
              <a:rPr lang="en-US" sz="3200" dirty="0" smtClean="0"/>
            </a:br>
            <a:r>
              <a:rPr lang="en-US" sz="3200" i="1" dirty="0" smtClean="0"/>
              <a:t/>
            </a:r>
            <a:br>
              <a:rPr lang="en-US" sz="3200" i="1" dirty="0" smtClean="0"/>
            </a:br>
            <a:endParaRPr lang="en-US" sz="3200" i="1" dirty="0"/>
          </a:p>
        </p:txBody>
      </p:sp>
      <p:sp>
        <p:nvSpPr>
          <p:cNvPr id="5" name="Content Placeholder 4"/>
          <p:cNvSpPr>
            <a:spLocks noGrp="1"/>
          </p:cNvSpPr>
          <p:nvPr>
            <p:ph sz="half" idx="1"/>
          </p:nvPr>
        </p:nvSpPr>
        <p:spPr>
          <a:xfrm>
            <a:off x="457200" y="2286000"/>
            <a:ext cx="4038600" cy="3611563"/>
          </a:xfrm>
        </p:spPr>
        <p:txBody>
          <a:bodyPr/>
          <a:lstStyle/>
          <a:p>
            <a:pPr lvl="0"/>
            <a:r>
              <a:rPr lang="en-US" sz="1800" dirty="0" smtClean="0"/>
              <a:t>Achondroplasia </a:t>
            </a:r>
          </a:p>
          <a:p>
            <a:pPr lvl="0"/>
            <a:r>
              <a:rPr lang="en-US" sz="1800" dirty="0" smtClean="0"/>
              <a:t>Cleft lip and cleft palate </a:t>
            </a:r>
          </a:p>
          <a:p>
            <a:pPr lvl="0"/>
            <a:r>
              <a:rPr lang="en-US" sz="1800" dirty="0" smtClean="0"/>
              <a:t>Congenital heart disease </a:t>
            </a:r>
          </a:p>
          <a:p>
            <a:pPr lvl="0"/>
            <a:r>
              <a:rPr lang="en-US" sz="1800" dirty="0" smtClean="0"/>
              <a:t>Congenital talipes equinovarus (clubfoot) </a:t>
            </a:r>
          </a:p>
          <a:p>
            <a:pPr lvl="0"/>
            <a:r>
              <a:rPr lang="en-US" sz="1800" dirty="0" smtClean="0"/>
              <a:t>Esophageal and intestinal atresia </a:t>
            </a:r>
          </a:p>
          <a:p>
            <a:pPr lvl="0"/>
            <a:r>
              <a:rPr lang="en-US" sz="1800" dirty="0" smtClean="0"/>
              <a:t>Hallerman-Streiff syndrome </a:t>
            </a:r>
          </a:p>
          <a:p>
            <a:pPr lvl="0"/>
            <a:r>
              <a:rPr lang="en-US" sz="1800" dirty="0" smtClean="0"/>
              <a:t>Hip dysplasia </a:t>
            </a:r>
          </a:p>
          <a:p>
            <a:pPr lvl="0"/>
            <a:r>
              <a:rPr lang="en-US" sz="1800" dirty="0" smtClean="0"/>
              <a:t>Hirschprung's disease (congenital megacolon) </a:t>
            </a:r>
          </a:p>
          <a:p>
            <a:pPr lvl="0"/>
            <a:r>
              <a:rPr lang="en-US" sz="1800" dirty="0" smtClean="0"/>
              <a:t>Hydrocephalus due to aqueductal stenosis </a:t>
            </a:r>
          </a:p>
          <a:p>
            <a:pPr>
              <a:buNone/>
            </a:pPr>
            <a:r>
              <a:rPr lang="en-US" dirty="0" smtClean="0"/>
              <a:t> </a:t>
            </a:r>
          </a:p>
          <a:p>
            <a:endParaRPr lang="en-US" dirty="0"/>
          </a:p>
        </p:txBody>
      </p:sp>
      <p:sp>
        <p:nvSpPr>
          <p:cNvPr id="6" name="Content Placeholder 5"/>
          <p:cNvSpPr>
            <a:spLocks noGrp="1"/>
          </p:cNvSpPr>
          <p:nvPr>
            <p:ph sz="half" idx="2"/>
          </p:nvPr>
        </p:nvSpPr>
        <p:spPr>
          <a:xfrm>
            <a:off x="4724400" y="2362200"/>
            <a:ext cx="4038600" cy="3535363"/>
          </a:xfrm>
        </p:spPr>
        <p:txBody>
          <a:bodyPr/>
          <a:lstStyle/>
          <a:p>
            <a:r>
              <a:rPr lang="en-US" sz="1800" dirty="0" smtClean="0"/>
              <a:t>Hypospadias </a:t>
            </a:r>
          </a:p>
          <a:p>
            <a:pPr lvl="0"/>
            <a:r>
              <a:rPr lang="en-US" sz="1800" dirty="0" smtClean="0"/>
              <a:t>Imperforate anus </a:t>
            </a:r>
          </a:p>
          <a:p>
            <a:pPr lvl="0"/>
            <a:r>
              <a:rPr lang="en-US" sz="1800" dirty="0" smtClean="0"/>
              <a:t>Neural tube defects </a:t>
            </a:r>
          </a:p>
          <a:p>
            <a:pPr lvl="0"/>
            <a:r>
              <a:rPr lang="en-US" sz="1800" dirty="0" smtClean="0"/>
              <a:t>Poland syndrome </a:t>
            </a:r>
          </a:p>
          <a:p>
            <a:pPr lvl="0"/>
            <a:r>
              <a:rPr lang="en-US" sz="1800" dirty="0" smtClean="0"/>
              <a:t>Pyloric stenosis </a:t>
            </a:r>
          </a:p>
          <a:p>
            <a:pPr lvl="0"/>
            <a:r>
              <a:rPr lang="en-US" sz="1800" dirty="0" smtClean="0"/>
              <a:t>Syndactyly (fused digits) </a:t>
            </a:r>
          </a:p>
          <a:p>
            <a:pPr lvl="0"/>
            <a:r>
              <a:rPr lang="en-US" sz="1800" dirty="0" smtClean="0"/>
              <a:t>Tracheoesophageal fistula </a:t>
            </a:r>
          </a:p>
          <a:p>
            <a:pPr lvl="0"/>
            <a:r>
              <a:rPr lang="en-US" sz="1800" dirty="0" smtClean="0"/>
              <a:t>Undescended testicle </a:t>
            </a:r>
          </a:p>
          <a:p>
            <a:pPr lvl="0"/>
            <a:r>
              <a:rPr lang="en-US" sz="1800" dirty="0" smtClean="0"/>
              <a:t>Williams syndrome </a:t>
            </a:r>
          </a:p>
          <a:p>
            <a:endParaRPr lang="en-US" sz="1800" dirty="0"/>
          </a:p>
        </p:txBody>
      </p:sp>
      <p:sp>
        <p:nvSpPr>
          <p:cNvPr id="7" name="Rectangle 6"/>
          <p:cNvSpPr/>
          <p:nvPr/>
        </p:nvSpPr>
        <p:spPr>
          <a:xfrm>
            <a:off x="228600" y="1676400"/>
            <a:ext cx="8763000" cy="400110"/>
          </a:xfrm>
          <a:prstGeom prst="rect">
            <a:avLst/>
          </a:prstGeom>
        </p:spPr>
        <p:txBody>
          <a:bodyPr wrap="square">
            <a:spAutoFit/>
          </a:bodyPr>
          <a:lstStyle/>
          <a:p>
            <a:r>
              <a:rPr lang="en-US" sz="2000" dirty="0" smtClean="0"/>
              <a:t>Covered birth defects include, but are not limited to, the following conditions:</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Agent Orange-Time limited conditions</a:t>
            </a:r>
            <a:endParaRPr lang="en-US" dirty="0"/>
          </a:p>
        </p:txBody>
      </p:sp>
      <p:sp>
        <p:nvSpPr>
          <p:cNvPr id="4" name="Content Placeholder 2"/>
          <p:cNvSpPr>
            <a:spLocks noGrp="1"/>
          </p:cNvSpPr>
          <p:nvPr>
            <p:ph idx="1"/>
          </p:nvPr>
        </p:nvSpPr>
        <p:spPr/>
        <p:txBody>
          <a:bodyPr/>
          <a:lstStyle/>
          <a:p>
            <a:r>
              <a:rPr lang="en-US" sz="1800" b="1" dirty="0" smtClean="0"/>
              <a:t>Acute and Subacute Peripheral Neuropathy</a:t>
            </a:r>
            <a:r>
              <a:rPr lang="en-US" sz="1800" dirty="0" smtClean="0"/>
              <a:t/>
            </a:r>
            <a:br>
              <a:rPr lang="en-US" sz="1800" dirty="0" smtClean="0"/>
            </a:br>
            <a:r>
              <a:rPr lang="en-US" sz="1800" dirty="0" smtClean="0"/>
              <a:t>A nervous system condition that causes numbness, tingling, and motor weakness. Under VA's rating regulations, it must be at least 10% disabling within 1 year of exposure to herbicides and resolve within 2 years after the date it began. </a:t>
            </a:r>
          </a:p>
          <a:p>
            <a:pPr lvl="0"/>
            <a:r>
              <a:rPr lang="en-US" sz="1800" b="1" dirty="0" smtClean="0"/>
              <a:t>Chloracne (or Similar Acneform Disease)</a:t>
            </a:r>
            <a:r>
              <a:rPr lang="en-US" sz="1800" dirty="0" smtClean="0"/>
              <a:t/>
            </a:r>
            <a:br>
              <a:rPr lang="en-US" sz="1800" dirty="0" smtClean="0"/>
            </a:br>
            <a:r>
              <a:rPr lang="en-US" sz="1800" dirty="0" smtClean="0"/>
              <a:t>A skin condition that occurs soon after exposure to chemicals and looks like common forms of acne seen in teenagers. Under VA's rating regulations, chloracne (or other acneform disease similar to chloracne) must be at least 10% disabling within 1 year of exposure to herbicides. </a:t>
            </a:r>
          </a:p>
          <a:p>
            <a:r>
              <a:rPr lang="en-US" sz="1800" b="1" dirty="0" smtClean="0"/>
              <a:t>Porphyria Cutanea Tarda</a:t>
            </a:r>
            <a:r>
              <a:rPr lang="en-US" sz="1800" dirty="0" smtClean="0"/>
              <a:t/>
            </a:r>
            <a:br>
              <a:rPr lang="en-US" sz="1800" dirty="0" smtClean="0"/>
            </a:br>
            <a:r>
              <a:rPr lang="en-US" sz="1800" dirty="0" smtClean="0"/>
              <a:t>A disorder characterized by liver dysfunction and by thinning and blistering of the skin in sun-exposed areas. Under VA's rating regulations, it must be at least 10% disabling within 1 year of exposure to herbicides. </a:t>
            </a:r>
          </a:p>
          <a:p>
            <a:pPr lvl="0"/>
            <a:endParaRPr lang="en-US" sz="1800" dirty="0" smtClean="0"/>
          </a:p>
          <a:p>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Ionizing Radiation Exposure</a:t>
            </a:r>
            <a:endParaRPr lang="en-US" dirty="0"/>
          </a:p>
        </p:txBody>
      </p:sp>
      <p:sp>
        <p:nvSpPr>
          <p:cNvPr id="3" name="Content Placeholder 2"/>
          <p:cNvSpPr>
            <a:spLocks noGrp="1"/>
          </p:cNvSpPr>
          <p:nvPr>
            <p:ph idx="1"/>
          </p:nvPr>
        </p:nvSpPr>
        <p:spPr>
          <a:xfrm>
            <a:off x="304800" y="1447800"/>
            <a:ext cx="8458200" cy="4525963"/>
          </a:xfrm>
        </p:spPr>
        <p:txBody>
          <a:bodyPr/>
          <a:lstStyle/>
          <a:p>
            <a:r>
              <a:rPr lang="en-US" sz="2400" b="1" u="sng" dirty="0" smtClean="0"/>
              <a:t>Veterans who may have been exposed</a:t>
            </a:r>
            <a:r>
              <a:rPr lang="en-US" sz="2400" b="1" u="sng" dirty="0" smtClean="0">
                <a:solidFill>
                  <a:schemeClr val="tx1"/>
                </a:solidFill>
                <a:latin typeface="+mn-lt"/>
                <a:ea typeface="+mn-ea"/>
                <a:cs typeface="+mn-cs"/>
              </a:rPr>
              <a:t>:</a:t>
            </a:r>
          </a:p>
          <a:p>
            <a:pPr lvl="1"/>
            <a:r>
              <a:rPr lang="en-US" sz="2000" dirty="0" smtClean="0">
                <a:solidFill>
                  <a:schemeClr val="tx1"/>
                </a:solidFill>
                <a:latin typeface="+mn-lt"/>
                <a:ea typeface="+mn-ea"/>
                <a:cs typeface="+mn-cs"/>
              </a:rPr>
              <a:t>Participated in occupation of Hiroshima and Nagasaki, Japan between August 6, 1945 and July 1, 1946.</a:t>
            </a:r>
          </a:p>
          <a:p>
            <a:pPr lvl="1"/>
            <a:r>
              <a:rPr lang="en-US" sz="2000" dirty="0" smtClean="0">
                <a:ea typeface="+mn-ea"/>
                <a:cs typeface="+mn-cs"/>
              </a:rPr>
              <a:t>Prisoners of war in Japan during World War II.</a:t>
            </a:r>
          </a:p>
          <a:p>
            <a:pPr lvl="1"/>
            <a:r>
              <a:rPr lang="en-US" sz="2000" dirty="0" smtClean="0">
                <a:solidFill>
                  <a:schemeClr val="tx1"/>
                </a:solidFill>
                <a:latin typeface="+mn-lt"/>
                <a:ea typeface="+mn-ea"/>
                <a:cs typeface="+mn-cs"/>
              </a:rPr>
              <a:t>Participated in atmospheric nuclear testing (conducted primarily in Nevada and Pacific Ocean between 1945 and 1962).</a:t>
            </a:r>
          </a:p>
          <a:p>
            <a:pPr lvl="1"/>
            <a:r>
              <a:rPr lang="en-US" sz="2000" dirty="0" smtClean="0">
                <a:ea typeface="+mn-ea"/>
                <a:cs typeface="+mn-cs"/>
              </a:rPr>
              <a:t>Participated in underground nuclear weapons testing at:</a:t>
            </a:r>
          </a:p>
          <a:p>
            <a:pPr lvl="2"/>
            <a:r>
              <a:rPr lang="en-US" sz="1600" dirty="0" smtClean="0">
                <a:solidFill>
                  <a:schemeClr val="tx1"/>
                </a:solidFill>
                <a:latin typeface="+mn-lt"/>
                <a:ea typeface="+mn-ea"/>
                <a:cs typeface="+mn-cs"/>
              </a:rPr>
              <a:t>Amchitka Island, AK before January 1, 1974</a:t>
            </a:r>
          </a:p>
          <a:p>
            <a:pPr lvl="1"/>
            <a:r>
              <a:rPr lang="en-US" sz="2000" dirty="0" smtClean="0">
                <a:ea typeface="+mn-ea"/>
                <a:cs typeface="+mn-cs"/>
              </a:rPr>
              <a:t>Served at one of the following gaseous diffusion plants for at least 250 days before February 1, 1992</a:t>
            </a:r>
          </a:p>
          <a:p>
            <a:pPr lvl="3"/>
            <a:r>
              <a:rPr lang="en-US" sz="1600" dirty="0" smtClean="0">
                <a:solidFill>
                  <a:schemeClr val="tx1"/>
                </a:solidFill>
                <a:latin typeface="+mn-lt"/>
                <a:ea typeface="+mn-ea"/>
                <a:cs typeface="+mn-cs"/>
              </a:rPr>
              <a:t>Paducah, KY</a:t>
            </a:r>
          </a:p>
          <a:p>
            <a:pPr lvl="3"/>
            <a:r>
              <a:rPr lang="en-US" sz="1600" dirty="0" smtClean="0">
                <a:solidFill>
                  <a:schemeClr val="tx1"/>
                </a:solidFill>
                <a:latin typeface="+mn-lt"/>
                <a:ea typeface="+mn-ea"/>
                <a:cs typeface="+mn-cs"/>
              </a:rPr>
              <a:t>Portsmouth, OH</a:t>
            </a:r>
          </a:p>
          <a:p>
            <a:pPr lvl="3"/>
            <a:r>
              <a:rPr lang="en-US" sz="1600" dirty="0" smtClean="0">
                <a:solidFill>
                  <a:schemeClr val="tx1"/>
                </a:solidFill>
                <a:latin typeface="+mn-lt"/>
                <a:ea typeface="+mn-ea"/>
                <a:cs typeface="+mn-cs"/>
              </a:rPr>
              <a:t>Oak Ridge, TN</a:t>
            </a:r>
            <a:endParaRPr lang="en-US" sz="1600" dirty="0" smtClean="0">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Ionizing Radiation Exposure</a:t>
            </a:r>
            <a:endParaRPr lang="en-US" dirty="0"/>
          </a:p>
        </p:txBody>
      </p:sp>
      <p:sp>
        <p:nvSpPr>
          <p:cNvPr id="3" name="Content Placeholder 2"/>
          <p:cNvSpPr>
            <a:spLocks noGrp="1"/>
          </p:cNvSpPr>
          <p:nvPr>
            <p:ph idx="1"/>
          </p:nvPr>
        </p:nvSpPr>
        <p:spPr>
          <a:xfrm>
            <a:off x="304800" y="1371600"/>
            <a:ext cx="8534400" cy="4572000"/>
          </a:xfrm>
        </p:spPr>
        <p:txBody>
          <a:bodyPr/>
          <a:lstStyle/>
          <a:p>
            <a:r>
              <a:rPr lang="en-US" sz="2400" b="1" u="sng" dirty="0" smtClean="0">
                <a:solidFill>
                  <a:schemeClr val="tx1"/>
                </a:solidFill>
                <a:latin typeface="+mn-lt"/>
                <a:ea typeface="+mn-ea"/>
                <a:cs typeface="+mn-cs"/>
              </a:rPr>
              <a:t>Other Groups:</a:t>
            </a:r>
          </a:p>
          <a:p>
            <a:pPr lvl="1"/>
            <a:r>
              <a:rPr lang="en-US" sz="2000" dirty="0" smtClean="0">
                <a:solidFill>
                  <a:schemeClr val="tx1"/>
                </a:solidFill>
                <a:latin typeface="+mn-lt"/>
                <a:ea typeface="+mn-ea"/>
                <a:cs typeface="+mn-cs"/>
              </a:rPr>
              <a:t>Nasopharyngeal (NP) radium irradiation treatments were administered to certain pilots, submariners, and divers to prevent ear damage from pressure changes.</a:t>
            </a:r>
          </a:p>
          <a:p>
            <a:pPr lvl="1"/>
            <a:r>
              <a:rPr lang="en-US" sz="2000" dirty="0" smtClean="0"/>
              <a:t>Depleted uranium exposure: by-product of the uranium enrichment process and used by the military for tank armor and some bullets.</a:t>
            </a:r>
            <a:endParaRPr lang="en-US" sz="2000" dirty="0" smtClean="0">
              <a:solidFill>
                <a:schemeClr val="tx1"/>
              </a:solidFill>
              <a:latin typeface="+mn-lt"/>
              <a:ea typeface="+mn-ea"/>
              <a:cs typeface="+mn-cs"/>
            </a:endParaRPr>
          </a:p>
          <a:p>
            <a:pPr lvl="1"/>
            <a:r>
              <a:rPr lang="en-US" sz="2000" dirty="0" smtClean="0">
                <a:ea typeface="+mn-ea"/>
                <a:cs typeface="+mn-cs"/>
              </a:rPr>
              <a:t>Military Occupational Exposures:</a:t>
            </a:r>
          </a:p>
          <a:p>
            <a:pPr lvl="2"/>
            <a:r>
              <a:rPr lang="en-US" sz="2000" dirty="0" smtClean="0">
                <a:ea typeface="+mn-ea"/>
                <a:cs typeface="+mn-cs"/>
              </a:rPr>
              <a:t>Navy Veterans who served on nuclear submarines or other nuclear ships</a:t>
            </a:r>
          </a:p>
          <a:p>
            <a:pPr lvl="2"/>
            <a:r>
              <a:rPr lang="en-US" sz="2000" dirty="0" smtClean="0">
                <a:solidFill>
                  <a:schemeClr val="tx1"/>
                </a:solidFill>
                <a:latin typeface="+mn-lt"/>
                <a:ea typeface="+mn-ea"/>
                <a:cs typeface="+mn-cs"/>
              </a:rPr>
              <a:t>Veterans involved in nuclear weapons handling and maintenance including clean-ups after accidents</a:t>
            </a:r>
          </a:p>
          <a:p>
            <a:pPr lvl="2"/>
            <a:r>
              <a:rPr lang="en-US" sz="2000" dirty="0" smtClean="0">
                <a:ea typeface="+mn-ea"/>
                <a:cs typeface="+mn-cs"/>
              </a:rPr>
              <a:t>Veterans who served as X-ray or dental technicians</a:t>
            </a:r>
          </a:p>
          <a:p>
            <a:pPr lvl="2"/>
            <a:r>
              <a:rPr lang="en-US" sz="2000" dirty="0" smtClean="0">
                <a:solidFill>
                  <a:schemeClr val="tx1"/>
                </a:solidFill>
                <a:latin typeface="+mn-lt"/>
                <a:ea typeface="+mn-ea"/>
                <a:cs typeface="+mn-cs"/>
              </a:rPr>
              <a:t>Veterans who received radiation therapy during military service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Ionizing Radiation-Presumptive Conditions</a:t>
            </a:r>
            <a:endParaRPr lang="en-US" dirty="0"/>
          </a:p>
        </p:txBody>
      </p:sp>
      <p:sp>
        <p:nvSpPr>
          <p:cNvPr id="4" name="Content Placeholder 3"/>
          <p:cNvSpPr>
            <a:spLocks noGrp="1"/>
          </p:cNvSpPr>
          <p:nvPr>
            <p:ph sz="half" idx="1"/>
          </p:nvPr>
        </p:nvSpPr>
        <p:spPr>
          <a:xfrm>
            <a:off x="381000" y="1524000"/>
            <a:ext cx="4038600" cy="4525963"/>
          </a:xfrm>
        </p:spPr>
        <p:txBody>
          <a:bodyPr/>
          <a:lstStyle/>
          <a:p>
            <a:r>
              <a:rPr lang="en-US" sz="2000" dirty="0" smtClean="0"/>
              <a:t>Cancers involving:</a:t>
            </a:r>
          </a:p>
          <a:p>
            <a:pPr lvl="1"/>
            <a:r>
              <a:rPr lang="en-US" sz="2000" dirty="0" smtClean="0"/>
              <a:t>Bile ducts</a:t>
            </a:r>
          </a:p>
          <a:p>
            <a:pPr lvl="1"/>
            <a:r>
              <a:rPr lang="en-US" sz="2000" dirty="0" smtClean="0"/>
              <a:t>Bone </a:t>
            </a:r>
          </a:p>
          <a:p>
            <a:pPr lvl="1"/>
            <a:r>
              <a:rPr lang="en-US" sz="2000" dirty="0" smtClean="0"/>
              <a:t>Brain</a:t>
            </a:r>
          </a:p>
          <a:p>
            <a:pPr lvl="1"/>
            <a:r>
              <a:rPr lang="en-US" sz="2000" dirty="0" smtClean="0"/>
              <a:t>Breast</a:t>
            </a:r>
          </a:p>
          <a:p>
            <a:pPr lvl="1"/>
            <a:r>
              <a:rPr lang="en-US" sz="2000" dirty="0" smtClean="0"/>
              <a:t>Colon</a:t>
            </a:r>
          </a:p>
          <a:p>
            <a:pPr lvl="1"/>
            <a:r>
              <a:rPr lang="en-US" sz="2000" dirty="0" smtClean="0"/>
              <a:t>Esophagus</a:t>
            </a:r>
          </a:p>
          <a:p>
            <a:pPr lvl="1"/>
            <a:r>
              <a:rPr lang="en-US" sz="2000" dirty="0" smtClean="0"/>
              <a:t>Gall bladder</a:t>
            </a:r>
          </a:p>
          <a:p>
            <a:pPr lvl="1"/>
            <a:r>
              <a:rPr lang="en-US" sz="2000" dirty="0" smtClean="0"/>
              <a:t>Liver (primary site but not if cirrhosis or hepatitis B is indicated)</a:t>
            </a:r>
          </a:p>
          <a:p>
            <a:pPr lvl="1"/>
            <a:r>
              <a:rPr lang="en-US" sz="2000" dirty="0" smtClean="0"/>
              <a:t>Lung</a:t>
            </a:r>
          </a:p>
          <a:p>
            <a:pPr lvl="1"/>
            <a:r>
              <a:rPr lang="en-US" sz="2000" dirty="0" smtClean="0"/>
              <a:t>Pancreas</a:t>
            </a:r>
          </a:p>
          <a:p>
            <a:pPr lvl="1"/>
            <a:endParaRPr lang="en-US" sz="2000" dirty="0"/>
          </a:p>
        </p:txBody>
      </p:sp>
      <p:sp>
        <p:nvSpPr>
          <p:cNvPr id="5" name="Content Placeholder 4"/>
          <p:cNvSpPr>
            <a:spLocks noGrp="1"/>
          </p:cNvSpPr>
          <p:nvPr>
            <p:ph sz="half" idx="2"/>
          </p:nvPr>
        </p:nvSpPr>
        <p:spPr/>
        <p:txBody>
          <a:bodyPr/>
          <a:lstStyle/>
          <a:p>
            <a:r>
              <a:rPr lang="en-US" sz="2000" dirty="0" smtClean="0"/>
              <a:t>Pharynx</a:t>
            </a:r>
          </a:p>
          <a:p>
            <a:r>
              <a:rPr lang="en-US" sz="2000" dirty="0" smtClean="0"/>
              <a:t>Ovary</a:t>
            </a:r>
          </a:p>
          <a:p>
            <a:r>
              <a:rPr lang="en-US" sz="2000" dirty="0" smtClean="0"/>
              <a:t>Salivary gland</a:t>
            </a:r>
          </a:p>
          <a:p>
            <a:r>
              <a:rPr lang="en-US" sz="2000" dirty="0" smtClean="0"/>
              <a:t>Small intestine</a:t>
            </a:r>
          </a:p>
          <a:p>
            <a:r>
              <a:rPr lang="en-US" sz="2000" dirty="0" smtClean="0"/>
              <a:t>Stomach</a:t>
            </a:r>
          </a:p>
          <a:p>
            <a:r>
              <a:rPr lang="en-US" sz="2000" dirty="0" smtClean="0"/>
              <a:t>Thyroid</a:t>
            </a:r>
          </a:p>
          <a:p>
            <a:r>
              <a:rPr lang="en-US" sz="2000" dirty="0" smtClean="0"/>
              <a:t>Urinary tract</a:t>
            </a:r>
          </a:p>
          <a:p>
            <a:r>
              <a:rPr lang="en-US" sz="2000" dirty="0" smtClean="0"/>
              <a:t>Leukemia (except chronic lymphocytic leukemia)</a:t>
            </a:r>
          </a:p>
          <a:p>
            <a:r>
              <a:rPr lang="en-US" sz="2000" dirty="0" smtClean="0"/>
              <a:t>Lymphomas (except Hodgkin’s disease)</a:t>
            </a:r>
          </a:p>
          <a:p>
            <a:r>
              <a:rPr lang="en-US" sz="2000" dirty="0" smtClean="0"/>
              <a:t>Multiple myeloma</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Ionizing Radiation-</a:t>
            </a:r>
            <a:br>
              <a:rPr lang="en-US" dirty="0" smtClean="0"/>
            </a:br>
            <a:r>
              <a:rPr lang="en-US" dirty="0" smtClean="0"/>
              <a:t>Other Diseases</a:t>
            </a:r>
            <a:endParaRPr lang="en-US" dirty="0"/>
          </a:p>
        </p:txBody>
      </p:sp>
      <p:sp>
        <p:nvSpPr>
          <p:cNvPr id="6" name="Content Placeholder 5"/>
          <p:cNvSpPr>
            <a:spLocks noGrp="1"/>
          </p:cNvSpPr>
          <p:nvPr>
            <p:ph idx="1"/>
          </p:nvPr>
        </p:nvSpPr>
        <p:spPr>
          <a:xfrm>
            <a:off x="228600" y="1600200"/>
            <a:ext cx="8458200" cy="4525963"/>
          </a:xfrm>
        </p:spPr>
        <p:txBody>
          <a:bodyPr/>
          <a:lstStyle/>
          <a:p>
            <a:r>
              <a:rPr lang="en-US" sz="2400" dirty="0" smtClean="0"/>
              <a:t>If a Veteran was exposed to radiation during military service and develops one of the below conditions, he/she may be eligible for disability benefits (decided on case by case basis):</a:t>
            </a:r>
          </a:p>
          <a:p>
            <a:pPr lvl="1"/>
            <a:r>
              <a:rPr lang="en-US" sz="2400" dirty="0" smtClean="0"/>
              <a:t>All cancers</a:t>
            </a:r>
          </a:p>
          <a:p>
            <a:pPr lvl="1"/>
            <a:r>
              <a:rPr lang="en-US" sz="2400" dirty="0" smtClean="0"/>
              <a:t>Non-malignant thyroid nodular disease</a:t>
            </a:r>
          </a:p>
          <a:p>
            <a:pPr lvl="1"/>
            <a:r>
              <a:rPr lang="en-US" sz="2400" dirty="0" smtClean="0"/>
              <a:t>Parathyroid adenoma</a:t>
            </a:r>
          </a:p>
          <a:p>
            <a:pPr lvl="1"/>
            <a:r>
              <a:rPr lang="en-US" sz="2400" dirty="0" smtClean="0"/>
              <a:t>Posterior subcapsular cataracts</a:t>
            </a:r>
          </a:p>
          <a:p>
            <a:pPr lvl="1"/>
            <a:r>
              <a:rPr lang="en-US" sz="2400" dirty="0" smtClean="0"/>
              <a:t>Tumors of the brain and central nervous system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Gulf War Exposure Concerns</a:t>
            </a:r>
            <a:endParaRPr lang="en-US" dirty="0"/>
          </a:p>
        </p:txBody>
      </p:sp>
      <p:sp>
        <p:nvSpPr>
          <p:cNvPr id="5" name="Content Placeholder 4"/>
          <p:cNvSpPr>
            <a:spLocks noGrp="1"/>
          </p:cNvSpPr>
          <p:nvPr>
            <p:ph sz="half" idx="1"/>
          </p:nvPr>
        </p:nvSpPr>
        <p:spPr/>
        <p:txBody>
          <a:bodyPr/>
          <a:lstStyle/>
          <a:p>
            <a:r>
              <a:rPr lang="en-US" dirty="0" smtClean="0"/>
              <a:t>Vaccinations</a:t>
            </a:r>
          </a:p>
          <a:p>
            <a:r>
              <a:rPr lang="en-US" dirty="0" smtClean="0"/>
              <a:t>Burning oil wells</a:t>
            </a:r>
          </a:p>
          <a:p>
            <a:r>
              <a:rPr lang="en-US" dirty="0" smtClean="0"/>
              <a:t>Depleted uranium</a:t>
            </a:r>
          </a:p>
          <a:p>
            <a:r>
              <a:rPr lang="en-US" dirty="0" smtClean="0"/>
              <a:t>Pyridostigmine bromide tablets</a:t>
            </a:r>
          </a:p>
          <a:p>
            <a:r>
              <a:rPr lang="en-US" dirty="0" smtClean="0"/>
              <a:t>Infectious disease</a:t>
            </a:r>
          </a:p>
          <a:p>
            <a:r>
              <a:rPr lang="en-US" dirty="0" smtClean="0"/>
              <a:t>Industrial solvents/lubricants</a:t>
            </a:r>
          </a:p>
          <a:p>
            <a:endParaRPr lang="en-US" dirty="0"/>
          </a:p>
        </p:txBody>
      </p:sp>
      <p:sp>
        <p:nvSpPr>
          <p:cNvPr id="6" name="Content Placeholder 5"/>
          <p:cNvSpPr>
            <a:spLocks noGrp="1"/>
          </p:cNvSpPr>
          <p:nvPr>
            <p:ph sz="half" idx="2"/>
          </p:nvPr>
        </p:nvSpPr>
        <p:spPr/>
        <p:txBody>
          <a:bodyPr/>
          <a:lstStyle/>
          <a:p>
            <a:r>
              <a:rPr lang="en-US" dirty="0" smtClean="0"/>
              <a:t>Chemical and biological warfare agents</a:t>
            </a:r>
          </a:p>
          <a:p>
            <a:r>
              <a:rPr lang="en-US" dirty="0" smtClean="0"/>
              <a:t>Harsh living conditions</a:t>
            </a:r>
          </a:p>
          <a:p>
            <a:r>
              <a:rPr lang="en-US" dirty="0" smtClean="0"/>
              <a:t>Contaminated food or water</a:t>
            </a:r>
          </a:p>
          <a:p>
            <a:r>
              <a:rPr lang="en-US" dirty="0" smtClean="0"/>
              <a:t>Pesticides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defRPr/>
            </a:pPr>
            <a:r>
              <a:rPr lang="en-US" dirty="0" smtClean="0"/>
              <a:t>Service Connection Disability</a:t>
            </a:r>
          </a:p>
        </p:txBody>
      </p:sp>
      <p:sp>
        <p:nvSpPr>
          <p:cNvPr id="4099" name="Rectangle 3"/>
          <p:cNvSpPr>
            <a:spLocks noGrp="1" noChangeArrowheads="1"/>
          </p:cNvSpPr>
          <p:nvPr>
            <p:ph type="body" idx="1"/>
          </p:nvPr>
        </p:nvSpPr>
        <p:spPr>
          <a:xfrm>
            <a:off x="457200" y="1600200"/>
            <a:ext cx="8458200" cy="4525963"/>
          </a:xfrm>
        </p:spPr>
        <p:txBody>
          <a:bodyPr/>
          <a:lstStyle/>
          <a:p>
            <a:r>
              <a:rPr lang="en-US" sz="2400" dirty="0" smtClean="0"/>
              <a:t>Established through many ways.  Four most common ways are: </a:t>
            </a:r>
          </a:p>
          <a:p>
            <a:pPr lvl="1"/>
            <a:r>
              <a:rPr lang="en-US" sz="2400" dirty="0" smtClean="0">
                <a:solidFill>
                  <a:schemeClr val="tx1"/>
                </a:solidFill>
                <a:latin typeface="+mn-lt"/>
                <a:ea typeface="+mn-ea"/>
                <a:cs typeface="+mn-cs"/>
              </a:rPr>
              <a:t>Disability </a:t>
            </a:r>
            <a:r>
              <a:rPr lang="en-US" sz="2400" dirty="0" smtClean="0">
                <a:ea typeface="+mn-ea"/>
                <a:cs typeface="+mn-cs"/>
              </a:rPr>
              <a:t>occurred while in</a:t>
            </a:r>
            <a:r>
              <a:rPr lang="en-US" sz="2400" dirty="0" smtClean="0">
                <a:solidFill>
                  <a:schemeClr val="tx1"/>
                </a:solidFill>
                <a:latin typeface="+mn-lt"/>
                <a:ea typeface="+mn-ea"/>
                <a:cs typeface="+mn-cs"/>
              </a:rPr>
              <a:t> military service (38 CFR §§</a:t>
            </a:r>
            <a:r>
              <a:rPr lang="en-US" sz="2400" dirty="0" smtClean="0">
                <a:latin typeface="+mn-lt"/>
                <a:ea typeface="+mn-ea"/>
                <a:cs typeface="+mn-cs"/>
              </a:rPr>
              <a:t>3.303, 3.304) </a:t>
            </a:r>
          </a:p>
          <a:p>
            <a:pPr lvl="1"/>
            <a:r>
              <a:rPr lang="en-US" sz="2400" dirty="0" smtClean="0">
                <a:latin typeface="+mn-lt"/>
                <a:ea typeface="+mn-ea"/>
                <a:cs typeface="+mn-cs"/>
              </a:rPr>
              <a:t>Aggravation of a before service disability while in military service (38 CFR §3.306) </a:t>
            </a:r>
          </a:p>
          <a:p>
            <a:pPr lvl="1"/>
            <a:r>
              <a:rPr lang="en-US" sz="2400" dirty="0" smtClean="0">
                <a:solidFill>
                  <a:schemeClr val="tx1"/>
                </a:solidFill>
                <a:latin typeface="+mn-lt"/>
                <a:ea typeface="+mn-ea"/>
                <a:cs typeface="+mn-cs"/>
              </a:rPr>
              <a:t>A secondary condition </a:t>
            </a:r>
            <a:r>
              <a:rPr lang="en-US" sz="2400" dirty="0" smtClean="0">
                <a:ea typeface="+mn-ea"/>
                <a:cs typeface="+mn-cs"/>
              </a:rPr>
              <a:t>occurs</a:t>
            </a:r>
            <a:r>
              <a:rPr lang="en-US" sz="2400" dirty="0" smtClean="0">
                <a:solidFill>
                  <a:schemeClr val="tx1"/>
                </a:solidFill>
                <a:latin typeface="+mn-lt"/>
                <a:ea typeface="+mn-ea"/>
                <a:cs typeface="+mn-cs"/>
              </a:rPr>
              <a:t> as a result of the service-connected disability (38 CFR §3.310) </a:t>
            </a:r>
          </a:p>
          <a:p>
            <a:pPr lvl="1"/>
            <a:r>
              <a:rPr lang="en-US" sz="2400" dirty="0" smtClean="0"/>
              <a:t>Presumption that the disease or disability occurred as a result of military service (38 CFR §§3.307, 3.308, 3.309)</a:t>
            </a:r>
          </a:p>
          <a:p>
            <a:pPr lvl="1"/>
            <a:endParaRPr lang="en-US" sz="2400" dirty="0" smtClean="0">
              <a:solidFill>
                <a:schemeClr val="tx1"/>
              </a:solidFill>
              <a:latin typeface="+mn-lt"/>
              <a:ea typeface="+mn-ea"/>
              <a:cs typeface="+mn-cs"/>
            </a:endParaRPr>
          </a:p>
          <a:p>
            <a:pPr lvl="1">
              <a:buNone/>
            </a:pPr>
            <a:endParaRPr lang="en-US" dirty="0" smtClean="0"/>
          </a:p>
          <a:p>
            <a:pPr lvl="1"/>
            <a:endParaRPr lang="en-US" dirty="0" smtClean="0"/>
          </a:p>
          <a:p>
            <a:pPr lvl="1"/>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Gulf War Service</a:t>
            </a:r>
            <a:endParaRPr lang="en-US" dirty="0"/>
          </a:p>
        </p:txBody>
      </p:sp>
      <p:sp>
        <p:nvSpPr>
          <p:cNvPr id="5" name="Content Placeholder 4"/>
          <p:cNvSpPr>
            <a:spLocks noGrp="1"/>
          </p:cNvSpPr>
          <p:nvPr>
            <p:ph idx="1"/>
          </p:nvPr>
        </p:nvSpPr>
        <p:spPr>
          <a:xfrm>
            <a:off x="609600" y="1295400"/>
            <a:ext cx="8077200" cy="4525963"/>
          </a:xfrm>
        </p:spPr>
        <p:txBody>
          <a:bodyPr/>
          <a:lstStyle/>
          <a:p>
            <a:pPr>
              <a:buNone/>
            </a:pPr>
            <a:r>
              <a:rPr lang="en-US" sz="2000" dirty="0" smtClean="0"/>
              <a:t>	For VA benefit purposes, Gulf War service is active duty military duty in any of the following areas in the </a:t>
            </a:r>
            <a:r>
              <a:rPr lang="en-US" sz="2000" b="1" dirty="0" smtClean="0"/>
              <a:t>Southwest Asia theater of military operations</a:t>
            </a:r>
            <a:r>
              <a:rPr lang="en-US" sz="2000" dirty="0" smtClean="0"/>
              <a:t> any time during the first Gulf War starting August 2, 1990 through the current conflict in Iraq. </a:t>
            </a:r>
          </a:p>
          <a:p>
            <a:r>
              <a:rPr lang="en-US" sz="2000" dirty="0" smtClean="0"/>
              <a:t>Iraq</a:t>
            </a:r>
            <a:endParaRPr lang="en-US" sz="1000" dirty="0" smtClean="0"/>
          </a:p>
          <a:p>
            <a:r>
              <a:rPr lang="en-US" sz="1800" dirty="0" smtClean="0"/>
              <a:t>Kuwait </a:t>
            </a:r>
          </a:p>
          <a:p>
            <a:r>
              <a:rPr lang="en-US" sz="1800" dirty="0" smtClean="0"/>
              <a:t>Saudi Arabia and the neutral zone between Iraq and Saudi Arabia </a:t>
            </a:r>
          </a:p>
          <a:p>
            <a:r>
              <a:rPr lang="en-US" sz="1800" dirty="0" smtClean="0"/>
              <a:t>Bahrain </a:t>
            </a:r>
          </a:p>
          <a:p>
            <a:r>
              <a:rPr lang="en-US" sz="1800" dirty="0" smtClean="0"/>
              <a:t>Qatar </a:t>
            </a:r>
          </a:p>
          <a:p>
            <a:r>
              <a:rPr lang="en-US" sz="1800" dirty="0" smtClean="0"/>
              <a:t>The United Arab Emirates </a:t>
            </a:r>
          </a:p>
          <a:p>
            <a:r>
              <a:rPr lang="en-US" sz="1800" dirty="0" smtClean="0"/>
              <a:t>Oman </a:t>
            </a:r>
          </a:p>
          <a:p>
            <a:r>
              <a:rPr lang="en-US" sz="1800" dirty="0" smtClean="0"/>
              <a:t>Gulf of Aden, Gulf of Oman, and the waters of the Persian Gulf, the Arabian Sea, and the Red Sea </a:t>
            </a:r>
          </a:p>
          <a:p>
            <a:r>
              <a:rPr lang="en-US" sz="1800" dirty="0" smtClean="0"/>
              <a:t>The airspace above these locations </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Gulf War-Presumptive Conditions</a:t>
            </a:r>
            <a:br>
              <a:rPr lang="en-US" dirty="0" smtClean="0"/>
            </a:br>
            <a:endParaRPr lang="en-US" dirty="0"/>
          </a:p>
        </p:txBody>
      </p:sp>
      <p:sp>
        <p:nvSpPr>
          <p:cNvPr id="3" name="Content Placeholder 2"/>
          <p:cNvSpPr>
            <a:spLocks noGrp="1"/>
          </p:cNvSpPr>
          <p:nvPr>
            <p:ph idx="1"/>
          </p:nvPr>
        </p:nvSpPr>
        <p:spPr>
          <a:xfrm>
            <a:off x="457200" y="1600200"/>
            <a:ext cx="8229600" cy="4648200"/>
          </a:xfrm>
        </p:spPr>
        <p:txBody>
          <a:bodyPr/>
          <a:lstStyle/>
          <a:p>
            <a:r>
              <a:rPr lang="en-US" sz="2000" b="1" u="sng" dirty="0" smtClean="0"/>
              <a:t>Infectious Diseases (related to Service in Gulf War, Iraq, or Afghanistan): </a:t>
            </a:r>
          </a:p>
          <a:p>
            <a:r>
              <a:rPr lang="en-US" sz="1800" b="1" dirty="0" smtClean="0"/>
              <a:t>Malaria</a:t>
            </a:r>
            <a:br>
              <a:rPr lang="en-US" sz="1800" b="1" dirty="0" smtClean="0"/>
            </a:br>
            <a:r>
              <a:rPr lang="en-US" sz="1800" dirty="0" smtClean="0"/>
              <a:t>An infectious disease caused by a parasite. Symptoms include chills, fever, and sweats. It must be at least 10% disabling within 1 year from the date of military separation or at a time when standard or accepted treatises indicate that the incubation period began during a qualifying period of military service. </a:t>
            </a:r>
          </a:p>
          <a:p>
            <a:r>
              <a:rPr lang="en-US" sz="1800" b="1" dirty="0" smtClean="0"/>
              <a:t>Brucellosis</a:t>
            </a:r>
            <a:r>
              <a:rPr lang="en-US" sz="1800" dirty="0" smtClean="0"/>
              <a:t/>
            </a:r>
            <a:br>
              <a:rPr lang="en-US" sz="1800" dirty="0" smtClean="0"/>
            </a:br>
            <a:r>
              <a:rPr lang="en-US" sz="1800" dirty="0" smtClean="0"/>
              <a:t>A bacterial disease with symptoms such as profuse sweating and joint and muscle pain. The illness may be chronic and persist for years. It must be at least 10% disabling within 1 year from the date of military separation. </a:t>
            </a:r>
          </a:p>
          <a:p>
            <a:r>
              <a:rPr lang="en-US" sz="1800" b="1" dirty="0" smtClean="0"/>
              <a:t>Campylobacter Jejuni</a:t>
            </a:r>
            <a:br>
              <a:rPr lang="en-US" sz="1800" b="1" dirty="0" smtClean="0"/>
            </a:br>
            <a:r>
              <a:rPr lang="en-US" sz="1800" dirty="0" smtClean="0"/>
              <a:t>A disease with symptoms such as abdominal pain, diarrhea, and fever. It must be at least 10% disabling within 1 year from the date of military separation.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Gulf War-Presumptive Conditions</a:t>
            </a:r>
            <a:br>
              <a:rPr lang="en-US" dirty="0" smtClean="0"/>
            </a:br>
            <a:endParaRPr lang="en-US" dirty="0"/>
          </a:p>
        </p:txBody>
      </p:sp>
      <p:sp>
        <p:nvSpPr>
          <p:cNvPr id="3" name="Content Placeholder 2"/>
          <p:cNvSpPr>
            <a:spLocks noGrp="1"/>
          </p:cNvSpPr>
          <p:nvPr>
            <p:ph idx="1"/>
          </p:nvPr>
        </p:nvSpPr>
        <p:spPr/>
        <p:txBody>
          <a:bodyPr/>
          <a:lstStyle/>
          <a:p>
            <a:r>
              <a:rPr lang="en-US" sz="2000" b="1" u="sng" dirty="0" smtClean="0"/>
              <a:t>Infectious Diseases (related to Service in Gulf War, Iraq, or Afghanistan): </a:t>
            </a:r>
          </a:p>
          <a:p>
            <a:r>
              <a:rPr lang="en-US" sz="1800" b="1" dirty="0" smtClean="0"/>
              <a:t>Coxiella Burnetii (Q Fever)</a:t>
            </a:r>
            <a:r>
              <a:rPr lang="en-US" sz="1800" dirty="0" smtClean="0"/>
              <a:t/>
            </a:r>
            <a:br>
              <a:rPr lang="en-US" sz="1800" dirty="0" smtClean="0"/>
            </a:br>
            <a:r>
              <a:rPr lang="en-US" sz="1800" dirty="0" smtClean="0"/>
              <a:t>A bacterial disease with symptoms such as fever, severe headache, and gastrointestinal problems such as nausea and diarrhea. In chronic cases, the illness may cause inflammation of the heart. It must be at least 10% disabling within 1 year from the date of military separation. </a:t>
            </a:r>
          </a:p>
          <a:p>
            <a:r>
              <a:rPr lang="en-US" sz="1800" b="1" dirty="0" smtClean="0"/>
              <a:t>Mycobacterium Tuberculosis</a:t>
            </a:r>
            <a:br>
              <a:rPr lang="en-US" sz="1800" b="1" dirty="0" smtClean="0"/>
            </a:br>
            <a:r>
              <a:rPr lang="en-US" sz="1800" dirty="0" smtClean="0"/>
              <a:t>An illness that primarily affects the lungs and causes symptoms such as chest pain, persistent cough (sometimes bloody), weight loss and fever. </a:t>
            </a:r>
          </a:p>
          <a:p>
            <a:r>
              <a:rPr lang="en-US" sz="1800" b="1" dirty="0" smtClean="0"/>
              <a:t>Nontyphoid Salmonella</a:t>
            </a:r>
            <a:br>
              <a:rPr lang="en-US" sz="1800" b="1" dirty="0" smtClean="0"/>
            </a:br>
            <a:r>
              <a:rPr lang="en-US" sz="1800" dirty="0" smtClean="0"/>
              <a:t>A condition characterized by symptoms such as nausea, vomiting, and diarrhea. It must be at least 10% disabling within 1 year from the date of military separation.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Gulf War-Presumptive Conditions</a:t>
            </a:r>
            <a:br>
              <a:rPr lang="en-US" dirty="0" smtClean="0"/>
            </a:br>
            <a:endParaRPr lang="en-US" dirty="0"/>
          </a:p>
        </p:txBody>
      </p:sp>
      <p:sp>
        <p:nvSpPr>
          <p:cNvPr id="3" name="Content Placeholder 2"/>
          <p:cNvSpPr>
            <a:spLocks noGrp="1"/>
          </p:cNvSpPr>
          <p:nvPr>
            <p:ph idx="1"/>
          </p:nvPr>
        </p:nvSpPr>
        <p:spPr/>
        <p:txBody>
          <a:bodyPr/>
          <a:lstStyle/>
          <a:p>
            <a:r>
              <a:rPr lang="en-US" sz="2000" b="1" u="sng" dirty="0" smtClean="0"/>
              <a:t>Infectious Diseases (related to Service in Gulf War, Iraq, or Afghanistan): </a:t>
            </a:r>
          </a:p>
          <a:p>
            <a:r>
              <a:rPr lang="en-US" sz="1800" b="1" dirty="0" smtClean="0"/>
              <a:t>Shigella</a:t>
            </a:r>
            <a:br>
              <a:rPr lang="en-US" sz="1800" b="1" dirty="0" smtClean="0"/>
            </a:br>
            <a:r>
              <a:rPr lang="en-US" sz="1800" dirty="0" smtClean="0"/>
              <a:t>A condition characterized by symptoms such as fever, nausea, vomiting, and diarrhea. It must be at least 10% disabling within 1 year from the date of military separation. </a:t>
            </a:r>
          </a:p>
          <a:p>
            <a:r>
              <a:rPr lang="en-US" sz="1800" b="1" dirty="0" smtClean="0"/>
              <a:t>Visceral Leishmaniasis</a:t>
            </a:r>
            <a:br>
              <a:rPr lang="en-US" sz="1800" b="1" dirty="0" smtClean="0"/>
            </a:br>
            <a:r>
              <a:rPr lang="en-US" sz="1800" dirty="0" smtClean="0"/>
              <a:t>A parasitic disease characterized by symptoms such as fever, weight loss, enlargement of the spleen and liver, and anemia. The condition may be fatal if left untreated. </a:t>
            </a:r>
          </a:p>
          <a:p>
            <a:r>
              <a:rPr lang="en-US" sz="1800" b="1" dirty="0" smtClean="0"/>
              <a:t>West Nile Virus</a:t>
            </a:r>
            <a:br>
              <a:rPr lang="en-US" sz="1800" b="1" dirty="0" smtClean="0"/>
            </a:br>
            <a:r>
              <a:rPr lang="en-US" sz="1800" dirty="0" smtClean="0"/>
              <a:t>A disease spread by mosquitoes characterized by symptoms such as fever, headache, muscle pain or weakness, nausea, and vomiting. Symptoms may range from mild to severe. It must be at least 10% disabling within 1 year from the date of military separation. </a:t>
            </a:r>
          </a:p>
          <a:p>
            <a:endParaRPr lang="en-US" sz="2000" b="1" u="sng"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r>
              <a:rPr lang="en-US" sz="3600" dirty="0" smtClean="0"/>
              <a:t>Gulf War-Medically Unexplained Chronic Symptoms</a:t>
            </a:r>
            <a:endParaRPr lang="en-US" sz="3600" dirty="0"/>
          </a:p>
        </p:txBody>
      </p:sp>
      <p:sp>
        <p:nvSpPr>
          <p:cNvPr id="3" name="Content Placeholder 2"/>
          <p:cNvSpPr>
            <a:spLocks noGrp="1"/>
          </p:cNvSpPr>
          <p:nvPr>
            <p:ph idx="1"/>
          </p:nvPr>
        </p:nvSpPr>
        <p:spPr/>
        <p:txBody>
          <a:bodyPr/>
          <a:lstStyle/>
          <a:p>
            <a:r>
              <a:rPr lang="en-US" sz="2000" dirty="0" smtClean="0"/>
              <a:t>A condition that may affect some Gulf War Veterans is a cluster of medically unexplained chronic symptoms that can include fatigue, headaches, joint pain, indigestion, insomnia, dizziness, respiratory disorders, and memory problems.</a:t>
            </a:r>
          </a:p>
          <a:p>
            <a:r>
              <a:rPr lang="en-US" sz="2000" dirty="0" smtClean="0"/>
              <a:t>VA does not use “Gulf War Syndrome”- “Medically unexplained chronic multisymptom illnesses” is used to describe illnesses reported by Gulf War Veterans.   </a:t>
            </a:r>
          </a:p>
          <a:p>
            <a:r>
              <a:rPr lang="en-US" sz="2000" dirty="0" smtClean="0"/>
              <a:t>VA presumes certain chronic, unexplained symptoms existing for 6 months or more are related to Gulf War service without regard to cause. These "presumptive" illnesses must have appeared during active duty in the Southwest Asia theater of military operations or by December 31, 2011 </a:t>
            </a:r>
            <a:r>
              <a:rPr lang="en-US" sz="2000" b="1" dirty="0" smtClean="0"/>
              <a:t>and</a:t>
            </a:r>
            <a:r>
              <a:rPr lang="en-US" sz="2000" dirty="0" smtClean="0"/>
              <a:t> be at least 10 percent disabling.</a:t>
            </a:r>
            <a:endParaRPr lang="en-US" sz="2000" dirty="0" smtClean="0">
              <a:solidFill>
                <a:schemeClr val="tx1"/>
              </a:solidFill>
              <a:latin typeface="+mn-lt"/>
              <a:ea typeface="+mn-ea"/>
              <a:cs typeface="+mn-cs"/>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Gulf War-Medically Unexplained Chronic Symptoms</a:t>
            </a:r>
            <a:endParaRPr lang="en-US" sz="3600" dirty="0"/>
          </a:p>
        </p:txBody>
      </p:sp>
      <p:sp>
        <p:nvSpPr>
          <p:cNvPr id="3" name="Content Placeholder 2"/>
          <p:cNvSpPr>
            <a:spLocks noGrp="1"/>
          </p:cNvSpPr>
          <p:nvPr>
            <p:ph idx="1"/>
          </p:nvPr>
        </p:nvSpPr>
        <p:spPr>
          <a:xfrm>
            <a:off x="457200" y="1524000"/>
            <a:ext cx="8229600" cy="4525963"/>
          </a:xfrm>
        </p:spPr>
        <p:txBody>
          <a:bodyPr/>
          <a:lstStyle/>
          <a:p>
            <a:r>
              <a:rPr lang="en-US" sz="2000" b="1" dirty="0" smtClean="0"/>
              <a:t>Chronic Fatigue Syndrome</a:t>
            </a:r>
            <a:r>
              <a:rPr lang="en-US" sz="2000" dirty="0" smtClean="0"/>
              <a:t>, a condition of long-term and severe fatigue that is not relieved by rest and is not directly caused by other conditions. </a:t>
            </a:r>
          </a:p>
          <a:p>
            <a:r>
              <a:rPr lang="en-US" sz="2000" b="1" dirty="0" smtClean="0"/>
              <a:t>Fibromylagia</a:t>
            </a:r>
            <a:r>
              <a:rPr lang="en-US" sz="2000" dirty="0" smtClean="0"/>
              <a:t>, a condition characterized by widespread muscle pain. Other symptoms may include insomnia, morning stiffness, headache, and memory problems. </a:t>
            </a:r>
          </a:p>
          <a:p>
            <a:r>
              <a:rPr lang="en-US" sz="2000" b="1" dirty="0" smtClean="0"/>
              <a:t>Irritable Bowel Syndrome (IBS)</a:t>
            </a:r>
            <a:r>
              <a:rPr lang="en-US" sz="2000" dirty="0" smtClean="0"/>
              <a:t>, a condition of the large intestine that can cause abdominal cramping, changes in bowel habits, and other symptoms. </a:t>
            </a:r>
          </a:p>
          <a:p>
            <a:r>
              <a:rPr lang="en-US" sz="2000" b="1" dirty="0" smtClean="0"/>
              <a:t>Undiagnosed illnesses</a:t>
            </a:r>
            <a:r>
              <a:rPr lang="en-US" sz="2000" dirty="0" smtClean="0"/>
              <a:t> with symptoms that may include but are not limited to: abnormal weight loss, fatigue, cardiovascular disease, muscle and joint pain, headache, menstrual disorders, neurological and psychological problems, skin conditions, respiratory disorders, and sleep disturbances. </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Compensation Disability Benefits</a:t>
            </a:r>
            <a:endParaRPr lang="en-US" dirty="0"/>
          </a:p>
        </p:txBody>
      </p:sp>
      <p:sp>
        <p:nvSpPr>
          <p:cNvPr id="57347" name="Rectangle 3"/>
          <p:cNvSpPr>
            <a:spLocks noGrp="1" noChangeArrowheads="1"/>
          </p:cNvSpPr>
          <p:nvPr>
            <p:ph idx="1"/>
          </p:nvPr>
        </p:nvSpPr>
        <p:spPr>
          <a:xfrm>
            <a:off x="457200" y="1600200"/>
            <a:ext cx="8229600" cy="1295400"/>
          </a:xfrm>
        </p:spPr>
        <p:txBody>
          <a:bodyPr/>
          <a:lstStyle/>
          <a:p>
            <a:r>
              <a:rPr lang="en-US" dirty="0" smtClean="0"/>
              <a:t>Compensation and Pension Program</a:t>
            </a:r>
          </a:p>
          <a:p>
            <a:r>
              <a:rPr lang="en-US" dirty="0" smtClean="0"/>
              <a:t>VA Benefits Process:</a:t>
            </a:r>
          </a:p>
        </p:txBody>
      </p:sp>
      <p:graphicFrame>
        <p:nvGraphicFramePr>
          <p:cNvPr id="6" name="Diagram 5"/>
          <p:cNvGraphicFramePr/>
          <p:nvPr/>
        </p:nvGraphicFramePr>
        <p:xfrm>
          <a:off x="762000" y="2362200"/>
          <a:ext cx="76200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smtClean="0"/>
              <a:t>Compensation Disability Benefits</a:t>
            </a:r>
            <a:endParaRPr lang="en-US" dirty="0"/>
          </a:p>
        </p:txBody>
      </p:sp>
      <p:graphicFrame>
        <p:nvGraphicFramePr>
          <p:cNvPr id="4" name="Content Placeholder 3"/>
          <p:cNvGraphicFramePr>
            <a:graphicFrameLocks noGrp="1"/>
          </p:cNvGraphicFramePr>
          <p:nvPr>
            <p:ph idx="1"/>
          </p:nvPr>
        </p:nvGraphicFramePr>
        <p:xfrm>
          <a:off x="457200" y="1600201"/>
          <a:ext cx="8229600" cy="4190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Picture 22" descr="C:\WINDOWS\Temp\Temporary Internet Files\Content.IE5\KNET414J\MPj04387670000[1].jpg"/>
          <p:cNvPicPr>
            <a:picLocks noGrp="1" noChangeAspect="1" noChangeArrowheads="1"/>
          </p:cNvPicPr>
          <p:nvPr>
            <p:ph idx="1"/>
          </p:nvPr>
        </p:nvPicPr>
        <p:blipFill>
          <a:blip r:embed="rId3" cstate="print">
            <a:clrChange>
              <a:clrFrom>
                <a:srgbClr val="FFFFFF"/>
              </a:clrFrom>
              <a:clrTo>
                <a:srgbClr val="FFFFFF">
                  <a:alpha val="0"/>
                </a:srgbClr>
              </a:clrTo>
            </a:clrChange>
          </a:blip>
          <a:srcRect/>
          <a:stretch>
            <a:fillRect/>
          </a:stretch>
        </p:blipFill>
        <p:spPr>
          <a:xfrm>
            <a:off x="1919785" y="1600200"/>
            <a:ext cx="5304429" cy="452596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Why Do We have Presumptions?</a:t>
            </a:r>
            <a:endParaRPr lang="en-US" dirty="0"/>
          </a:p>
        </p:txBody>
      </p:sp>
      <p:sp>
        <p:nvSpPr>
          <p:cNvPr id="6" name="Content Placeholder 2"/>
          <p:cNvSpPr>
            <a:spLocks noGrp="1"/>
          </p:cNvSpPr>
          <p:nvPr>
            <p:ph idx="1"/>
          </p:nvPr>
        </p:nvSpPr>
        <p:spPr>
          <a:xfrm>
            <a:off x="381000" y="1600200"/>
            <a:ext cx="8229600" cy="1142999"/>
          </a:xfrm>
        </p:spPr>
        <p:txBody>
          <a:bodyPr/>
          <a:lstStyle/>
          <a:p>
            <a:r>
              <a:rPr lang="en-US" dirty="0" smtClean="0"/>
              <a:t>Lack of real knowledge and exposure data</a:t>
            </a:r>
          </a:p>
          <a:p>
            <a:r>
              <a:rPr lang="en-US" dirty="0" smtClean="0"/>
              <a:t>Two-step presumption:</a:t>
            </a:r>
          </a:p>
          <a:p>
            <a:pPr>
              <a:buNone/>
            </a:pPr>
            <a:endParaRPr lang="en-US" dirty="0" smtClean="0"/>
          </a:p>
          <a:p>
            <a:pPr>
              <a:buNone/>
            </a:pPr>
            <a:endParaRPr lang="en-US" dirty="0" smtClean="0"/>
          </a:p>
        </p:txBody>
      </p:sp>
      <p:graphicFrame>
        <p:nvGraphicFramePr>
          <p:cNvPr id="7" name="Diagram 6"/>
          <p:cNvGraphicFramePr/>
          <p:nvPr/>
        </p:nvGraphicFramePr>
        <p:xfrm>
          <a:off x="685800" y="2819400"/>
          <a:ext cx="7846437"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defRPr/>
            </a:pPr>
            <a:r>
              <a:rPr lang="en-US" sz="3200" dirty="0" smtClean="0"/>
              <a:t>How Does VA Determine Presumptive Service Connected Conditions?</a:t>
            </a:r>
          </a:p>
        </p:txBody>
      </p:sp>
      <p:sp>
        <p:nvSpPr>
          <p:cNvPr id="4" name="Content Placeholder 3"/>
          <p:cNvSpPr>
            <a:spLocks noGrp="1"/>
          </p:cNvSpPr>
          <p:nvPr>
            <p:ph idx="1"/>
          </p:nvPr>
        </p:nvSpPr>
        <p:spPr/>
        <p:txBody>
          <a:bodyPr/>
          <a:lstStyle/>
          <a:p>
            <a:r>
              <a:rPr lang="en-US" sz="2400" dirty="0" smtClean="0"/>
              <a:t>Conditions are categorized as presumptive based on medical and scientific evidence of connections between health conditions and military environmental exposures including toxic agents, environmental or wartime hazards, and/or preventive medicines.</a:t>
            </a:r>
          </a:p>
          <a:p>
            <a:r>
              <a:rPr lang="en-US" sz="2400" dirty="0" smtClean="0"/>
              <a:t>VA contracts with the Institute of Medicine of the National Academy of Sciences to scientifically review the evidence for possible connections. </a:t>
            </a:r>
          </a:p>
          <a:p>
            <a:r>
              <a:rPr lang="en-US" sz="2400" dirty="0" smtClean="0"/>
              <a:t>VA and other researchers continue to conduct research to investigate whether military service and exposure(s) are linked to illnesses. </a:t>
            </a:r>
          </a:p>
          <a:p>
            <a:endParaRPr lang="en-US"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686800" cy="1143000"/>
          </a:xfrm>
        </p:spPr>
        <p:txBody>
          <a:bodyPr/>
          <a:lstStyle/>
          <a:p>
            <a:r>
              <a:rPr lang="en-US" sz="3600" dirty="0" smtClean="0"/>
              <a:t>Veterans Eligible for Presumptive Service Connected Conditions</a:t>
            </a:r>
            <a:endParaRPr lang="en-US" sz="3600" dirty="0"/>
          </a:p>
        </p:txBody>
      </p:sp>
      <p:sp>
        <p:nvSpPr>
          <p:cNvPr id="4" name="Content Placeholder 3"/>
          <p:cNvSpPr>
            <a:spLocks noGrp="1"/>
          </p:cNvSpPr>
          <p:nvPr>
            <p:ph idx="1"/>
          </p:nvPr>
        </p:nvSpPr>
        <p:spPr>
          <a:xfrm>
            <a:off x="762000" y="1905001"/>
            <a:ext cx="8229600" cy="3657600"/>
          </a:xfrm>
        </p:spPr>
        <p:txBody>
          <a:bodyPr/>
          <a:lstStyle/>
          <a:p>
            <a:r>
              <a:rPr lang="en-US" sz="2400" dirty="0" smtClean="0"/>
              <a:t>Prisoners of War</a:t>
            </a:r>
          </a:p>
          <a:p>
            <a:r>
              <a:rPr lang="en-US" sz="2400" dirty="0" smtClean="0"/>
              <a:t>Vietnam Veterans (Agent Orange)</a:t>
            </a:r>
          </a:p>
          <a:p>
            <a:r>
              <a:rPr lang="en-US" sz="2400" dirty="0" smtClean="0"/>
              <a:t>Atomic Veterans (Ionizing Radiation)</a:t>
            </a:r>
          </a:p>
          <a:p>
            <a:r>
              <a:rPr lang="en-US" sz="2400" dirty="0" smtClean="0"/>
              <a:t>Gulf War Veterans (Undiagnosed Illnesses)</a:t>
            </a:r>
          </a:p>
          <a:p>
            <a:r>
              <a:rPr lang="en-US" sz="2400" dirty="0" smtClean="0"/>
              <a:t>Veterans diagnosed with a chronic health conditions within one year of separation from active duty</a:t>
            </a:r>
          </a:p>
          <a:p>
            <a:r>
              <a:rPr lang="en-US" sz="2400" dirty="0" smtClean="0"/>
              <a:t>Veterans who serve 90 days of continuous active duty service who develop amyotrophic lateral sclerosis (ALS) or Lou Gehrig’s disease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Former Prisoners of War</a:t>
            </a:r>
            <a:endParaRPr lang="en-US" dirty="0"/>
          </a:p>
        </p:txBody>
      </p:sp>
      <p:sp>
        <p:nvSpPr>
          <p:cNvPr id="3" name="Content Placeholder 2"/>
          <p:cNvSpPr>
            <a:spLocks noGrp="1"/>
          </p:cNvSpPr>
          <p:nvPr>
            <p:ph idx="1"/>
          </p:nvPr>
        </p:nvSpPr>
        <p:spPr>
          <a:xfrm>
            <a:off x="457200" y="1447800"/>
            <a:ext cx="8686800" cy="4525963"/>
          </a:xfrm>
        </p:spPr>
        <p:txBody>
          <a:bodyPr/>
          <a:lstStyle/>
          <a:p>
            <a:pPr>
              <a:buNone/>
            </a:pPr>
            <a:r>
              <a:rPr lang="en-US" sz="2400" b="1" dirty="0" smtClean="0">
                <a:solidFill>
                  <a:schemeClr val="tx1"/>
                </a:solidFill>
                <a:latin typeface="+mn-lt"/>
                <a:ea typeface="+mn-ea"/>
                <a:cs typeface="+mn-cs"/>
              </a:rPr>
              <a:t>(1)</a:t>
            </a:r>
            <a:r>
              <a:rPr lang="en-US" sz="2400" dirty="0" smtClean="0">
                <a:solidFill>
                  <a:schemeClr val="tx1"/>
                </a:solidFill>
                <a:latin typeface="+mn-lt"/>
                <a:ea typeface="+mn-ea"/>
                <a:cs typeface="+mn-cs"/>
              </a:rPr>
              <a:t> Imprisoned for any length of time, </a:t>
            </a:r>
            <a:r>
              <a:rPr lang="en-US" sz="2400" b="1" i="1" dirty="0" smtClean="0">
                <a:solidFill>
                  <a:schemeClr val="tx1"/>
                </a:solidFill>
                <a:latin typeface="+mn-lt"/>
                <a:ea typeface="+mn-ea"/>
                <a:cs typeface="+mn-cs"/>
              </a:rPr>
              <a:t>and </a:t>
            </a:r>
            <a:r>
              <a:rPr lang="en-US" sz="2400" dirty="0" smtClean="0">
                <a:solidFill>
                  <a:schemeClr val="tx1"/>
                </a:solidFill>
                <a:latin typeface="+mn-lt"/>
                <a:ea typeface="+mn-ea"/>
                <a:cs typeface="+mn-cs"/>
              </a:rPr>
              <a:t>disability at least 10 percent disabling:</a:t>
            </a:r>
          </a:p>
          <a:p>
            <a:pPr lvl="0"/>
            <a:r>
              <a:rPr lang="en-US" sz="2400" dirty="0" smtClean="0"/>
              <a:t>P</a:t>
            </a:r>
            <a:r>
              <a:rPr lang="en-US" sz="2400" dirty="0" smtClean="0">
                <a:solidFill>
                  <a:schemeClr val="tx1"/>
                </a:solidFill>
                <a:latin typeface="+mn-lt"/>
                <a:ea typeface="+mn-ea"/>
                <a:cs typeface="+mn-cs"/>
              </a:rPr>
              <a:t>sychosis</a:t>
            </a:r>
          </a:p>
          <a:p>
            <a:pPr lvl="0"/>
            <a:r>
              <a:rPr lang="en-US" sz="2400" dirty="0" smtClean="0"/>
              <a:t>A</a:t>
            </a:r>
            <a:r>
              <a:rPr lang="en-US" sz="2400" dirty="0" smtClean="0">
                <a:solidFill>
                  <a:schemeClr val="tx1"/>
                </a:solidFill>
                <a:latin typeface="+mn-lt"/>
                <a:ea typeface="+mn-ea"/>
                <a:cs typeface="+mn-cs"/>
              </a:rPr>
              <a:t>ny of the anxiety states</a:t>
            </a:r>
          </a:p>
          <a:p>
            <a:pPr lvl="0"/>
            <a:r>
              <a:rPr lang="en-US" sz="2400" dirty="0" smtClean="0"/>
              <a:t>D</a:t>
            </a:r>
            <a:r>
              <a:rPr lang="en-US" sz="2400" dirty="0" smtClean="0">
                <a:solidFill>
                  <a:schemeClr val="tx1"/>
                </a:solidFill>
                <a:latin typeface="+mn-lt"/>
                <a:ea typeface="+mn-ea"/>
                <a:cs typeface="+mn-cs"/>
              </a:rPr>
              <a:t>ysthymic disorder</a:t>
            </a:r>
          </a:p>
          <a:p>
            <a:pPr lvl="0"/>
            <a:r>
              <a:rPr lang="en-US" sz="2400" dirty="0" smtClean="0"/>
              <a:t>Cold injury</a:t>
            </a:r>
            <a:endParaRPr lang="en-US" sz="2400" dirty="0" smtClean="0">
              <a:solidFill>
                <a:schemeClr val="tx1"/>
              </a:solidFill>
              <a:latin typeface="+mn-lt"/>
              <a:ea typeface="+mn-ea"/>
              <a:cs typeface="+mn-cs"/>
            </a:endParaRPr>
          </a:p>
          <a:p>
            <a:pPr lvl="0"/>
            <a:r>
              <a:rPr lang="en-US" sz="2400" dirty="0" smtClean="0"/>
              <a:t>P</a:t>
            </a:r>
            <a:r>
              <a:rPr lang="en-US" sz="2400" dirty="0" smtClean="0">
                <a:solidFill>
                  <a:schemeClr val="tx1"/>
                </a:solidFill>
                <a:latin typeface="+mn-lt"/>
                <a:ea typeface="+mn-ea"/>
                <a:cs typeface="+mn-cs"/>
              </a:rPr>
              <a:t>ost-traumatic osteoarthritis</a:t>
            </a:r>
          </a:p>
          <a:p>
            <a:pPr lvl="0"/>
            <a:r>
              <a:rPr lang="en-US" sz="2400" dirty="0" smtClean="0"/>
              <a:t>H</a:t>
            </a:r>
            <a:r>
              <a:rPr lang="en-US" sz="2400" dirty="0" smtClean="0">
                <a:solidFill>
                  <a:schemeClr val="tx1"/>
                </a:solidFill>
                <a:latin typeface="+mn-lt"/>
                <a:ea typeface="+mn-ea"/>
                <a:cs typeface="+mn-cs"/>
              </a:rPr>
              <a:t>eart disease and its complications</a:t>
            </a:r>
          </a:p>
          <a:p>
            <a:pPr lvl="0"/>
            <a:r>
              <a:rPr lang="en-US" sz="2400" dirty="0" smtClean="0"/>
              <a:t>Stroke and its complications</a:t>
            </a:r>
          </a:p>
          <a:p>
            <a:pPr lvl="0"/>
            <a:r>
              <a:rPr lang="en-US" sz="2400" dirty="0" smtClean="0">
                <a:solidFill>
                  <a:schemeClr val="tx1"/>
                </a:solidFill>
                <a:latin typeface="+mn-lt"/>
                <a:ea typeface="+mn-ea"/>
                <a:cs typeface="+mn-cs"/>
              </a:rPr>
              <a:t>Osteoporosis</a:t>
            </a:r>
          </a:p>
          <a:p>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Former Prisoners of War</a:t>
            </a:r>
            <a:endParaRPr lang="en-US" dirty="0"/>
          </a:p>
        </p:txBody>
      </p:sp>
      <p:sp>
        <p:nvSpPr>
          <p:cNvPr id="3" name="Content Placeholder 2"/>
          <p:cNvSpPr>
            <a:spLocks noGrp="1"/>
          </p:cNvSpPr>
          <p:nvPr>
            <p:ph sz="half" idx="1"/>
          </p:nvPr>
        </p:nvSpPr>
        <p:spPr>
          <a:xfrm>
            <a:off x="381000" y="2209800"/>
            <a:ext cx="4038600" cy="3276600"/>
          </a:xfrm>
        </p:spPr>
        <p:txBody>
          <a:bodyPr/>
          <a:lstStyle/>
          <a:p>
            <a:r>
              <a:rPr lang="en-US" sz="2400" dirty="0" smtClean="0"/>
              <a:t>Avitaminosis</a:t>
            </a:r>
          </a:p>
          <a:p>
            <a:pPr fontAlgn="auto"/>
            <a:r>
              <a:rPr lang="en-US" sz="2400" dirty="0" smtClean="0"/>
              <a:t>Pellagra</a:t>
            </a:r>
          </a:p>
          <a:p>
            <a:pPr fontAlgn="auto"/>
            <a:r>
              <a:rPr lang="en-US" sz="2400" dirty="0" smtClean="0"/>
              <a:t>Beriberi</a:t>
            </a:r>
          </a:p>
          <a:p>
            <a:pPr fontAlgn="auto"/>
            <a:r>
              <a:rPr lang="en-US" sz="2400" dirty="0" smtClean="0"/>
              <a:t>Malnutrition including optic atrophy</a:t>
            </a:r>
          </a:p>
          <a:p>
            <a:pPr fontAlgn="auto"/>
            <a:r>
              <a:rPr lang="en-US" sz="2400" dirty="0" smtClean="0"/>
              <a:t>Any other nutritional deficiency</a:t>
            </a:r>
          </a:p>
          <a:p>
            <a:pPr fontAlgn="auto">
              <a:buNone/>
            </a:pPr>
            <a:endParaRPr lang="en-US" sz="2400" dirty="0" smtClean="0"/>
          </a:p>
          <a:p>
            <a:pPr lvl="0">
              <a:buNone/>
            </a:pPr>
            <a:endParaRPr lang="en-US" sz="2400" dirty="0"/>
          </a:p>
        </p:txBody>
      </p:sp>
      <p:sp>
        <p:nvSpPr>
          <p:cNvPr id="12" name="Content Placeholder 11"/>
          <p:cNvSpPr>
            <a:spLocks noGrp="1"/>
          </p:cNvSpPr>
          <p:nvPr>
            <p:ph sz="half" idx="2"/>
          </p:nvPr>
        </p:nvSpPr>
        <p:spPr>
          <a:xfrm>
            <a:off x="4648200" y="2133600"/>
            <a:ext cx="4038600" cy="3505200"/>
          </a:xfrm>
        </p:spPr>
        <p:txBody>
          <a:bodyPr/>
          <a:lstStyle/>
          <a:p>
            <a:r>
              <a:rPr lang="en-US" sz="2400" dirty="0" smtClean="0"/>
              <a:t>Chronic dysentery</a:t>
            </a:r>
          </a:p>
          <a:p>
            <a:r>
              <a:rPr lang="en-US" sz="2400" dirty="0" smtClean="0"/>
              <a:t>Helminthiasis</a:t>
            </a:r>
          </a:p>
          <a:p>
            <a:r>
              <a:rPr lang="en-US" sz="2400" dirty="0" smtClean="0"/>
              <a:t>Irritable bowel syndrome</a:t>
            </a:r>
          </a:p>
          <a:p>
            <a:r>
              <a:rPr lang="en-US" sz="2400" dirty="0" smtClean="0"/>
              <a:t>Cirrhosis of the liver</a:t>
            </a:r>
          </a:p>
          <a:p>
            <a:r>
              <a:rPr lang="en-US" sz="2400" dirty="0" smtClean="0"/>
              <a:t>Peptic ulcer disease</a:t>
            </a:r>
          </a:p>
          <a:p>
            <a:r>
              <a:rPr lang="en-US" sz="2400" dirty="0" smtClean="0"/>
              <a:t>Peripheral neuropathy</a:t>
            </a:r>
          </a:p>
          <a:p>
            <a:pPr>
              <a:buNone/>
            </a:pPr>
            <a:endParaRPr lang="en-US" sz="2400" dirty="0" smtClean="0"/>
          </a:p>
          <a:p>
            <a:endParaRPr lang="en-US" sz="2400" dirty="0"/>
          </a:p>
        </p:txBody>
      </p:sp>
      <p:sp>
        <p:nvSpPr>
          <p:cNvPr id="15" name="Rectangle 14"/>
          <p:cNvSpPr/>
          <p:nvPr/>
        </p:nvSpPr>
        <p:spPr>
          <a:xfrm>
            <a:off x="457200" y="1143000"/>
            <a:ext cx="73914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sz="2400" b="1" dirty="0" smtClean="0">
                <a:solidFill>
                  <a:schemeClr val="tx1"/>
                </a:solidFill>
              </a:rPr>
              <a:t>(2)</a:t>
            </a:r>
            <a:r>
              <a:rPr lang="en-US" sz="2400" dirty="0" smtClean="0">
                <a:solidFill>
                  <a:schemeClr val="tx1"/>
                </a:solidFill>
              </a:rPr>
              <a:t> Imprisoned for at least 30 days, </a:t>
            </a:r>
            <a:r>
              <a:rPr lang="en-US" sz="2400" b="1" i="1" dirty="0" smtClean="0">
                <a:solidFill>
                  <a:schemeClr val="tx1"/>
                </a:solidFill>
              </a:rPr>
              <a:t>and </a:t>
            </a:r>
            <a:r>
              <a:rPr lang="en-US" sz="2400" dirty="0" smtClean="0">
                <a:solidFill>
                  <a:schemeClr val="tx1"/>
                </a:solidFill>
              </a:rPr>
              <a:t>disability at least 10 percent disabling: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600" dirty="0" smtClean="0"/>
              <a:t>Agent Orange Exposure</a:t>
            </a:r>
            <a:endParaRPr lang="en-US" sz="3600" i="1" dirty="0"/>
          </a:p>
        </p:txBody>
      </p:sp>
      <p:sp>
        <p:nvSpPr>
          <p:cNvPr id="5" name="Content Placeholder 2"/>
          <p:cNvSpPr>
            <a:spLocks noGrp="1"/>
          </p:cNvSpPr>
          <p:nvPr>
            <p:ph idx="1"/>
          </p:nvPr>
        </p:nvSpPr>
        <p:spPr>
          <a:xfrm>
            <a:off x="457200" y="1371600"/>
            <a:ext cx="8229600" cy="4525963"/>
          </a:xfrm>
        </p:spPr>
        <p:txBody>
          <a:bodyPr/>
          <a:lstStyle/>
          <a:p>
            <a:r>
              <a:rPr lang="en-US" sz="2200" b="1" u="sng" dirty="0" smtClean="0"/>
              <a:t>Veterans who may have been exposed:</a:t>
            </a:r>
            <a:endParaRPr lang="en-US" sz="2200" b="1" u="sng" dirty="0" smtClean="0">
              <a:hlinkClick r:id="rId3" tooltip="Chronic B Cell Leukemias"/>
            </a:endParaRPr>
          </a:p>
          <a:p>
            <a:pPr lvl="1"/>
            <a:r>
              <a:rPr lang="en-US" sz="2000" dirty="0" smtClean="0"/>
              <a:t>Exposure on land in Vietnam or on a ship operating on the inland waterways of Vietnam between January 9, 1962 and May 7, 1975</a:t>
            </a:r>
          </a:p>
          <a:p>
            <a:pPr lvl="1"/>
            <a:r>
              <a:rPr lang="en-US" sz="2000" dirty="0" smtClean="0"/>
              <a:t>Exposure along the demilitarized zone in Korea between April 1, 1968 and August 31, 1971</a:t>
            </a:r>
          </a:p>
          <a:p>
            <a:r>
              <a:rPr lang="en-US" sz="2200" b="1" u="sng" dirty="0" smtClean="0"/>
              <a:t>Other possible groups of Veterans:</a:t>
            </a:r>
          </a:p>
          <a:p>
            <a:pPr lvl="1"/>
            <a:r>
              <a:rPr lang="en-US" sz="1600" u="sng" dirty="0" smtClean="0"/>
              <a:t>Blue Water Veterans</a:t>
            </a:r>
            <a:r>
              <a:rPr lang="en-US" sz="1600" dirty="0" smtClean="0"/>
              <a:t>: Blue Water Veterans must have actually stepped foot on the land of Vietnam or served on its inland waterways anytime between January 9, 1962 and May 7, 1975 to be presumed to have been exposed to herbicides when claiming service-connection (exception Non-Hodgkin's lymphoma)</a:t>
            </a:r>
          </a:p>
          <a:p>
            <a:pPr lvl="1"/>
            <a:r>
              <a:rPr lang="en-US" sz="1600" u="sng" dirty="0" smtClean="0"/>
              <a:t>Thailand Military Bases: </a:t>
            </a:r>
            <a:r>
              <a:rPr lang="en-US" sz="1600" dirty="0" smtClean="0"/>
              <a:t>Possible exposure on or near the perimeters of military bases between February 28, 1961 and May 7, 1975 </a:t>
            </a:r>
          </a:p>
          <a:p>
            <a:pPr lvl="1"/>
            <a:r>
              <a:rPr lang="en-US" sz="1600" u="sng" dirty="0" smtClean="0"/>
              <a:t>Herbicide Tests and Storage: </a:t>
            </a:r>
            <a:r>
              <a:rPr lang="en-US" sz="1600" dirty="0" smtClean="0"/>
              <a:t>Possible exposure due to herbicide tests and storage at military bases in the United States and locations in other countries</a:t>
            </a:r>
          </a:p>
          <a:p>
            <a:pPr lvl="2"/>
            <a:endParaRPr lang="en-US" sz="1400" b="1" dirty="0" smtClean="0">
              <a:solidFill>
                <a:srgbClr val="003E7E"/>
              </a:solidFill>
              <a:hlinkClick r:id="rId3" tooltip="Chronic B Cell Leukemias"/>
            </a:endParaRPr>
          </a:p>
          <a:p>
            <a:endParaRPr lang="en-US" sz="2200" dirty="0" smtClean="0"/>
          </a:p>
          <a:p>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Agent Orange Related Conditions - </a:t>
            </a:r>
            <a:r>
              <a:rPr lang="en-US" i="1" dirty="0" smtClean="0"/>
              <a:t>Cancers </a:t>
            </a:r>
            <a:endParaRPr lang="en-US" i="1" dirty="0"/>
          </a:p>
        </p:txBody>
      </p:sp>
      <p:sp>
        <p:nvSpPr>
          <p:cNvPr id="5" name="Content Placeholder 2"/>
          <p:cNvSpPr>
            <a:spLocks noGrp="1"/>
          </p:cNvSpPr>
          <p:nvPr>
            <p:ph idx="1"/>
          </p:nvPr>
        </p:nvSpPr>
        <p:spPr/>
        <p:txBody>
          <a:bodyPr/>
          <a:lstStyle/>
          <a:p>
            <a:r>
              <a:rPr lang="en-US" sz="2200" b="1" dirty="0" smtClean="0"/>
              <a:t>Chronic B-cell Leukemias</a:t>
            </a:r>
            <a:r>
              <a:rPr lang="en-US" sz="2200" dirty="0" smtClean="0"/>
              <a:t/>
            </a:r>
            <a:br>
              <a:rPr lang="en-US" sz="2200" dirty="0" smtClean="0"/>
            </a:br>
            <a:r>
              <a:rPr lang="en-US" sz="2200" dirty="0" smtClean="0"/>
              <a:t>A type of cancer which affects white blood cells. VA's regulation recognizing all chronic B-cell leukemias as related to exposure to herbicides took effect on October 30, 2010. </a:t>
            </a:r>
          </a:p>
          <a:p>
            <a:pPr lvl="0"/>
            <a:r>
              <a:rPr lang="en-US" sz="2200" b="1" dirty="0" smtClean="0"/>
              <a:t>Hodgkin’s Disease</a:t>
            </a:r>
            <a:r>
              <a:rPr lang="en-US" sz="2200" dirty="0" smtClean="0"/>
              <a:t/>
            </a:r>
            <a:br>
              <a:rPr lang="en-US" sz="2200" dirty="0" smtClean="0"/>
            </a:br>
            <a:r>
              <a:rPr lang="en-US" sz="2200" dirty="0" smtClean="0"/>
              <a:t>A malignant lymphoma (cancer) characterized by progressive enlargement of the lymph nodes, liver, and spleen, and by progressive anemia. </a:t>
            </a:r>
          </a:p>
          <a:p>
            <a:pPr lvl="0"/>
            <a:r>
              <a:rPr lang="en-US" sz="2200" b="1" dirty="0" smtClean="0"/>
              <a:t>Multiple Myeloma</a:t>
            </a:r>
            <a:r>
              <a:rPr lang="en-US" sz="2200" dirty="0" smtClean="0"/>
              <a:t/>
            </a:r>
            <a:br>
              <a:rPr lang="en-US" sz="2200" dirty="0" smtClean="0"/>
            </a:br>
            <a:r>
              <a:rPr lang="en-US" sz="2200" dirty="0" smtClean="0"/>
              <a:t>A cancer of plasma cells, a type of white blood cell in bone marrow.</a:t>
            </a:r>
          </a:p>
          <a:p>
            <a:endParaRPr lang="en-US" sz="2200" dirty="0" smtClean="0"/>
          </a:p>
          <a:p>
            <a:endParaRPr lang="en-US" sz="2200" dirty="0"/>
          </a:p>
        </p:txBody>
      </p:sp>
    </p:spTree>
  </p:cSld>
  <p:clrMapOvr>
    <a:masterClrMapping/>
  </p:clrMapOvr>
</p:sld>
</file>

<file path=ppt/theme/theme1.xml><?xml version="1.0" encoding="utf-8"?>
<a:theme xmlns:a="http://schemas.openxmlformats.org/drawingml/2006/main" name="TriWRIISC Template">
  <a:themeElements>
    <a:clrScheme name="WRIIS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RIISC template">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RIIS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RIISC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RIISC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RIISC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RIISC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RIISC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RIISC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RIISC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RIISC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RIISC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RIISC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RIISC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TriWRIISC Template</Template>
  <TotalTime>470</TotalTime>
  <Words>1232</Words>
  <Application>Microsoft Office PowerPoint</Application>
  <PresentationFormat>On-screen Show (4:3)</PresentationFormat>
  <Paragraphs>248</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TriWRIISC Template</vt:lpstr>
      <vt:lpstr>VA Presumptive Service Connected Conditions </vt:lpstr>
      <vt:lpstr>Service Connection Disability</vt:lpstr>
      <vt:lpstr>Why Do We have Presumptions?</vt:lpstr>
      <vt:lpstr>How Does VA Determine Presumptive Service Connected Conditions?</vt:lpstr>
      <vt:lpstr>Veterans Eligible for Presumptive Service Connected Conditions</vt:lpstr>
      <vt:lpstr>Former Prisoners of War</vt:lpstr>
      <vt:lpstr>Former Prisoners of War</vt:lpstr>
      <vt:lpstr>Agent Orange Exposure</vt:lpstr>
      <vt:lpstr>Agent Orange Related Conditions - Cancers </vt:lpstr>
      <vt:lpstr>Agent Orange Related Cancers</vt:lpstr>
      <vt:lpstr>Agent Orange Related Health Conditions</vt:lpstr>
      <vt:lpstr>Agent Orange Related Health Conditions</vt:lpstr>
      <vt:lpstr>Agent Orange Related Conditions - Birth Defects in Children of Women Vietnam Veterans    </vt:lpstr>
      <vt:lpstr>Agent Orange-Time limited conditions</vt:lpstr>
      <vt:lpstr>Ionizing Radiation Exposure</vt:lpstr>
      <vt:lpstr>Ionizing Radiation Exposure</vt:lpstr>
      <vt:lpstr>Ionizing Radiation-Presumptive Conditions</vt:lpstr>
      <vt:lpstr>Ionizing Radiation- Other Diseases</vt:lpstr>
      <vt:lpstr>Gulf War Exposure Concerns</vt:lpstr>
      <vt:lpstr>Gulf War Service</vt:lpstr>
      <vt:lpstr> Gulf War-Presumptive Conditions </vt:lpstr>
      <vt:lpstr> Gulf War-Presumptive Conditions </vt:lpstr>
      <vt:lpstr> Gulf War-Presumptive Conditions </vt:lpstr>
      <vt:lpstr>Gulf War-Medically Unexplained Chronic Symptoms</vt:lpstr>
      <vt:lpstr>Gulf War-Medically Unexplained Chronic Symptoms</vt:lpstr>
      <vt:lpstr>Compensation Disability Benefits</vt:lpstr>
      <vt:lpstr>Compensation Disability Benefits</vt:lpstr>
      <vt:lpstr>Questions??</vt:lpstr>
    </vt:vector>
  </TitlesOfParts>
  <Company>Department of Veterans Affairs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 Presumptive Service Connected Conditions </dc:title>
  <dc:creator>vhawaspriscmk</dc:creator>
  <cp:lastModifiedBy>vhaeasblattm</cp:lastModifiedBy>
  <cp:revision>74</cp:revision>
  <dcterms:created xsi:type="dcterms:W3CDTF">2011-07-11T01:39:54Z</dcterms:created>
  <dcterms:modified xsi:type="dcterms:W3CDTF">2011-07-21T19:46:50Z</dcterms:modified>
</cp:coreProperties>
</file>