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59" r:id="rId3"/>
    <p:sldId id="360" r:id="rId4"/>
    <p:sldId id="361" r:id="rId5"/>
    <p:sldId id="362" r:id="rId6"/>
    <p:sldId id="363" r:id="rId7"/>
    <p:sldId id="364" r:id="rId8"/>
    <p:sldId id="366" r:id="rId9"/>
    <p:sldId id="367" r:id="rId10"/>
    <p:sldId id="368" r:id="rId11"/>
    <p:sldId id="369" r:id="rId12"/>
    <p:sldId id="370" r:id="rId13"/>
    <p:sldId id="375" r:id="rId14"/>
    <p:sldId id="376" r:id="rId15"/>
    <p:sldId id="339" r:id="rId16"/>
    <p:sldId id="380" r:id="rId17"/>
    <p:sldId id="340" r:id="rId18"/>
    <p:sldId id="378" r:id="rId19"/>
    <p:sldId id="379" r:id="rId20"/>
    <p:sldId id="350" r:id="rId21"/>
    <p:sldId id="381" r:id="rId22"/>
    <p:sldId id="377" r:id="rId23"/>
  </p:sldIdLst>
  <p:sldSz cx="9144000" cy="6858000" type="screen4x3"/>
  <p:notesSz cx="6858000" cy="9144000"/>
  <p:defaultTextStyle>
    <a:defPPr>
      <a:defRPr lang="en-US"/>
    </a:defPPr>
    <a:lvl1pPr algn="l" rtl="0" fontAlgn="base">
      <a:spcBef>
        <a:spcPct val="0"/>
      </a:spcBef>
      <a:spcAft>
        <a:spcPct val="0"/>
      </a:spcAft>
      <a:defRPr sz="3600" kern="1200">
        <a:solidFill>
          <a:schemeClr val="tx1"/>
        </a:solidFill>
        <a:latin typeface="Arial" pitchFamily="34" charset="0"/>
        <a:ea typeface="ＭＳ Ｐゴシック" pitchFamily="1" charset="-128"/>
        <a:cs typeface="+mn-cs"/>
      </a:defRPr>
    </a:lvl1pPr>
    <a:lvl2pPr marL="457200" algn="l" rtl="0" fontAlgn="base">
      <a:spcBef>
        <a:spcPct val="0"/>
      </a:spcBef>
      <a:spcAft>
        <a:spcPct val="0"/>
      </a:spcAft>
      <a:defRPr sz="3600" kern="1200">
        <a:solidFill>
          <a:schemeClr val="tx1"/>
        </a:solidFill>
        <a:latin typeface="Arial" pitchFamily="34" charset="0"/>
        <a:ea typeface="ＭＳ Ｐゴシック" pitchFamily="1" charset="-128"/>
        <a:cs typeface="+mn-cs"/>
      </a:defRPr>
    </a:lvl2pPr>
    <a:lvl3pPr marL="914400" algn="l" rtl="0" fontAlgn="base">
      <a:spcBef>
        <a:spcPct val="0"/>
      </a:spcBef>
      <a:spcAft>
        <a:spcPct val="0"/>
      </a:spcAft>
      <a:defRPr sz="3600" kern="1200">
        <a:solidFill>
          <a:schemeClr val="tx1"/>
        </a:solidFill>
        <a:latin typeface="Arial" pitchFamily="34" charset="0"/>
        <a:ea typeface="ＭＳ Ｐゴシック" pitchFamily="1" charset="-128"/>
        <a:cs typeface="+mn-cs"/>
      </a:defRPr>
    </a:lvl3pPr>
    <a:lvl4pPr marL="1371600" algn="l" rtl="0" fontAlgn="base">
      <a:spcBef>
        <a:spcPct val="0"/>
      </a:spcBef>
      <a:spcAft>
        <a:spcPct val="0"/>
      </a:spcAft>
      <a:defRPr sz="3600" kern="1200">
        <a:solidFill>
          <a:schemeClr val="tx1"/>
        </a:solidFill>
        <a:latin typeface="Arial" pitchFamily="34" charset="0"/>
        <a:ea typeface="ＭＳ Ｐゴシック" pitchFamily="1" charset="-128"/>
        <a:cs typeface="+mn-cs"/>
      </a:defRPr>
    </a:lvl4pPr>
    <a:lvl5pPr marL="1828800" algn="l" rtl="0" fontAlgn="base">
      <a:spcBef>
        <a:spcPct val="0"/>
      </a:spcBef>
      <a:spcAft>
        <a:spcPct val="0"/>
      </a:spcAft>
      <a:defRPr sz="36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3600" kern="1200">
        <a:solidFill>
          <a:schemeClr val="tx1"/>
        </a:solidFill>
        <a:latin typeface="Arial" pitchFamily="34" charset="0"/>
        <a:ea typeface="ＭＳ Ｐゴシック" pitchFamily="1" charset="-128"/>
        <a:cs typeface="+mn-cs"/>
      </a:defRPr>
    </a:lvl6pPr>
    <a:lvl7pPr marL="2743200" algn="l" defTabSz="914400" rtl="0" eaLnBrk="1" latinLnBrk="0" hangingPunct="1">
      <a:defRPr sz="3600" kern="1200">
        <a:solidFill>
          <a:schemeClr val="tx1"/>
        </a:solidFill>
        <a:latin typeface="Arial" pitchFamily="34" charset="0"/>
        <a:ea typeface="ＭＳ Ｐゴシック" pitchFamily="1" charset="-128"/>
        <a:cs typeface="+mn-cs"/>
      </a:defRPr>
    </a:lvl7pPr>
    <a:lvl8pPr marL="3200400" algn="l" defTabSz="914400" rtl="0" eaLnBrk="1" latinLnBrk="0" hangingPunct="1">
      <a:defRPr sz="3600" kern="1200">
        <a:solidFill>
          <a:schemeClr val="tx1"/>
        </a:solidFill>
        <a:latin typeface="Arial" pitchFamily="34" charset="0"/>
        <a:ea typeface="ＭＳ Ｐゴシック" pitchFamily="1" charset="-128"/>
        <a:cs typeface="+mn-cs"/>
      </a:defRPr>
    </a:lvl8pPr>
    <a:lvl9pPr marL="3657600" algn="l" defTabSz="914400" rtl="0" eaLnBrk="1" latinLnBrk="0" hangingPunct="1">
      <a:defRPr sz="3600" kern="1200">
        <a:solidFill>
          <a:schemeClr val="tx1"/>
        </a:solidFill>
        <a:latin typeface="Arial" pitchFamily="34"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87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99" autoAdjust="0"/>
    <p:restoredTop sz="97336" autoAdjust="0"/>
  </p:normalViewPr>
  <p:slideViewPr>
    <p:cSldViewPr>
      <p:cViewPr>
        <p:scale>
          <a:sx n="100" d="100"/>
          <a:sy n="100" d="100"/>
        </p:scale>
        <p:origin x="-38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08"/>
    </p:cViewPr>
  </p:sorterViewPr>
  <p:notesViewPr>
    <p:cSldViewPr>
      <p:cViewPr varScale="1">
        <p:scale>
          <a:sx n="56" d="100"/>
          <a:sy n="56" d="100"/>
        </p:scale>
        <p:origin x="-209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E538D-F208-4C43-8CDA-BF11E9E740E2}" type="doc">
      <dgm:prSet loTypeId="urn:microsoft.com/office/officeart/2005/8/layout/venn2" loCatId="relationship" qsTypeId="urn:microsoft.com/office/officeart/2005/8/quickstyle/simple5" qsCatId="simple" csTypeId="urn:microsoft.com/office/officeart/2005/8/colors/accent1_3" csCatId="accent1" phldr="1"/>
      <dgm:spPr/>
      <dgm:t>
        <a:bodyPr/>
        <a:lstStyle/>
        <a:p>
          <a:endParaRPr lang="en-US"/>
        </a:p>
      </dgm:t>
    </dgm:pt>
    <dgm:pt modelId="{FF2F6EDA-A0EB-4DE2-BA9F-A27839325EA7}">
      <dgm:prSet custT="1"/>
      <dgm:spPr/>
      <dgm:t>
        <a:bodyPr lIns="0" tIns="0"/>
        <a:lstStyle/>
        <a:p>
          <a:pPr rtl="0"/>
          <a:r>
            <a:rPr lang="en-US" sz="1400" b="1" dirty="0" smtClean="0">
              <a:solidFill>
                <a:schemeClr val="tx1"/>
              </a:solidFill>
            </a:rPr>
            <a:t>Team members</a:t>
          </a:r>
          <a:endParaRPr lang="en-US" sz="1400" b="1" dirty="0">
            <a:solidFill>
              <a:schemeClr val="tx1"/>
            </a:solidFill>
          </a:endParaRPr>
        </a:p>
      </dgm:t>
    </dgm:pt>
    <dgm:pt modelId="{FE0C4A7D-E489-44B5-8D41-0D2E5CD620C5}" type="parTrans" cxnId="{61864858-47A0-4143-B3FA-4C12E27F4E89}">
      <dgm:prSet/>
      <dgm:spPr/>
      <dgm:t>
        <a:bodyPr/>
        <a:lstStyle/>
        <a:p>
          <a:endParaRPr lang="en-US" sz="2400">
            <a:solidFill>
              <a:schemeClr val="tx1"/>
            </a:solidFill>
          </a:endParaRPr>
        </a:p>
      </dgm:t>
    </dgm:pt>
    <dgm:pt modelId="{0CDADB28-5F56-4004-A602-56331E85590A}" type="sibTrans" cxnId="{61864858-47A0-4143-B3FA-4C12E27F4E89}">
      <dgm:prSet/>
      <dgm:spPr/>
      <dgm:t>
        <a:bodyPr/>
        <a:lstStyle/>
        <a:p>
          <a:endParaRPr lang="en-US" sz="2400">
            <a:solidFill>
              <a:schemeClr val="tx1"/>
            </a:solidFill>
          </a:endParaRPr>
        </a:p>
      </dgm:t>
    </dgm:pt>
    <dgm:pt modelId="{C75EE7B7-5785-4B55-B157-CBDB6229F373}">
      <dgm:prSet custT="1"/>
      <dgm:spPr/>
      <dgm:t>
        <a:bodyPr lIns="0" tIns="0"/>
        <a:lstStyle/>
        <a:p>
          <a:pPr rtl="0"/>
          <a:r>
            <a:rPr lang="en-US" sz="1100" b="1" dirty="0" smtClean="0">
              <a:solidFill>
                <a:schemeClr val="tx1"/>
              </a:solidFill>
            </a:rPr>
            <a:t>Clinical Pharmacy Specialist:</a:t>
          </a:r>
          <a:r>
            <a:rPr lang="en-US" sz="1100" dirty="0" smtClean="0">
              <a:solidFill>
                <a:schemeClr val="tx1"/>
              </a:solidFill>
            </a:rPr>
            <a:t> ± 3 panels</a:t>
          </a:r>
          <a:endParaRPr lang="en-US" sz="1100" dirty="0">
            <a:solidFill>
              <a:schemeClr val="tx1"/>
            </a:solidFill>
          </a:endParaRPr>
        </a:p>
      </dgm:t>
    </dgm:pt>
    <dgm:pt modelId="{82373E51-80CD-4387-B97C-3405E2BA5080}" type="parTrans" cxnId="{56B8AEE5-C4BE-4479-8034-82D879F26DF7}">
      <dgm:prSet/>
      <dgm:spPr/>
      <dgm:t>
        <a:bodyPr/>
        <a:lstStyle/>
        <a:p>
          <a:endParaRPr lang="en-US" sz="2400">
            <a:solidFill>
              <a:schemeClr val="tx1"/>
            </a:solidFill>
          </a:endParaRPr>
        </a:p>
      </dgm:t>
    </dgm:pt>
    <dgm:pt modelId="{A201DEEF-E93B-46BD-84F7-A88A6FCA54F8}" type="sibTrans" cxnId="{56B8AEE5-C4BE-4479-8034-82D879F26DF7}">
      <dgm:prSet/>
      <dgm:spPr/>
      <dgm:t>
        <a:bodyPr/>
        <a:lstStyle/>
        <a:p>
          <a:endParaRPr lang="en-US" sz="2400">
            <a:solidFill>
              <a:schemeClr val="tx1"/>
            </a:solidFill>
          </a:endParaRPr>
        </a:p>
      </dgm:t>
    </dgm:pt>
    <dgm:pt modelId="{4218868D-EDE5-4AAE-9197-57CB5CCE3B3F}">
      <dgm:prSet custT="1"/>
      <dgm:spPr/>
      <dgm:t>
        <a:bodyPr lIns="0" tIns="0"/>
        <a:lstStyle/>
        <a:p>
          <a:pPr rtl="0"/>
          <a:r>
            <a:rPr lang="en-US" sz="1100" dirty="0" smtClean="0">
              <a:solidFill>
                <a:schemeClr val="tx1"/>
              </a:solidFill>
            </a:rPr>
            <a:t>Clinical Pharmacy anticoagulation: ± 5 panels</a:t>
          </a:r>
          <a:endParaRPr lang="en-US" sz="1100" dirty="0">
            <a:solidFill>
              <a:schemeClr val="tx1"/>
            </a:solidFill>
          </a:endParaRPr>
        </a:p>
      </dgm:t>
    </dgm:pt>
    <dgm:pt modelId="{EC59331B-51D4-458F-A4C4-2E522AB2AB9A}" type="parTrans" cxnId="{D6C7F9BE-144A-4A0C-9AE0-D12C21497A1B}">
      <dgm:prSet/>
      <dgm:spPr/>
      <dgm:t>
        <a:bodyPr/>
        <a:lstStyle/>
        <a:p>
          <a:endParaRPr lang="en-US" sz="2400">
            <a:solidFill>
              <a:schemeClr val="tx1"/>
            </a:solidFill>
          </a:endParaRPr>
        </a:p>
      </dgm:t>
    </dgm:pt>
    <dgm:pt modelId="{4DF48D23-5801-4B35-A296-212F66050318}" type="sibTrans" cxnId="{D6C7F9BE-144A-4A0C-9AE0-D12C21497A1B}">
      <dgm:prSet/>
      <dgm:spPr/>
      <dgm:t>
        <a:bodyPr/>
        <a:lstStyle/>
        <a:p>
          <a:endParaRPr lang="en-US" sz="2400">
            <a:solidFill>
              <a:schemeClr val="tx1"/>
            </a:solidFill>
          </a:endParaRPr>
        </a:p>
      </dgm:t>
    </dgm:pt>
    <dgm:pt modelId="{F910D3A3-6CEA-4F4A-940E-BD80F1D80CF6}">
      <dgm:prSet custT="1"/>
      <dgm:spPr/>
      <dgm:t>
        <a:bodyPr lIns="0" tIns="0"/>
        <a:lstStyle/>
        <a:p>
          <a:pPr rtl="0"/>
          <a:r>
            <a:rPr lang="en-US" sz="1100" b="1" dirty="0" smtClean="0">
              <a:solidFill>
                <a:srgbClr val="C00000"/>
              </a:solidFill>
            </a:rPr>
            <a:t>Social Work: ± 2 panels</a:t>
          </a:r>
          <a:endParaRPr lang="en-US" sz="1100" b="1" dirty="0">
            <a:solidFill>
              <a:srgbClr val="C00000"/>
            </a:solidFill>
          </a:endParaRPr>
        </a:p>
      </dgm:t>
    </dgm:pt>
    <dgm:pt modelId="{C8F2F49D-ECFF-4573-8C35-23B711B5B844}" type="parTrans" cxnId="{91152262-5C33-4030-90CC-1988F035D8A8}">
      <dgm:prSet/>
      <dgm:spPr/>
      <dgm:t>
        <a:bodyPr/>
        <a:lstStyle/>
        <a:p>
          <a:endParaRPr lang="en-US" sz="2400">
            <a:solidFill>
              <a:schemeClr val="tx1"/>
            </a:solidFill>
          </a:endParaRPr>
        </a:p>
      </dgm:t>
    </dgm:pt>
    <dgm:pt modelId="{EDF8095B-1583-4DBD-BE82-198F7B71A3C1}" type="sibTrans" cxnId="{91152262-5C33-4030-90CC-1988F035D8A8}">
      <dgm:prSet/>
      <dgm:spPr/>
      <dgm:t>
        <a:bodyPr/>
        <a:lstStyle/>
        <a:p>
          <a:endParaRPr lang="en-US" sz="2400">
            <a:solidFill>
              <a:schemeClr val="tx1"/>
            </a:solidFill>
          </a:endParaRPr>
        </a:p>
      </dgm:t>
    </dgm:pt>
    <dgm:pt modelId="{36D5F3EF-96D0-4A08-8AE3-8D66D35AA944}">
      <dgm:prSet custT="1"/>
      <dgm:spPr/>
      <dgm:t>
        <a:bodyPr lIns="0" tIns="0"/>
        <a:lstStyle/>
        <a:p>
          <a:pPr rtl="0"/>
          <a:r>
            <a:rPr lang="en-US" sz="1100" b="1" dirty="0" smtClean="0">
              <a:solidFill>
                <a:srgbClr val="C00000"/>
              </a:solidFill>
            </a:rPr>
            <a:t>Case Manager</a:t>
          </a:r>
          <a:endParaRPr lang="en-US" sz="1100" b="1" dirty="0">
            <a:solidFill>
              <a:srgbClr val="C00000"/>
            </a:solidFill>
          </a:endParaRPr>
        </a:p>
      </dgm:t>
    </dgm:pt>
    <dgm:pt modelId="{392B8904-BACC-4D05-BF4B-F875BBC7254F}" type="parTrans" cxnId="{083C2021-3C27-4318-BA4C-C8006D653603}">
      <dgm:prSet/>
      <dgm:spPr/>
      <dgm:t>
        <a:bodyPr/>
        <a:lstStyle/>
        <a:p>
          <a:endParaRPr lang="en-US" sz="2400">
            <a:solidFill>
              <a:schemeClr val="tx1"/>
            </a:solidFill>
          </a:endParaRPr>
        </a:p>
      </dgm:t>
    </dgm:pt>
    <dgm:pt modelId="{81141F3A-5493-4B57-97F3-851DAE3B2128}" type="sibTrans" cxnId="{083C2021-3C27-4318-BA4C-C8006D653603}">
      <dgm:prSet/>
      <dgm:spPr/>
      <dgm:t>
        <a:bodyPr/>
        <a:lstStyle/>
        <a:p>
          <a:endParaRPr lang="en-US" sz="2400">
            <a:solidFill>
              <a:schemeClr val="tx1"/>
            </a:solidFill>
          </a:endParaRPr>
        </a:p>
      </dgm:t>
    </dgm:pt>
    <dgm:pt modelId="{7A4230C6-8331-4042-9C21-B68A2238F384}">
      <dgm:prSet custT="1"/>
      <dgm:spPr/>
      <dgm:t>
        <a:bodyPr lIns="0" tIns="0"/>
        <a:lstStyle/>
        <a:p>
          <a:pPr rtl="0"/>
          <a:r>
            <a:rPr lang="en-US" sz="1100" dirty="0" smtClean="0">
              <a:solidFill>
                <a:srgbClr val="C00000"/>
              </a:solidFill>
            </a:rPr>
            <a:t>Integrated Behavioral Health</a:t>
          </a:r>
          <a:endParaRPr lang="en-US" sz="1100" dirty="0">
            <a:solidFill>
              <a:srgbClr val="C00000"/>
            </a:solidFill>
          </a:endParaRPr>
        </a:p>
      </dgm:t>
    </dgm:pt>
    <dgm:pt modelId="{A65CFB99-A8BC-4798-9AB8-20286F864D1B}" type="parTrans" cxnId="{E03F3CA7-98C4-4E68-8F4E-02756D89D664}">
      <dgm:prSet/>
      <dgm:spPr/>
      <dgm:t>
        <a:bodyPr/>
        <a:lstStyle/>
        <a:p>
          <a:endParaRPr lang="en-US" sz="2400">
            <a:solidFill>
              <a:schemeClr val="tx1"/>
            </a:solidFill>
          </a:endParaRPr>
        </a:p>
      </dgm:t>
    </dgm:pt>
    <dgm:pt modelId="{F6745205-3CB7-4C78-968F-680EE56ED879}" type="sibTrans" cxnId="{E03F3CA7-98C4-4E68-8F4E-02756D89D664}">
      <dgm:prSet/>
      <dgm:spPr/>
      <dgm:t>
        <a:bodyPr/>
        <a:lstStyle/>
        <a:p>
          <a:endParaRPr lang="en-US" sz="2400">
            <a:solidFill>
              <a:schemeClr val="tx1"/>
            </a:solidFill>
          </a:endParaRPr>
        </a:p>
      </dgm:t>
    </dgm:pt>
    <dgm:pt modelId="{22930A42-FC15-430A-B27F-DD33BCB3500E}">
      <dgm:prSet custT="1"/>
      <dgm:spPr/>
      <dgm:t>
        <a:bodyPr lIns="0" tIns="0"/>
        <a:lstStyle/>
        <a:p>
          <a:pPr rtl="0"/>
          <a:r>
            <a:rPr lang="en-US" sz="1100" b="1" dirty="0" smtClean="0">
              <a:solidFill>
                <a:srgbClr val="C00000"/>
              </a:solidFill>
            </a:rPr>
            <a:t>Psychologist ± 3 panels</a:t>
          </a:r>
          <a:endParaRPr lang="en-US" sz="1100" b="1" dirty="0">
            <a:solidFill>
              <a:srgbClr val="C00000"/>
            </a:solidFill>
          </a:endParaRPr>
        </a:p>
      </dgm:t>
    </dgm:pt>
    <dgm:pt modelId="{5CF27582-94E1-4562-BE31-FD6DBA187982}" type="parTrans" cxnId="{ED0F4B3C-72B4-45F0-850F-5D1BD4C6440A}">
      <dgm:prSet/>
      <dgm:spPr/>
      <dgm:t>
        <a:bodyPr/>
        <a:lstStyle/>
        <a:p>
          <a:endParaRPr lang="en-US" sz="2400">
            <a:solidFill>
              <a:schemeClr val="tx1"/>
            </a:solidFill>
          </a:endParaRPr>
        </a:p>
      </dgm:t>
    </dgm:pt>
    <dgm:pt modelId="{568CC30D-7849-44E6-957C-1635C96DACE7}" type="sibTrans" cxnId="{ED0F4B3C-72B4-45F0-850F-5D1BD4C6440A}">
      <dgm:prSet/>
      <dgm:spPr/>
      <dgm:t>
        <a:bodyPr/>
        <a:lstStyle/>
        <a:p>
          <a:endParaRPr lang="en-US" sz="2400">
            <a:solidFill>
              <a:schemeClr val="tx1"/>
            </a:solidFill>
          </a:endParaRPr>
        </a:p>
      </dgm:t>
    </dgm:pt>
    <dgm:pt modelId="{1FC35A61-BE82-4C97-9A79-0976C1B42472}">
      <dgm:prSet custT="1"/>
      <dgm:spPr/>
      <dgm:t>
        <a:bodyPr lIns="0" tIns="0"/>
        <a:lstStyle/>
        <a:p>
          <a:pPr rtl="0"/>
          <a:r>
            <a:rPr lang="en-US" sz="1100" b="1" dirty="0" smtClean="0">
              <a:solidFill>
                <a:srgbClr val="C00000"/>
              </a:solidFill>
            </a:rPr>
            <a:t>Social Worker ± 5 panels</a:t>
          </a:r>
          <a:endParaRPr lang="en-US" sz="1100" b="1" dirty="0">
            <a:solidFill>
              <a:srgbClr val="C00000"/>
            </a:solidFill>
          </a:endParaRPr>
        </a:p>
      </dgm:t>
    </dgm:pt>
    <dgm:pt modelId="{571F99DB-C6AD-4B24-B46D-4C39BA3A1164}" type="parTrans" cxnId="{B1DBF634-D2E4-484F-924B-53E852AE8BEB}">
      <dgm:prSet/>
      <dgm:spPr/>
      <dgm:t>
        <a:bodyPr/>
        <a:lstStyle/>
        <a:p>
          <a:endParaRPr lang="en-US" sz="2400">
            <a:solidFill>
              <a:schemeClr val="tx1"/>
            </a:solidFill>
          </a:endParaRPr>
        </a:p>
      </dgm:t>
    </dgm:pt>
    <dgm:pt modelId="{43CDD7CC-3992-4725-BD67-474975478578}" type="sibTrans" cxnId="{B1DBF634-D2E4-484F-924B-53E852AE8BEB}">
      <dgm:prSet/>
      <dgm:spPr/>
      <dgm:t>
        <a:bodyPr/>
        <a:lstStyle/>
        <a:p>
          <a:endParaRPr lang="en-US" sz="2400">
            <a:solidFill>
              <a:schemeClr val="tx1"/>
            </a:solidFill>
          </a:endParaRPr>
        </a:p>
      </dgm:t>
    </dgm:pt>
    <dgm:pt modelId="{2D43E5AA-1DA4-4251-AA08-15EB2E9C3319}">
      <dgm:prSet custT="1"/>
      <dgm:spPr/>
      <dgm:t>
        <a:bodyPr lIns="0" tIns="0"/>
        <a:lstStyle/>
        <a:p>
          <a:pPr rtl="0"/>
          <a:r>
            <a:rPr lang="en-US" sz="1100" b="1" dirty="0" smtClean="0">
              <a:solidFill>
                <a:srgbClr val="C00000"/>
              </a:solidFill>
            </a:rPr>
            <a:t>Care Manager ± 5 panels</a:t>
          </a:r>
          <a:endParaRPr lang="en-US" sz="1100" b="1" dirty="0">
            <a:solidFill>
              <a:srgbClr val="C00000"/>
            </a:solidFill>
          </a:endParaRPr>
        </a:p>
      </dgm:t>
    </dgm:pt>
    <dgm:pt modelId="{867C2A51-AA86-49B3-9F19-B3003CE222BD}" type="parTrans" cxnId="{7997D43C-C6F5-47C5-8EBC-F124B02BD04C}">
      <dgm:prSet/>
      <dgm:spPr/>
      <dgm:t>
        <a:bodyPr/>
        <a:lstStyle/>
        <a:p>
          <a:endParaRPr lang="en-US" sz="2400">
            <a:solidFill>
              <a:schemeClr val="tx1"/>
            </a:solidFill>
          </a:endParaRPr>
        </a:p>
      </dgm:t>
    </dgm:pt>
    <dgm:pt modelId="{3E7D2644-7ED5-4E4D-8F43-9A300AE90693}" type="sibTrans" cxnId="{7997D43C-C6F5-47C5-8EBC-F124B02BD04C}">
      <dgm:prSet/>
      <dgm:spPr/>
      <dgm:t>
        <a:bodyPr/>
        <a:lstStyle/>
        <a:p>
          <a:endParaRPr lang="en-US" sz="2400">
            <a:solidFill>
              <a:schemeClr val="tx1"/>
            </a:solidFill>
          </a:endParaRPr>
        </a:p>
      </dgm:t>
    </dgm:pt>
    <dgm:pt modelId="{11673C1C-7F3D-48CB-B380-E807EB828FF0}">
      <dgm:prSet custT="1"/>
      <dgm:spPr/>
      <dgm:t>
        <a:bodyPr lIns="0" tIns="0"/>
        <a:lstStyle/>
        <a:p>
          <a:pPr rtl="0"/>
          <a:r>
            <a:rPr lang="en-US" sz="1100" b="1" dirty="0" smtClean="0">
              <a:solidFill>
                <a:srgbClr val="C00000"/>
              </a:solidFill>
            </a:rPr>
            <a:t>Psychiatrist</a:t>
          </a:r>
          <a:r>
            <a:rPr lang="en-US" sz="1100" b="1" dirty="0" smtClean="0">
              <a:solidFill>
                <a:schemeClr val="tx1"/>
              </a:solidFill>
            </a:rPr>
            <a:t> </a:t>
          </a:r>
          <a:r>
            <a:rPr lang="en-US" sz="1100" b="1" dirty="0" smtClean="0">
              <a:solidFill>
                <a:srgbClr val="C00000"/>
              </a:solidFill>
            </a:rPr>
            <a:t>± 10 panels</a:t>
          </a:r>
          <a:endParaRPr lang="en-US" sz="1100" b="1" dirty="0">
            <a:solidFill>
              <a:srgbClr val="C00000"/>
            </a:solidFill>
          </a:endParaRPr>
        </a:p>
      </dgm:t>
    </dgm:pt>
    <dgm:pt modelId="{57E57851-DAB8-4EE3-BEFC-4E20B91E2E12}" type="parTrans" cxnId="{2F1B29AD-FEF0-4E58-8FA5-70C98B2548E9}">
      <dgm:prSet/>
      <dgm:spPr/>
      <dgm:t>
        <a:bodyPr/>
        <a:lstStyle/>
        <a:p>
          <a:endParaRPr lang="en-US" sz="2400">
            <a:solidFill>
              <a:schemeClr val="tx1"/>
            </a:solidFill>
          </a:endParaRPr>
        </a:p>
      </dgm:t>
    </dgm:pt>
    <dgm:pt modelId="{788E11FE-0427-4D23-9971-021299A0EBF2}" type="sibTrans" cxnId="{2F1B29AD-FEF0-4E58-8FA5-70C98B2548E9}">
      <dgm:prSet/>
      <dgm:spPr/>
      <dgm:t>
        <a:bodyPr/>
        <a:lstStyle/>
        <a:p>
          <a:endParaRPr lang="en-US" sz="2400">
            <a:solidFill>
              <a:schemeClr val="tx1"/>
            </a:solidFill>
          </a:endParaRPr>
        </a:p>
      </dgm:t>
    </dgm:pt>
    <dgm:pt modelId="{71D77BCC-0E7F-4F19-96A6-E59B28C0CB84}">
      <dgm:prSet custT="1"/>
      <dgm:spPr/>
      <dgm:t>
        <a:bodyPr lIns="0"/>
        <a:lstStyle/>
        <a:p>
          <a:pPr algn="l" rtl="0"/>
          <a:endParaRPr lang="en-US" sz="1400" b="1" dirty="0" smtClean="0">
            <a:solidFill>
              <a:schemeClr val="tx1"/>
            </a:solidFill>
          </a:endParaRPr>
        </a:p>
        <a:p>
          <a:pPr algn="l" rtl="0"/>
          <a:endParaRPr lang="en-US" sz="1400" b="1" dirty="0" smtClean="0">
            <a:solidFill>
              <a:schemeClr val="tx1"/>
            </a:solidFill>
          </a:endParaRPr>
        </a:p>
        <a:p>
          <a:pPr algn="l" rtl="0"/>
          <a:endParaRPr lang="en-US" sz="1400" b="1" dirty="0" smtClean="0">
            <a:solidFill>
              <a:schemeClr val="tx1"/>
            </a:solidFill>
          </a:endParaRPr>
        </a:p>
        <a:p>
          <a:pPr algn="l" rtl="0"/>
          <a:endParaRPr lang="en-US" sz="1400" b="1" dirty="0" smtClean="0">
            <a:solidFill>
              <a:schemeClr val="tx1"/>
            </a:solidFill>
          </a:endParaRPr>
        </a:p>
        <a:p>
          <a:pPr algn="l" rtl="0"/>
          <a:r>
            <a:rPr lang="en-US" sz="1600" b="1" dirty="0" smtClean="0">
              <a:solidFill>
                <a:schemeClr val="tx1"/>
              </a:solidFill>
            </a:rPr>
            <a:t>PCP</a:t>
          </a:r>
        </a:p>
        <a:p>
          <a:pPr algn="l" rtl="0"/>
          <a:r>
            <a:rPr lang="en-US" sz="1600" b="1" u="sng" dirty="0" smtClean="0">
              <a:solidFill>
                <a:schemeClr val="tx1"/>
              </a:solidFill>
              <a:effectLst/>
            </a:rPr>
            <a:t>RN Care Manager</a:t>
          </a:r>
        </a:p>
        <a:p>
          <a:pPr algn="l" rtl="0"/>
          <a:r>
            <a:rPr lang="en-US" sz="1600" b="1" dirty="0" smtClean="0">
              <a:solidFill>
                <a:schemeClr val="tx1"/>
              </a:solidFill>
            </a:rPr>
            <a:t>Clinical Associate (LPN, MA, or Health Tech)</a:t>
          </a:r>
        </a:p>
        <a:p>
          <a:pPr algn="l" rtl="0"/>
          <a:r>
            <a:rPr lang="en-US" sz="1600" b="1" dirty="0" smtClean="0">
              <a:solidFill>
                <a:schemeClr val="tx1"/>
              </a:solidFill>
            </a:rPr>
            <a:t>Clerk</a:t>
          </a:r>
          <a:endParaRPr lang="en-US" sz="1600" b="1" dirty="0">
            <a:solidFill>
              <a:schemeClr val="tx1"/>
            </a:solidFill>
          </a:endParaRPr>
        </a:p>
      </dgm:t>
    </dgm:pt>
    <dgm:pt modelId="{7618500E-904B-46A7-B106-213FF9419594}" type="parTrans" cxnId="{3DC69913-8F4A-42C4-8C42-D08580BB3E1A}">
      <dgm:prSet/>
      <dgm:spPr/>
      <dgm:t>
        <a:bodyPr/>
        <a:lstStyle/>
        <a:p>
          <a:endParaRPr lang="en-US" sz="2400">
            <a:solidFill>
              <a:schemeClr val="tx1"/>
            </a:solidFill>
          </a:endParaRPr>
        </a:p>
      </dgm:t>
    </dgm:pt>
    <dgm:pt modelId="{F2ED70DC-79BE-4155-9020-64BA9728871A}" type="sibTrans" cxnId="{3DC69913-8F4A-42C4-8C42-D08580BB3E1A}">
      <dgm:prSet/>
      <dgm:spPr/>
      <dgm:t>
        <a:bodyPr/>
        <a:lstStyle/>
        <a:p>
          <a:endParaRPr lang="en-US" sz="2400">
            <a:solidFill>
              <a:schemeClr val="tx1"/>
            </a:solidFill>
          </a:endParaRPr>
        </a:p>
      </dgm:t>
    </dgm:pt>
    <dgm:pt modelId="{AD187960-C1DA-4E5E-92C7-4058D1427D5B}">
      <dgm:prSet custT="1"/>
      <dgm:spPr/>
      <dgm:t>
        <a:bodyPr lIns="0" tIns="0"/>
        <a:lstStyle/>
        <a:p>
          <a:pPr rtl="0"/>
          <a:r>
            <a:rPr lang="en-US" sz="1100" dirty="0" smtClean="0">
              <a:solidFill>
                <a:srgbClr val="C00000"/>
              </a:solidFill>
            </a:rPr>
            <a:t>Nutrition: ± 5 panels</a:t>
          </a:r>
          <a:endParaRPr lang="en-US" sz="1100" dirty="0">
            <a:solidFill>
              <a:srgbClr val="C00000"/>
            </a:solidFill>
          </a:endParaRPr>
        </a:p>
      </dgm:t>
    </dgm:pt>
    <dgm:pt modelId="{03110C9E-EC4E-4BB3-A4AC-2A44B1CA6AC7}" type="parTrans" cxnId="{4E12A80B-E1F6-472B-A5E4-4160AA5E1FE7}">
      <dgm:prSet/>
      <dgm:spPr/>
      <dgm:t>
        <a:bodyPr/>
        <a:lstStyle/>
        <a:p>
          <a:endParaRPr lang="en-US" sz="2400">
            <a:solidFill>
              <a:schemeClr val="tx1"/>
            </a:solidFill>
          </a:endParaRPr>
        </a:p>
      </dgm:t>
    </dgm:pt>
    <dgm:pt modelId="{5239ADE9-3A20-42C3-88B4-D644300AE2E1}" type="sibTrans" cxnId="{4E12A80B-E1F6-472B-A5E4-4160AA5E1FE7}">
      <dgm:prSet/>
      <dgm:spPr/>
      <dgm:t>
        <a:bodyPr/>
        <a:lstStyle/>
        <a:p>
          <a:endParaRPr lang="en-US" sz="2400">
            <a:solidFill>
              <a:schemeClr val="tx1"/>
            </a:solidFill>
          </a:endParaRPr>
        </a:p>
      </dgm:t>
    </dgm:pt>
    <dgm:pt modelId="{BEE95110-7EF0-4973-878D-3161A399D057}">
      <dgm:prSet custT="1"/>
      <dgm:spPr/>
      <dgm:t>
        <a:bodyPr/>
        <a:lstStyle/>
        <a:p>
          <a:pPr rtl="0"/>
          <a:r>
            <a:rPr lang="en-US" sz="2400" b="1" dirty="0" smtClean="0">
              <a:solidFill>
                <a:srgbClr val="C00000"/>
              </a:solidFill>
            </a:rPr>
            <a:t>Veteran</a:t>
          </a:r>
        </a:p>
        <a:p>
          <a:pPr rtl="0"/>
          <a:r>
            <a:rPr lang="en-US" sz="1600" b="1" dirty="0" smtClean="0">
              <a:solidFill>
                <a:schemeClr val="tx1"/>
              </a:solidFill>
            </a:rPr>
            <a:t>OEF/OIF/OND Program Manager, TPA/CM</a:t>
          </a:r>
          <a:endParaRPr lang="en-US" sz="1600" b="1" dirty="0">
            <a:solidFill>
              <a:schemeClr val="tx1"/>
            </a:solidFill>
          </a:endParaRPr>
        </a:p>
      </dgm:t>
    </dgm:pt>
    <dgm:pt modelId="{D649B0FB-E745-4E58-846F-86626521F710}" type="parTrans" cxnId="{85064646-169F-457A-B090-FED2818608E1}">
      <dgm:prSet/>
      <dgm:spPr/>
      <dgm:t>
        <a:bodyPr/>
        <a:lstStyle/>
        <a:p>
          <a:endParaRPr lang="en-US" sz="2400">
            <a:solidFill>
              <a:schemeClr val="tx1"/>
            </a:solidFill>
          </a:endParaRPr>
        </a:p>
      </dgm:t>
    </dgm:pt>
    <dgm:pt modelId="{0B3A2337-11B4-43CD-A04F-663F744C5220}" type="sibTrans" cxnId="{85064646-169F-457A-B090-FED2818608E1}">
      <dgm:prSet/>
      <dgm:spPr/>
      <dgm:t>
        <a:bodyPr/>
        <a:lstStyle/>
        <a:p>
          <a:endParaRPr lang="en-US" sz="2400">
            <a:solidFill>
              <a:schemeClr val="tx1"/>
            </a:solidFill>
          </a:endParaRPr>
        </a:p>
      </dgm:t>
    </dgm:pt>
    <dgm:pt modelId="{A5C84210-3358-4385-BF64-804B13812280}">
      <dgm:prSet custT="1"/>
      <dgm:spPr/>
      <dgm:t>
        <a:bodyPr lIns="0" tIns="0"/>
        <a:lstStyle/>
        <a:p>
          <a:pPr rtl="0"/>
          <a:r>
            <a:rPr lang="en-US" sz="1200" b="1" dirty="0" smtClean="0">
              <a:solidFill>
                <a:srgbClr val="C00000"/>
              </a:solidFill>
            </a:rPr>
            <a:t>Pain</a:t>
          </a:r>
          <a:endParaRPr lang="en-US" sz="1200" b="1" dirty="0">
            <a:solidFill>
              <a:srgbClr val="C00000"/>
            </a:solidFill>
          </a:endParaRPr>
        </a:p>
      </dgm:t>
    </dgm:pt>
    <dgm:pt modelId="{0385F644-9F1E-4CC0-8C89-A06A85D5F5DF}" type="parTrans" cxnId="{94BE8797-B917-4681-BA11-5DDA3B9B1D26}">
      <dgm:prSet/>
      <dgm:spPr/>
      <dgm:t>
        <a:bodyPr/>
        <a:lstStyle/>
        <a:p>
          <a:endParaRPr lang="en-US"/>
        </a:p>
      </dgm:t>
    </dgm:pt>
    <dgm:pt modelId="{0A0E2A48-5A0A-4528-BED8-3564C0E0B983}" type="sibTrans" cxnId="{94BE8797-B917-4681-BA11-5DDA3B9B1D26}">
      <dgm:prSet/>
      <dgm:spPr/>
      <dgm:t>
        <a:bodyPr/>
        <a:lstStyle/>
        <a:p>
          <a:endParaRPr lang="en-US"/>
        </a:p>
      </dgm:t>
    </dgm:pt>
    <dgm:pt modelId="{9DC0791C-707C-45FF-A23E-BF9170E84205}">
      <dgm:prSet custT="1"/>
      <dgm:spPr/>
      <dgm:t>
        <a:bodyPr lIns="0" tIns="0"/>
        <a:lstStyle/>
        <a:p>
          <a:pPr rtl="0"/>
          <a:r>
            <a:rPr lang="en-US" sz="1200" b="1" dirty="0" smtClean="0">
              <a:solidFill>
                <a:srgbClr val="C00000"/>
              </a:solidFill>
            </a:rPr>
            <a:t>SUDs</a:t>
          </a:r>
          <a:endParaRPr lang="en-US" sz="1200" b="1" dirty="0">
            <a:solidFill>
              <a:srgbClr val="C00000"/>
            </a:solidFill>
          </a:endParaRPr>
        </a:p>
      </dgm:t>
    </dgm:pt>
    <dgm:pt modelId="{A1F393AF-E012-4BF2-9A37-C5DD71999DBC}" type="parTrans" cxnId="{069788B6-8E59-4C9C-9417-6E9F60EC6557}">
      <dgm:prSet/>
      <dgm:spPr/>
      <dgm:t>
        <a:bodyPr/>
        <a:lstStyle/>
        <a:p>
          <a:endParaRPr lang="en-US"/>
        </a:p>
      </dgm:t>
    </dgm:pt>
    <dgm:pt modelId="{1D45BEA1-5EBB-4A93-AB0E-C4AF1E8D0729}" type="sibTrans" cxnId="{069788B6-8E59-4C9C-9417-6E9F60EC6557}">
      <dgm:prSet/>
      <dgm:spPr/>
      <dgm:t>
        <a:bodyPr/>
        <a:lstStyle/>
        <a:p>
          <a:endParaRPr lang="en-US"/>
        </a:p>
      </dgm:t>
    </dgm:pt>
    <dgm:pt modelId="{1A77C1D7-6293-4EE4-AC79-B0A74B6104F1}">
      <dgm:prSet custT="1"/>
      <dgm:spPr/>
      <dgm:t>
        <a:bodyPr lIns="0" tIns="0"/>
        <a:lstStyle/>
        <a:p>
          <a:pPr rtl="0"/>
          <a:r>
            <a:rPr lang="en-US" sz="1200" b="1" dirty="0" smtClean="0">
              <a:solidFill>
                <a:srgbClr val="C00000"/>
              </a:solidFill>
            </a:rPr>
            <a:t>Polytrauma</a:t>
          </a:r>
          <a:endParaRPr lang="en-US" sz="1100" b="1" dirty="0">
            <a:solidFill>
              <a:srgbClr val="C00000"/>
            </a:solidFill>
          </a:endParaRPr>
        </a:p>
      </dgm:t>
    </dgm:pt>
    <dgm:pt modelId="{668B5AC9-52FE-4CA9-B10B-5278F7D6C14B}" type="parTrans" cxnId="{34AF9F84-191A-4DD0-9FCC-48D9380EC815}">
      <dgm:prSet/>
      <dgm:spPr/>
      <dgm:t>
        <a:bodyPr/>
        <a:lstStyle/>
        <a:p>
          <a:endParaRPr lang="en-US"/>
        </a:p>
      </dgm:t>
    </dgm:pt>
    <dgm:pt modelId="{69080057-6B15-49F4-8363-DC5779E67BC6}" type="sibTrans" cxnId="{34AF9F84-191A-4DD0-9FCC-48D9380EC815}">
      <dgm:prSet/>
      <dgm:spPr/>
      <dgm:t>
        <a:bodyPr/>
        <a:lstStyle/>
        <a:p>
          <a:endParaRPr lang="en-US"/>
        </a:p>
      </dgm:t>
    </dgm:pt>
    <dgm:pt modelId="{54B76D59-95B4-40C6-AF8E-E8AEDA7E51F8}">
      <dgm:prSet custT="1"/>
      <dgm:spPr/>
      <dgm:t>
        <a:bodyPr lIns="0" tIns="0"/>
        <a:lstStyle/>
        <a:p>
          <a:pPr rtl="0"/>
          <a:endParaRPr lang="en-US" sz="1100" b="1" dirty="0">
            <a:solidFill>
              <a:srgbClr val="C00000"/>
            </a:solidFill>
          </a:endParaRPr>
        </a:p>
      </dgm:t>
    </dgm:pt>
    <dgm:pt modelId="{B3331B60-6D9F-499F-97BA-144BF967658C}" type="parTrans" cxnId="{201FFDAF-C696-4006-AE6F-EB0ABE971CF0}">
      <dgm:prSet/>
      <dgm:spPr/>
      <dgm:t>
        <a:bodyPr/>
        <a:lstStyle/>
        <a:p>
          <a:endParaRPr lang="en-US"/>
        </a:p>
      </dgm:t>
    </dgm:pt>
    <dgm:pt modelId="{B4D431FC-B5FA-492D-82EE-1B7C8171A8BB}" type="sibTrans" cxnId="{201FFDAF-C696-4006-AE6F-EB0ABE971CF0}">
      <dgm:prSet/>
      <dgm:spPr/>
      <dgm:t>
        <a:bodyPr/>
        <a:lstStyle/>
        <a:p>
          <a:endParaRPr lang="en-US"/>
        </a:p>
      </dgm:t>
    </dgm:pt>
    <dgm:pt modelId="{828E3B20-2ED5-4134-A5F8-0F26953F3A48}" type="pres">
      <dgm:prSet presAssocID="{B72E538D-F208-4C43-8CDA-BF11E9E740E2}" presName="Name0" presStyleCnt="0">
        <dgm:presLayoutVars>
          <dgm:chMax val="7"/>
          <dgm:resizeHandles val="exact"/>
        </dgm:presLayoutVars>
      </dgm:prSet>
      <dgm:spPr/>
      <dgm:t>
        <a:bodyPr/>
        <a:lstStyle/>
        <a:p>
          <a:endParaRPr lang="en-US"/>
        </a:p>
      </dgm:t>
    </dgm:pt>
    <dgm:pt modelId="{03C59D4A-EB86-4741-8353-A707F45B3A57}" type="pres">
      <dgm:prSet presAssocID="{B72E538D-F208-4C43-8CDA-BF11E9E740E2}" presName="comp1" presStyleCnt="0"/>
      <dgm:spPr/>
    </dgm:pt>
    <dgm:pt modelId="{68F27090-6C14-4809-A5DA-E768FF0FFDBC}" type="pres">
      <dgm:prSet presAssocID="{B72E538D-F208-4C43-8CDA-BF11E9E740E2}" presName="circle1" presStyleLbl="node1" presStyleIdx="0" presStyleCnt="3"/>
      <dgm:spPr/>
      <dgm:t>
        <a:bodyPr/>
        <a:lstStyle/>
        <a:p>
          <a:endParaRPr lang="en-US"/>
        </a:p>
      </dgm:t>
    </dgm:pt>
    <dgm:pt modelId="{8F8388CB-BAFB-4C88-9DAB-8E6BB03EC068}" type="pres">
      <dgm:prSet presAssocID="{B72E538D-F208-4C43-8CDA-BF11E9E740E2}" presName="c1text" presStyleLbl="node1" presStyleIdx="0" presStyleCnt="3">
        <dgm:presLayoutVars>
          <dgm:bulletEnabled val="1"/>
        </dgm:presLayoutVars>
      </dgm:prSet>
      <dgm:spPr/>
      <dgm:t>
        <a:bodyPr/>
        <a:lstStyle/>
        <a:p>
          <a:endParaRPr lang="en-US"/>
        </a:p>
      </dgm:t>
    </dgm:pt>
    <dgm:pt modelId="{94DA904A-F1AC-4092-86BA-49206900C725}" type="pres">
      <dgm:prSet presAssocID="{B72E538D-F208-4C43-8CDA-BF11E9E740E2}" presName="comp2" presStyleCnt="0"/>
      <dgm:spPr/>
    </dgm:pt>
    <dgm:pt modelId="{F8E935B9-1D45-4D86-BF2B-40B7B29E9956}" type="pres">
      <dgm:prSet presAssocID="{B72E538D-F208-4C43-8CDA-BF11E9E740E2}" presName="circle2" presStyleLbl="node1" presStyleIdx="1" presStyleCnt="3" custScaleX="81199" custScaleY="70370" custLinFactNeighborX="0" custLinFactNeighborY="14815"/>
      <dgm:spPr/>
      <dgm:t>
        <a:bodyPr/>
        <a:lstStyle/>
        <a:p>
          <a:endParaRPr lang="en-US"/>
        </a:p>
      </dgm:t>
    </dgm:pt>
    <dgm:pt modelId="{7595798A-BD81-43AA-8CF8-300896B20626}" type="pres">
      <dgm:prSet presAssocID="{B72E538D-F208-4C43-8CDA-BF11E9E740E2}" presName="c2text" presStyleLbl="node1" presStyleIdx="1" presStyleCnt="3">
        <dgm:presLayoutVars>
          <dgm:bulletEnabled val="1"/>
        </dgm:presLayoutVars>
      </dgm:prSet>
      <dgm:spPr/>
      <dgm:t>
        <a:bodyPr/>
        <a:lstStyle/>
        <a:p>
          <a:endParaRPr lang="en-US"/>
        </a:p>
      </dgm:t>
    </dgm:pt>
    <dgm:pt modelId="{5AF4124B-0B65-4250-ADDB-B6541BC619D4}" type="pres">
      <dgm:prSet presAssocID="{B72E538D-F208-4C43-8CDA-BF11E9E740E2}" presName="comp3" presStyleCnt="0"/>
      <dgm:spPr/>
    </dgm:pt>
    <dgm:pt modelId="{7460917E-481C-440D-A2BD-9F7AC6A4391E}" type="pres">
      <dgm:prSet presAssocID="{B72E538D-F208-4C43-8CDA-BF11E9E740E2}" presName="circle3" presStyleLbl="node1" presStyleIdx="2" presStyleCnt="3" custScaleX="70421" custScaleY="53333" custLinFactNeighborX="-489" custLinFactNeighborY="29044"/>
      <dgm:spPr/>
      <dgm:t>
        <a:bodyPr/>
        <a:lstStyle/>
        <a:p>
          <a:endParaRPr lang="en-US"/>
        </a:p>
      </dgm:t>
    </dgm:pt>
    <dgm:pt modelId="{27EEB75C-034E-4029-A410-1F4B938774D6}" type="pres">
      <dgm:prSet presAssocID="{B72E538D-F208-4C43-8CDA-BF11E9E740E2}" presName="c3text" presStyleLbl="node1" presStyleIdx="2" presStyleCnt="3">
        <dgm:presLayoutVars>
          <dgm:bulletEnabled val="1"/>
        </dgm:presLayoutVars>
      </dgm:prSet>
      <dgm:spPr/>
      <dgm:t>
        <a:bodyPr/>
        <a:lstStyle/>
        <a:p>
          <a:endParaRPr lang="en-US"/>
        </a:p>
      </dgm:t>
    </dgm:pt>
  </dgm:ptLst>
  <dgm:cxnLst>
    <dgm:cxn modelId="{61430E1C-6137-48EB-90EB-993B0E129F21}" type="presOf" srcId="{AD187960-C1DA-4E5E-92C7-4058D1427D5B}" destId="{8F8388CB-BAFB-4C88-9DAB-8E6BB03EC068}" srcOrd="1" destOrd="4" presId="urn:microsoft.com/office/officeart/2005/8/layout/venn2"/>
    <dgm:cxn modelId="{D1EA3E98-08EC-4A04-B45E-67AC14174EA4}" type="presOf" srcId="{11673C1C-7F3D-48CB-B380-E807EB828FF0}" destId="{68F27090-6C14-4809-A5DA-E768FF0FFDBC}" srcOrd="0" destOrd="10" presId="urn:microsoft.com/office/officeart/2005/8/layout/venn2"/>
    <dgm:cxn modelId="{B1DBF634-D2E4-484F-924B-53E852AE8BEB}" srcId="{7A4230C6-8331-4042-9C21-B68A2238F384}" destId="{1FC35A61-BE82-4C97-9A79-0976C1B42472}" srcOrd="1" destOrd="0" parTransId="{571F99DB-C6AD-4B24-B46D-4C39BA3A1164}" sibTransId="{43CDD7CC-3992-4725-BD67-474975478578}"/>
    <dgm:cxn modelId="{CE7F67E8-F606-4DC9-A9ED-48347764C7BD}" type="presOf" srcId="{71D77BCC-0E7F-4F19-96A6-E59B28C0CB84}" destId="{F8E935B9-1D45-4D86-BF2B-40B7B29E9956}" srcOrd="0" destOrd="0" presId="urn:microsoft.com/office/officeart/2005/8/layout/venn2"/>
    <dgm:cxn modelId="{66540BC7-CBB9-461F-820E-980F80C34D59}" type="presOf" srcId="{11673C1C-7F3D-48CB-B380-E807EB828FF0}" destId="{8F8388CB-BAFB-4C88-9DAB-8E6BB03EC068}" srcOrd="1" destOrd="10" presId="urn:microsoft.com/office/officeart/2005/8/layout/venn2"/>
    <dgm:cxn modelId="{2298F764-AEDC-46A3-BA3B-797229922F2C}" type="presOf" srcId="{54B76D59-95B4-40C6-AF8E-E8AEDA7E51F8}" destId="{8F8388CB-BAFB-4C88-9DAB-8E6BB03EC068}" srcOrd="1" destOrd="11" presId="urn:microsoft.com/office/officeart/2005/8/layout/venn2"/>
    <dgm:cxn modelId="{10CA4F8B-DF91-4120-A7F4-DD322502971E}" type="presOf" srcId="{2D43E5AA-1DA4-4251-AA08-15EB2E9C3319}" destId="{68F27090-6C14-4809-A5DA-E768FF0FFDBC}" srcOrd="0" destOrd="9" presId="urn:microsoft.com/office/officeart/2005/8/layout/venn2"/>
    <dgm:cxn modelId="{E03F3CA7-98C4-4E68-8F4E-02756D89D664}" srcId="{FF2F6EDA-A0EB-4DE2-BA9F-A27839325EA7}" destId="{7A4230C6-8331-4042-9C21-B68A2238F384}" srcOrd="5" destOrd="0" parTransId="{A65CFB99-A8BC-4798-9AB8-20286F864D1B}" sibTransId="{F6745205-3CB7-4C78-968F-680EE56ED879}"/>
    <dgm:cxn modelId="{966DB396-4A9D-4806-BE59-85376F4C0C0A}" type="presOf" srcId="{4218868D-EDE5-4AAE-9197-57CB5CCE3B3F}" destId="{68F27090-6C14-4809-A5DA-E768FF0FFDBC}" srcOrd="0" destOrd="2" presId="urn:microsoft.com/office/officeart/2005/8/layout/venn2"/>
    <dgm:cxn modelId="{92B9ADDB-3066-4487-9DA7-E2DF616E1D68}" type="presOf" srcId="{7A4230C6-8331-4042-9C21-B68A2238F384}" destId="{8F8388CB-BAFB-4C88-9DAB-8E6BB03EC068}" srcOrd="1" destOrd="6" presId="urn:microsoft.com/office/officeart/2005/8/layout/venn2"/>
    <dgm:cxn modelId="{818AFD15-9F64-458F-82D5-A6332C893913}" type="presOf" srcId="{9DC0791C-707C-45FF-A23E-BF9170E84205}" destId="{68F27090-6C14-4809-A5DA-E768FF0FFDBC}" srcOrd="0" destOrd="14" presId="urn:microsoft.com/office/officeart/2005/8/layout/venn2"/>
    <dgm:cxn modelId="{5FBA228A-1D52-440F-89B9-5D3132757343}" type="presOf" srcId="{F910D3A3-6CEA-4F4A-940E-BD80F1D80CF6}" destId="{8F8388CB-BAFB-4C88-9DAB-8E6BB03EC068}" srcOrd="1" destOrd="3" presId="urn:microsoft.com/office/officeart/2005/8/layout/venn2"/>
    <dgm:cxn modelId="{94BE8797-B917-4681-BA11-5DDA3B9B1D26}" srcId="{FF2F6EDA-A0EB-4DE2-BA9F-A27839325EA7}" destId="{A5C84210-3358-4385-BF64-804B13812280}" srcOrd="8" destOrd="0" parTransId="{0385F644-9F1E-4CC0-8C89-A06A85D5F5DF}" sibTransId="{0A0E2A48-5A0A-4528-BED8-3564C0E0B983}"/>
    <dgm:cxn modelId="{DBE05A0C-3F36-4667-BE1D-5FD0F2A79F23}" type="presOf" srcId="{FF2F6EDA-A0EB-4DE2-BA9F-A27839325EA7}" destId="{8F8388CB-BAFB-4C88-9DAB-8E6BB03EC068}" srcOrd="1" destOrd="0" presId="urn:microsoft.com/office/officeart/2005/8/layout/venn2"/>
    <dgm:cxn modelId="{07F13289-FB16-42FA-94F7-FC8F68736A5B}" type="presOf" srcId="{F910D3A3-6CEA-4F4A-940E-BD80F1D80CF6}" destId="{68F27090-6C14-4809-A5DA-E768FF0FFDBC}" srcOrd="0" destOrd="3" presId="urn:microsoft.com/office/officeart/2005/8/layout/venn2"/>
    <dgm:cxn modelId="{56B8AEE5-C4BE-4479-8034-82D879F26DF7}" srcId="{FF2F6EDA-A0EB-4DE2-BA9F-A27839325EA7}" destId="{C75EE7B7-5785-4B55-B157-CBDB6229F373}" srcOrd="0" destOrd="0" parTransId="{82373E51-80CD-4387-B97C-3405E2BA5080}" sibTransId="{A201DEEF-E93B-46BD-84F7-A88A6FCA54F8}"/>
    <dgm:cxn modelId="{9DBEA9E2-EAB6-4E79-8B27-B5E96FF5A112}" type="presOf" srcId="{1FC35A61-BE82-4C97-9A79-0976C1B42472}" destId="{68F27090-6C14-4809-A5DA-E768FF0FFDBC}" srcOrd="0" destOrd="8" presId="urn:microsoft.com/office/officeart/2005/8/layout/venn2"/>
    <dgm:cxn modelId="{7997D43C-C6F5-47C5-8EBC-F124B02BD04C}" srcId="{7A4230C6-8331-4042-9C21-B68A2238F384}" destId="{2D43E5AA-1DA4-4251-AA08-15EB2E9C3319}" srcOrd="2" destOrd="0" parTransId="{867C2A51-AA86-49B3-9F19-B3003CE222BD}" sibTransId="{3E7D2644-7ED5-4E4D-8F43-9A300AE90693}"/>
    <dgm:cxn modelId="{A88291FA-9D9A-4790-A1D5-89E43FC975D0}" type="presOf" srcId="{54B76D59-95B4-40C6-AF8E-E8AEDA7E51F8}" destId="{68F27090-6C14-4809-A5DA-E768FF0FFDBC}" srcOrd="0" destOrd="11" presId="urn:microsoft.com/office/officeart/2005/8/layout/venn2"/>
    <dgm:cxn modelId="{6BB9190D-012C-49B5-96F0-083CDBCDE4B6}" type="presOf" srcId="{36D5F3EF-96D0-4A08-8AE3-8D66D35AA944}" destId="{8F8388CB-BAFB-4C88-9DAB-8E6BB03EC068}" srcOrd="1" destOrd="5" presId="urn:microsoft.com/office/officeart/2005/8/layout/venn2"/>
    <dgm:cxn modelId="{34AF9F84-191A-4DD0-9FCC-48D9380EC815}" srcId="{FF2F6EDA-A0EB-4DE2-BA9F-A27839325EA7}" destId="{1A77C1D7-6293-4EE4-AC79-B0A74B6104F1}" srcOrd="7" destOrd="0" parTransId="{668B5AC9-52FE-4CA9-B10B-5278F7D6C14B}" sibTransId="{69080057-6B15-49F4-8363-DC5779E67BC6}"/>
    <dgm:cxn modelId="{E16B6B0F-937D-4A9C-A175-FFE665AA02DD}" type="presOf" srcId="{AD187960-C1DA-4E5E-92C7-4058D1427D5B}" destId="{68F27090-6C14-4809-A5DA-E768FF0FFDBC}" srcOrd="0" destOrd="4" presId="urn:microsoft.com/office/officeart/2005/8/layout/venn2"/>
    <dgm:cxn modelId="{4E12A80B-E1F6-472B-A5E4-4160AA5E1FE7}" srcId="{FF2F6EDA-A0EB-4DE2-BA9F-A27839325EA7}" destId="{AD187960-C1DA-4E5E-92C7-4058D1427D5B}" srcOrd="3" destOrd="0" parTransId="{03110C9E-EC4E-4BB3-A4AC-2A44B1CA6AC7}" sibTransId="{5239ADE9-3A20-42C3-88B4-D644300AE2E1}"/>
    <dgm:cxn modelId="{64CEC918-4624-4EEB-B521-5FF7CF87E768}" type="presOf" srcId="{7A4230C6-8331-4042-9C21-B68A2238F384}" destId="{68F27090-6C14-4809-A5DA-E768FF0FFDBC}" srcOrd="0" destOrd="6" presId="urn:microsoft.com/office/officeart/2005/8/layout/venn2"/>
    <dgm:cxn modelId="{83F91F42-DF93-4AC7-A641-6B148396A2D1}" type="presOf" srcId="{A5C84210-3358-4385-BF64-804B13812280}" destId="{68F27090-6C14-4809-A5DA-E768FF0FFDBC}" srcOrd="0" destOrd="13" presId="urn:microsoft.com/office/officeart/2005/8/layout/venn2"/>
    <dgm:cxn modelId="{069788B6-8E59-4C9C-9417-6E9F60EC6557}" srcId="{FF2F6EDA-A0EB-4DE2-BA9F-A27839325EA7}" destId="{9DC0791C-707C-45FF-A23E-BF9170E84205}" srcOrd="9" destOrd="0" parTransId="{A1F393AF-E012-4BF2-9A37-C5DD71999DBC}" sibTransId="{1D45BEA1-5EBB-4A93-AB0E-C4AF1E8D0729}"/>
    <dgm:cxn modelId="{85064646-169F-457A-B090-FED2818608E1}" srcId="{B72E538D-F208-4C43-8CDA-BF11E9E740E2}" destId="{BEE95110-7EF0-4973-878D-3161A399D057}" srcOrd="2" destOrd="0" parTransId="{D649B0FB-E745-4E58-846F-86626521F710}" sibTransId="{0B3A2337-11B4-43CD-A04F-663F744C5220}"/>
    <dgm:cxn modelId="{0DC07CF1-8507-49AA-BFD7-0F36C5A68F1E}" type="presOf" srcId="{22930A42-FC15-430A-B27F-DD33BCB3500E}" destId="{8F8388CB-BAFB-4C88-9DAB-8E6BB03EC068}" srcOrd="1" destOrd="7" presId="urn:microsoft.com/office/officeart/2005/8/layout/venn2"/>
    <dgm:cxn modelId="{7D0D2E9D-88E3-488E-A838-C786AF8AE21F}" type="presOf" srcId="{BEE95110-7EF0-4973-878D-3161A399D057}" destId="{27EEB75C-034E-4029-A410-1F4B938774D6}" srcOrd="1" destOrd="0" presId="urn:microsoft.com/office/officeart/2005/8/layout/venn2"/>
    <dgm:cxn modelId="{91152262-5C33-4030-90CC-1988F035D8A8}" srcId="{FF2F6EDA-A0EB-4DE2-BA9F-A27839325EA7}" destId="{F910D3A3-6CEA-4F4A-940E-BD80F1D80CF6}" srcOrd="2" destOrd="0" parTransId="{C8F2F49D-ECFF-4573-8C35-23B711B5B844}" sibTransId="{EDF8095B-1583-4DBD-BE82-198F7B71A3C1}"/>
    <dgm:cxn modelId="{A2BC3BAD-97B6-4838-A99B-06E2E7EE0ABF}" type="presOf" srcId="{C75EE7B7-5785-4B55-B157-CBDB6229F373}" destId="{68F27090-6C14-4809-A5DA-E768FF0FFDBC}" srcOrd="0" destOrd="1" presId="urn:microsoft.com/office/officeart/2005/8/layout/venn2"/>
    <dgm:cxn modelId="{413F73E9-33AB-4E49-8BD2-097CF1C197FC}" type="presOf" srcId="{A5C84210-3358-4385-BF64-804B13812280}" destId="{8F8388CB-BAFB-4C88-9DAB-8E6BB03EC068}" srcOrd="1" destOrd="13" presId="urn:microsoft.com/office/officeart/2005/8/layout/venn2"/>
    <dgm:cxn modelId="{B267FCFE-E3C6-4835-88EB-43FDE150A851}" type="presOf" srcId="{2D43E5AA-1DA4-4251-AA08-15EB2E9C3319}" destId="{8F8388CB-BAFB-4C88-9DAB-8E6BB03EC068}" srcOrd="1" destOrd="9" presId="urn:microsoft.com/office/officeart/2005/8/layout/venn2"/>
    <dgm:cxn modelId="{5AF2DDD7-D3BA-4E3C-95C4-F990D020837C}" type="presOf" srcId="{FF2F6EDA-A0EB-4DE2-BA9F-A27839325EA7}" destId="{68F27090-6C14-4809-A5DA-E768FF0FFDBC}" srcOrd="0" destOrd="0" presId="urn:microsoft.com/office/officeart/2005/8/layout/venn2"/>
    <dgm:cxn modelId="{0F5B1563-83A1-47B5-89D1-277BEAFE5A20}" type="presOf" srcId="{9DC0791C-707C-45FF-A23E-BF9170E84205}" destId="{8F8388CB-BAFB-4C88-9DAB-8E6BB03EC068}" srcOrd="1" destOrd="14" presId="urn:microsoft.com/office/officeart/2005/8/layout/venn2"/>
    <dgm:cxn modelId="{490A679E-B4CB-4503-88CA-2AE2B9EEC9A9}" type="presOf" srcId="{36D5F3EF-96D0-4A08-8AE3-8D66D35AA944}" destId="{68F27090-6C14-4809-A5DA-E768FF0FFDBC}" srcOrd="0" destOrd="5" presId="urn:microsoft.com/office/officeart/2005/8/layout/venn2"/>
    <dgm:cxn modelId="{1D487703-D968-4DC0-A933-5ED601EE64C9}" type="presOf" srcId="{1A77C1D7-6293-4EE4-AC79-B0A74B6104F1}" destId="{8F8388CB-BAFB-4C88-9DAB-8E6BB03EC068}" srcOrd="1" destOrd="12" presId="urn:microsoft.com/office/officeart/2005/8/layout/venn2"/>
    <dgm:cxn modelId="{ED0F4B3C-72B4-45F0-850F-5D1BD4C6440A}" srcId="{7A4230C6-8331-4042-9C21-B68A2238F384}" destId="{22930A42-FC15-430A-B27F-DD33BCB3500E}" srcOrd="0" destOrd="0" parTransId="{5CF27582-94E1-4562-BE31-FD6DBA187982}" sibTransId="{568CC30D-7849-44E6-957C-1635C96DACE7}"/>
    <dgm:cxn modelId="{D6C7F9BE-144A-4A0C-9AE0-D12C21497A1B}" srcId="{FF2F6EDA-A0EB-4DE2-BA9F-A27839325EA7}" destId="{4218868D-EDE5-4AAE-9197-57CB5CCE3B3F}" srcOrd="1" destOrd="0" parTransId="{EC59331B-51D4-458F-A4C4-2E522AB2AB9A}" sibTransId="{4DF48D23-5801-4B35-A296-212F66050318}"/>
    <dgm:cxn modelId="{D9ED45E3-FF1F-438A-9E6F-9FDF5E3F312D}" type="presOf" srcId="{4218868D-EDE5-4AAE-9197-57CB5CCE3B3F}" destId="{8F8388CB-BAFB-4C88-9DAB-8E6BB03EC068}" srcOrd="1" destOrd="2" presId="urn:microsoft.com/office/officeart/2005/8/layout/venn2"/>
    <dgm:cxn modelId="{3DC69913-8F4A-42C4-8C42-D08580BB3E1A}" srcId="{B72E538D-F208-4C43-8CDA-BF11E9E740E2}" destId="{71D77BCC-0E7F-4F19-96A6-E59B28C0CB84}" srcOrd="1" destOrd="0" parTransId="{7618500E-904B-46A7-B106-213FF9419594}" sibTransId="{F2ED70DC-79BE-4155-9020-64BA9728871A}"/>
    <dgm:cxn modelId="{CF876E8E-28C7-45D5-AC2B-0BCF1D23C758}" type="presOf" srcId="{71D77BCC-0E7F-4F19-96A6-E59B28C0CB84}" destId="{7595798A-BD81-43AA-8CF8-300896B20626}" srcOrd="1" destOrd="0" presId="urn:microsoft.com/office/officeart/2005/8/layout/venn2"/>
    <dgm:cxn modelId="{2F1B29AD-FEF0-4E58-8FA5-70C98B2548E9}" srcId="{7A4230C6-8331-4042-9C21-B68A2238F384}" destId="{11673C1C-7F3D-48CB-B380-E807EB828FF0}" srcOrd="3" destOrd="0" parTransId="{57E57851-DAB8-4EE3-BEFC-4E20B91E2E12}" sibTransId="{788E11FE-0427-4D23-9971-021299A0EBF2}"/>
    <dgm:cxn modelId="{A05821B4-BA5A-48D0-AC22-2E19DA404FF1}" type="presOf" srcId="{B72E538D-F208-4C43-8CDA-BF11E9E740E2}" destId="{828E3B20-2ED5-4134-A5F8-0F26953F3A48}" srcOrd="0" destOrd="0" presId="urn:microsoft.com/office/officeart/2005/8/layout/venn2"/>
    <dgm:cxn modelId="{3161A06E-A7A9-40E1-AFA2-443099CA0025}" type="presOf" srcId="{1FC35A61-BE82-4C97-9A79-0976C1B42472}" destId="{8F8388CB-BAFB-4C88-9DAB-8E6BB03EC068}" srcOrd="1" destOrd="8" presId="urn:microsoft.com/office/officeart/2005/8/layout/venn2"/>
    <dgm:cxn modelId="{8D920A38-D0F8-44E3-B764-3BE5762AC103}" type="presOf" srcId="{BEE95110-7EF0-4973-878D-3161A399D057}" destId="{7460917E-481C-440D-A2BD-9F7AC6A4391E}" srcOrd="0" destOrd="0" presId="urn:microsoft.com/office/officeart/2005/8/layout/venn2"/>
    <dgm:cxn modelId="{06D4E63E-3725-4B2C-A348-F752D6445D85}" type="presOf" srcId="{22930A42-FC15-430A-B27F-DD33BCB3500E}" destId="{68F27090-6C14-4809-A5DA-E768FF0FFDBC}" srcOrd="0" destOrd="7" presId="urn:microsoft.com/office/officeart/2005/8/layout/venn2"/>
    <dgm:cxn modelId="{201FFDAF-C696-4006-AE6F-EB0ABE971CF0}" srcId="{FF2F6EDA-A0EB-4DE2-BA9F-A27839325EA7}" destId="{54B76D59-95B4-40C6-AF8E-E8AEDA7E51F8}" srcOrd="6" destOrd="0" parTransId="{B3331B60-6D9F-499F-97BA-144BF967658C}" sibTransId="{B4D431FC-B5FA-492D-82EE-1B7C8171A8BB}"/>
    <dgm:cxn modelId="{61864858-47A0-4143-B3FA-4C12E27F4E89}" srcId="{B72E538D-F208-4C43-8CDA-BF11E9E740E2}" destId="{FF2F6EDA-A0EB-4DE2-BA9F-A27839325EA7}" srcOrd="0" destOrd="0" parTransId="{FE0C4A7D-E489-44B5-8D41-0D2E5CD620C5}" sibTransId="{0CDADB28-5F56-4004-A602-56331E85590A}"/>
    <dgm:cxn modelId="{083C2021-3C27-4318-BA4C-C8006D653603}" srcId="{FF2F6EDA-A0EB-4DE2-BA9F-A27839325EA7}" destId="{36D5F3EF-96D0-4A08-8AE3-8D66D35AA944}" srcOrd="4" destOrd="0" parTransId="{392B8904-BACC-4D05-BF4B-F875BBC7254F}" sibTransId="{81141F3A-5493-4B57-97F3-851DAE3B2128}"/>
    <dgm:cxn modelId="{B2198056-4BAE-41F5-8D54-700938E10B7C}" type="presOf" srcId="{1A77C1D7-6293-4EE4-AC79-B0A74B6104F1}" destId="{68F27090-6C14-4809-A5DA-E768FF0FFDBC}" srcOrd="0" destOrd="12" presId="urn:microsoft.com/office/officeart/2005/8/layout/venn2"/>
    <dgm:cxn modelId="{C751DCF7-D814-4B71-9A7C-4E5D70092383}" type="presOf" srcId="{C75EE7B7-5785-4B55-B157-CBDB6229F373}" destId="{8F8388CB-BAFB-4C88-9DAB-8E6BB03EC068}" srcOrd="1" destOrd="1" presId="urn:microsoft.com/office/officeart/2005/8/layout/venn2"/>
    <dgm:cxn modelId="{0C816D77-4EB8-4478-8E03-65B7045C086E}" type="presParOf" srcId="{828E3B20-2ED5-4134-A5F8-0F26953F3A48}" destId="{03C59D4A-EB86-4741-8353-A707F45B3A57}" srcOrd="0" destOrd="0" presId="urn:microsoft.com/office/officeart/2005/8/layout/venn2"/>
    <dgm:cxn modelId="{A6E07063-C11E-4340-9860-A05F29D4A66A}" type="presParOf" srcId="{03C59D4A-EB86-4741-8353-A707F45B3A57}" destId="{68F27090-6C14-4809-A5DA-E768FF0FFDBC}" srcOrd="0" destOrd="0" presId="urn:microsoft.com/office/officeart/2005/8/layout/venn2"/>
    <dgm:cxn modelId="{383BA745-F19B-46F6-8F5A-7CAE4EDD8FEA}" type="presParOf" srcId="{03C59D4A-EB86-4741-8353-A707F45B3A57}" destId="{8F8388CB-BAFB-4C88-9DAB-8E6BB03EC068}" srcOrd="1" destOrd="0" presId="urn:microsoft.com/office/officeart/2005/8/layout/venn2"/>
    <dgm:cxn modelId="{24526F4E-0CA4-45D7-9766-22AF52F866F9}" type="presParOf" srcId="{828E3B20-2ED5-4134-A5F8-0F26953F3A48}" destId="{94DA904A-F1AC-4092-86BA-49206900C725}" srcOrd="1" destOrd="0" presId="urn:microsoft.com/office/officeart/2005/8/layout/venn2"/>
    <dgm:cxn modelId="{E3EF8B90-76FA-4680-9BA5-35C00A7BC40A}" type="presParOf" srcId="{94DA904A-F1AC-4092-86BA-49206900C725}" destId="{F8E935B9-1D45-4D86-BF2B-40B7B29E9956}" srcOrd="0" destOrd="0" presId="urn:microsoft.com/office/officeart/2005/8/layout/venn2"/>
    <dgm:cxn modelId="{B5236634-0024-4F13-93A3-A9EA1F80880D}" type="presParOf" srcId="{94DA904A-F1AC-4092-86BA-49206900C725}" destId="{7595798A-BD81-43AA-8CF8-300896B20626}" srcOrd="1" destOrd="0" presId="urn:microsoft.com/office/officeart/2005/8/layout/venn2"/>
    <dgm:cxn modelId="{1586E332-8B19-4FBD-AD5E-669A442C6B07}" type="presParOf" srcId="{828E3B20-2ED5-4134-A5F8-0F26953F3A48}" destId="{5AF4124B-0B65-4250-ADDB-B6541BC619D4}" srcOrd="2" destOrd="0" presId="urn:microsoft.com/office/officeart/2005/8/layout/venn2"/>
    <dgm:cxn modelId="{8A2B5F74-8DD9-4058-9DE6-25EE20BD0131}" type="presParOf" srcId="{5AF4124B-0B65-4250-ADDB-B6541BC619D4}" destId="{7460917E-481C-440D-A2BD-9F7AC6A4391E}" srcOrd="0" destOrd="0" presId="urn:microsoft.com/office/officeart/2005/8/layout/venn2"/>
    <dgm:cxn modelId="{F9B62F64-1134-4985-AF1C-C0C32816EFE1}" type="presParOf" srcId="{5AF4124B-0B65-4250-ADDB-B6541BC619D4}" destId="{27EEB75C-034E-4029-A410-1F4B938774D6}"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2E538D-F208-4C43-8CDA-BF11E9E740E2}" type="doc">
      <dgm:prSet loTypeId="urn:microsoft.com/office/officeart/2005/8/layout/venn2" loCatId="relationship" qsTypeId="urn:microsoft.com/office/officeart/2005/8/quickstyle/simple5" qsCatId="simple" csTypeId="urn:microsoft.com/office/officeart/2005/8/colors/accent1_3" csCatId="accent1" phldr="1"/>
      <dgm:spPr/>
      <dgm:t>
        <a:bodyPr/>
        <a:lstStyle/>
        <a:p>
          <a:endParaRPr lang="en-US"/>
        </a:p>
      </dgm:t>
    </dgm:pt>
    <dgm:pt modelId="{71D77BCC-0E7F-4F19-96A6-E59B28C0CB84}">
      <dgm:prSet custT="1"/>
      <dgm:spPr/>
      <dgm:t>
        <a:bodyPr lIns="0"/>
        <a:lstStyle/>
        <a:p>
          <a:pPr algn="l" rtl="0">
            <a:lnSpc>
              <a:spcPct val="90000"/>
            </a:lnSpc>
            <a:spcAft>
              <a:spcPct val="35000"/>
            </a:spcAft>
          </a:pPr>
          <a:endParaRPr lang="en-US" sz="1400" b="1" dirty="0" smtClean="0">
            <a:solidFill>
              <a:schemeClr val="tx1"/>
            </a:solidFill>
          </a:endParaRPr>
        </a:p>
        <a:p>
          <a:pPr algn="l" rtl="0">
            <a:lnSpc>
              <a:spcPct val="90000"/>
            </a:lnSpc>
            <a:spcAft>
              <a:spcPct val="35000"/>
            </a:spcAft>
          </a:pPr>
          <a:endParaRPr lang="en-US" sz="1400" b="1" dirty="0" smtClean="0">
            <a:solidFill>
              <a:schemeClr val="tx1"/>
            </a:solidFill>
          </a:endParaRPr>
        </a:p>
        <a:p>
          <a:pPr algn="l" rtl="0">
            <a:lnSpc>
              <a:spcPct val="90000"/>
            </a:lnSpc>
            <a:spcAft>
              <a:spcPct val="35000"/>
            </a:spcAft>
          </a:pPr>
          <a:endParaRPr lang="en-US" sz="1400" b="1" dirty="0" smtClean="0">
            <a:solidFill>
              <a:schemeClr val="tx1"/>
            </a:solidFill>
          </a:endParaRPr>
        </a:p>
        <a:p>
          <a:pPr algn="l" rtl="0">
            <a:lnSpc>
              <a:spcPct val="90000"/>
            </a:lnSpc>
            <a:spcAft>
              <a:spcPct val="35000"/>
            </a:spcAft>
          </a:pPr>
          <a:endParaRPr lang="en-US" sz="1400" b="1" dirty="0" smtClean="0">
            <a:solidFill>
              <a:schemeClr val="tx1"/>
            </a:solidFill>
          </a:endParaRPr>
        </a:p>
        <a:p>
          <a:pPr algn="l" rtl="0">
            <a:lnSpc>
              <a:spcPct val="100000"/>
            </a:lnSpc>
            <a:spcAft>
              <a:spcPts val="0"/>
            </a:spcAft>
          </a:pPr>
          <a:r>
            <a:rPr lang="en-US" sz="1600" b="1" dirty="0" smtClean="0">
              <a:solidFill>
                <a:schemeClr val="tx1"/>
              </a:solidFill>
            </a:rPr>
            <a:t>PCP</a:t>
          </a:r>
        </a:p>
        <a:p>
          <a:pPr algn="l" rtl="0">
            <a:lnSpc>
              <a:spcPct val="100000"/>
            </a:lnSpc>
            <a:spcAft>
              <a:spcPts val="0"/>
            </a:spcAft>
          </a:pPr>
          <a:r>
            <a:rPr lang="en-US" sz="1200" b="1" dirty="0" smtClean="0">
              <a:solidFill>
                <a:schemeClr val="tx1"/>
              </a:solidFill>
            </a:rPr>
            <a:t>Clinical Associate (LPN, MA, or Health Tech)</a:t>
          </a:r>
        </a:p>
        <a:p>
          <a:pPr algn="l" rtl="0">
            <a:lnSpc>
              <a:spcPct val="100000"/>
            </a:lnSpc>
            <a:spcAft>
              <a:spcPts val="0"/>
            </a:spcAft>
          </a:pPr>
          <a:r>
            <a:rPr lang="en-US" sz="1200" b="1" dirty="0" smtClean="0">
              <a:solidFill>
                <a:schemeClr val="tx1"/>
              </a:solidFill>
            </a:rPr>
            <a:t>Clerk</a:t>
          </a:r>
        </a:p>
        <a:p>
          <a:pPr algn="l" rtl="0">
            <a:lnSpc>
              <a:spcPct val="100000"/>
            </a:lnSpc>
            <a:spcAft>
              <a:spcPts val="0"/>
            </a:spcAft>
          </a:pPr>
          <a:r>
            <a:rPr lang="en-US" sz="1600" b="1" u="sng" dirty="0" smtClean="0">
              <a:solidFill>
                <a:schemeClr val="tx1"/>
              </a:solidFill>
            </a:rPr>
            <a:t>RN Care Manager</a:t>
          </a:r>
        </a:p>
      </dgm:t>
    </dgm:pt>
    <dgm:pt modelId="{7618500E-904B-46A7-B106-213FF9419594}" type="parTrans" cxnId="{3DC69913-8F4A-42C4-8C42-D08580BB3E1A}">
      <dgm:prSet/>
      <dgm:spPr/>
      <dgm:t>
        <a:bodyPr/>
        <a:lstStyle/>
        <a:p>
          <a:endParaRPr lang="en-US" sz="2400">
            <a:solidFill>
              <a:schemeClr val="tx1"/>
            </a:solidFill>
          </a:endParaRPr>
        </a:p>
      </dgm:t>
    </dgm:pt>
    <dgm:pt modelId="{F2ED70DC-79BE-4155-9020-64BA9728871A}" type="sibTrans" cxnId="{3DC69913-8F4A-42C4-8C42-D08580BB3E1A}">
      <dgm:prSet/>
      <dgm:spPr/>
      <dgm:t>
        <a:bodyPr/>
        <a:lstStyle/>
        <a:p>
          <a:endParaRPr lang="en-US" sz="2400">
            <a:solidFill>
              <a:schemeClr val="tx1"/>
            </a:solidFill>
          </a:endParaRPr>
        </a:p>
      </dgm:t>
    </dgm:pt>
    <dgm:pt modelId="{11673C1C-7F3D-48CB-B380-E807EB828FF0}">
      <dgm:prSet custT="1"/>
      <dgm:spPr/>
      <dgm:t>
        <a:bodyPr lIns="0" tIns="0"/>
        <a:lstStyle/>
        <a:p>
          <a:pPr rtl="0"/>
          <a:r>
            <a:rPr lang="en-US" sz="1200" b="1" dirty="0" smtClean="0">
              <a:solidFill>
                <a:srgbClr val="C00000"/>
              </a:solidFill>
            </a:rPr>
            <a:t>Psychiatrist</a:t>
          </a:r>
          <a:r>
            <a:rPr lang="en-US" sz="1200" b="1" dirty="0" smtClean="0">
              <a:solidFill>
                <a:schemeClr val="tx1"/>
              </a:solidFill>
            </a:rPr>
            <a:t> </a:t>
          </a:r>
          <a:r>
            <a:rPr lang="en-US" sz="1200" b="1" dirty="0" smtClean="0">
              <a:solidFill>
                <a:srgbClr val="C00000"/>
              </a:solidFill>
            </a:rPr>
            <a:t>± 10 panels</a:t>
          </a:r>
          <a:endParaRPr lang="en-US" sz="1200" b="1" dirty="0">
            <a:solidFill>
              <a:srgbClr val="C00000"/>
            </a:solidFill>
          </a:endParaRPr>
        </a:p>
      </dgm:t>
    </dgm:pt>
    <dgm:pt modelId="{2D43E5AA-1DA4-4251-AA08-15EB2E9C3319}">
      <dgm:prSet custT="1"/>
      <dgm:spPr/>
      <dgm:t>
        <a:bodyPr lIns="0" tIns="0"/>
        <a:lstStyle/>
        <a:p>
          <a:pPr rtl="0"/>
          <a:r>
            <a:rPr lang="en-US" sz="1200" b="1" dirty="0" smtClean="0">
              <a:solidFill>
                <a:srgbClr val="C00000"/>
              </a:solidFill>
            </a:rPr>
            <a:t>Care Manager ± 5 panels</a:t>
          </a:r>
          <a:endParaRPr lang="en-US" sz="1200" b="1" dirty="0">
            <a:solidFill>
              <a:srgbClr val="C00000"/>
            </a:solidFill>
          </a:endParaRPr>
        </a:p>
      </dgm:t>
    </dgm:pt>
    <dgm:pt modelId="{1FC35A61-BE82-4C97-9A79-0976C1B42472}">
      <dgm:prSet custT="1"/>
      <dgm:spPr/>
      <dgm:t>
        <a:bodyPr lIns="0" tIns="0"/>
        <a:lstStyle/>
        <a:p>
          <a:pPr rtl="0"/>
          <a:r>
            <a:rPr lang="en-US" sz="1200" b="1" dirty="0" smtClean="0">
              <a:solidFill>
                <a:srgbClr val="C00000"/>
              </a:solidFill>
            </a:rPr>
            <a:t>Social Worker ± 5 panels</a:t>
          </a:r>
          <a:endParaRPr lang="en-US" sz="1200" b="1" dirty="0">
            <a:solidFill>
              <a:srgbClr val="C00000"/>
            </a:solidFill>
          </a:endParaRPr>
        </a:p>
      </dgm:t>
    </dgm:pt>
    <dgm:pt modelId="{22930A42-FC15-430A-B27F-DD33BCB3500E}">
      <dgm:prSet custT="1"/>
      <dgm:spPr/>
      <dgm:t>
        <a:bodyPr lIns="0" tIns="0"/>
        <a:lstStyle/>
        <a:p>
          <a:pPr rtl="0"/>
          <a:r>
            <a:rPr lang="en-US" sz="1200" b="1" dirty="0" smtClean="0">
              <a:solidFill>
                <a:srgbClr val="C00000"/>
              </a:solidFill>
            </a:rPr>
            <a:t>Psychologist ± 3 panels</a:t>
          </a:r>
          <a:endParaRPr lang="en-US" sz="1200" b="1" dirty="0">
            <a:solidFill>
              <a:srgbClr val="C00000"/>
            </a:solidFill>
          </a:endParaRPr>
        </a:p>
      </dgm:t>
    </dgm:pt>
    <dgm:pt modelId="{7A4230C6-8331-4042-9C21-B68A2238F384}">
      <dgm:prSet custT="1"/>
      <dgm:spPr/>
      <dgm:t>
        <a:bodyPr lIns="0" tIns="0"/>
        <a:lstStyle/>
        <a:p>
          <a:pPr rtl="0"/>
          <a:r>
            <a:rPr lang="en-US" sz="1200" b="1" dirty="0" smtClean="0">
              <a:solidFill>
                <a:srgbClr val="C00000"/>
              </a:solidFill>
            </a:rPr>
            <a:t>Integrated Behavioral Health</a:t>
          </a:r>
          <a:endParaRPr lang="en-US" sz="1200" b="1" dirty="0">
            <a:solidFill>
              <a:srgbClr val="C00000"/>
            </a:solidFill>
          </a:endParaRPr>
        </a:p>
      </dgm:t>
    </dgm:pt>
    <dgm:pt modelId="{788E11FE-0427-4D23-9971-021299A0EBF2}" type="sibTrans" cxnId="{2F1B29AD-FEF0-4E58-8FA5-70C98B2548E9}">
      <dgm:prSet/>
      <dgm:spPr/>
      <dgm:t>
        <a:bodyPr/>
        <a:lstStyle/>
        <a:p>
          <a:endParaRPr lang="en-US" sz="2400">
            <a:solidFill>
              <a:schemeClr val="tx1"/>
            </a:solidFill>
          </a:endParaRPr>
        </a:p>
      </dgm:t>
    </dgm:pt>
    <dgm:pt modelId="{57E57851-DAB8-4EE3-BEFC-4E20B91E2E12}" type="parTrans" cxnId="{2F1B29AD-FEF0-4E58-8FA5-70C98B2548E9}">
      <dgm:prSet/>
      <dgm:spPr/>
      <dgm:t>
        <a:bodyPr/>
        <a:lstStyle/>
        <a:p>
          <a:endParaRPr lang="en-US" sz="2400">
            <a:solidFill>
              <a:schemeClr val="tx1"/>
            </a:solidFill>
          </a:endParaRPr>
        </a:p>
      </dgm:t>
    </dgm:pt>
    <dgm:pt modelId="{3E7D2644-7ED5-4E4D-8F43-9A300AE90693}" type="sibTrans" cxnId="{7997D43C-C6F5-47C5-8EBC-F124B02BD04C}">
      <dgm:prSet/>
      <dgm:spPr/>
      <dgm:t>
        <a:bodyPr/>
        <a:lstStyle/>
        <a:p>
          <a:endParaRPr lang="en-US" sz="2400">
            <a:solidFill>
              <a:schemeClr val="tx1"/>
            </a:solidFill>
          </a:endParaRPr>
        </a:p>
      </dgm:t>
    </dgm:pt>
    <dgm:pt modelId="{867C2A51-AA86-49B3-9F19-B3003CE222BD}" type="parTrans" cxnId="{7997D43C-C6F5-47C5-8EBC-F124B02BD04C}">
      <dgm:prSet/>
      <dgm:spPr/>
      <dgm:t>
        <a:bodyPr/>
        <a:lstStyle/>
        <a:p>
          <a:endParaRPr lang="en-US" sz="2400">
            <a:solidFill>
              <a:schemeClr val="tx1"/>
            </a:solidFill>
          </a:endParaRPr>
        </a:p>
      </dgm:t>
    </dgm:pt>
    <dgm:pt modelId="{43CDD7CC-3992-4725-BD67-474975478578}" type="sibTrans" cxnId="{B1DBF634-D2E4-484F-924B-53E852AE8BEB}">
      <dgm:prSet/>
      <dgm:spPr/>
      <dgm:t>
        <a:bodyPr/>
        <a:lstStyle/>
        <a:p>
          <a:endParaRPr lang="en-US" sz="2400">
            <a:solidFill>
              <a:schemeClr val="tx1"/>
            </a:solidFill>
          </a:endParaRPr>
        </a:p>
      </dgm:t>
    </dgm:pt>
    <dgm:pt modelId="{571F99DB-C6AD-4B24-B46D-4C39BA3A1164}" type="parTrans" cxnId="{B1DBF634-D2E4-484F-924B-53E852AE8BEB}">
      <dgm:prSet/>
      <dgm:spPr/>
      <dgm:t>
        <a:bodyPr/>
        <a:lstStyle/>
        <a:p>
          <a:endParaRPr lang="en-US" sz="2400">
            <a:solidFill>
              <a:schemeClr val="tx1"/>
            </a:solidFill>
          </a:endParaRPr>
        </a:p>
      </dgm:t>
    </dgm:pt>
    <dgm:pt modelId="{568CC30D-7849-44E6-957C-1635C96DACE7}" type="sibTrans" cxnId="{ED0F4B3C-72B4-45F0-850F-5D1BD4C6440A}">
      <dgm:prSet/>
      <dgm:spPr/>
      <dgm:t>
        <a:bodyPr/>
        <a:lstStyle/>
        <a:p>
          <a:endParaRPr lang="en-US" sz="2400">
            <a:solidFill>
              <a:schemeClr val="tx1"/>
            </a:solidFill>
          </a:endParaRPr>
        </a:p>
      </dgm:t>
    </dgm:pt>
    <dgm:pt modelId="{5CF27582-94E1-4562-BE31-FD6DBA187982}" type="parTrans" cxnId="{ED0F4B3C-72B4-45F0-850F-5D1BD4C6440A}">
      <dgm:prSet/>
      <dgm:spPr/>
      <dgm:t>
        <a:bodyPr/>
        <a:lstStyle/>
        <a:p>
          <a:endParaRPr lang="en-US" sz="2400">
            <a:solidFill>
              <a:schemeClr val="tx1"/>
            </a:solidFill>
          </a:endParaRPr>
        </a:p>
      </dgm:t>
    </dgm:pt>
    <dgm:pt modelId="{36D5F3EF-96D0-4A08-8AE3-8D66D35AA944}">
      <dgm:prSet custT="1"/>
      <dgm:spPr/>
      <dgm:t>
        <a:bodyPr lIns="0" tIns="0"/>
        <a:lstStyle/>
        <a:p>
          <a:pPr rtl="0"/>
          <a:r>
            <a:rPr lang="en-US" sz="1200" b="1" dirty="0" smtClean="0">
              <a:solidFill>
                <a:srgbClr val="C00000"/>
              </a:solidFill>
            </a:rPr>
            <a:t>Case Manager</a:t>
          </a:r>
          <a:endParaRPr lang="en-US" sz="1200" b="1" dirty="0">
            <a:solidFill>
              <a:srgbClr val="C00000"/>
            </a:solidFill>
          </a:endParaRPr>
        </a:p>
      </dgm:t>
    </dgm:pt>
    <dgm:pt modelId="{AD187960-C1DA-4E5E-92C7-4058D1427D5B}">
      <dgm:prSet custT="1"/>
      <dgm:spPr/>
      <dgm:t>
        <a:bodyPr lIns="0" tIns="0"/>
        <a:lstStyle/>
        <a:p>
          <a:pPr rtl="0"/>
          <a:r>
            <a:rPr lang="en-US" sz="1200" dirty="0" smtClean="0">
              <a:solidFill>
                <a:srgbClr val="C00000"/>
              </a:solidFill>
            </a:rPr>
            <a:t>Nutrition: ± 5 panels</a:t>
          </a:r>
          <a:endParaRPr lang="en-US" sz="1200" dirty="0">
            <a:solidFill>
              <a:srgbClr val="C00000"/>
            </a:solidFill>
          </a:endParaRPr>
        </a:p>
      </dgm:t>
    </dgm:pt>
    <dgm:pt modelId="{F910D3A3-6CEA-4F4A-940E-BD80F1D80CF6}">
      <dgm:prSet custT="1"/>
      <dgm:spPr/>
      <dgm:t>
        <a:bodyPr lIns="0" tIns="0"/>
        <a:lstStyle/>
        <a:p>
          <a:pPr rtl="0"/>
          <a:r>
            <a:rPr lang="en-US" sz="1200" b="1" dirty="0" smtClean="0">
              <a:solidFill>
                <a:srgbClr val="C00000"/>
              </a:solidFill>
            </a:rPr>
            <a:t>Social Work: ± 2 panels</a:t>
          </a:r>
          <a:endParaRPr lang="en-US" sz="1200" b="1" dirty="0">
            <a:solidFill>
              <a:srgbClr val="C00000"/>
            </a:solidFill>
          </a:endParaRPr>
        </a:p>
      </dgm:t>
    </dgm:pt>
    <dgm:pt modelId="{4218868D-EDE5-4AAE-9197-57CB5CCE3B3F}">
      <dgm:prSet custT="1"/>
      <dgm:spPr/>
      <dgm:t>
        <a:bodyPr lIns="0" tIns="0"/>
        <a:lstStyle/>
        <a:p>
          <a:pPr rtl="0"/>
          <a:r>
            <a:rPr lang="en-US" sz="1100" dirty="0" smtClean="0">
              <a:solidFill>
                <a:schemeClr val="tx1"/>
              </a:solidFill>
            </a:rPr>
            <a:t>Clinical Pharmacy anticoagulation: ± 5 panels</a:t>
          </a:r>
          <a:endParaRPr lang="en-US" sz="1100" dirty="0">
            <a:solidFill>
              <a:schemeClr val="tx1"/>
            </a:solidFill>
          </a:endParaRPr>
        </a:p>
      </dgm:t>
    </dgm:pt>
    <dgm:pt modelId="{C75EE7B7-5785-4B55-B157-CBDB6229F373}">
      <dgm:prSet custT="1"/>
      <dgm:spPr/>
      <dgm:t>
        <a:bodyPr lIns="0" tIns="0"/>
        <a:lstStyle/>
        <a:p>
          <a:pPr rtl="0"/>
          <a:r>
            <a:rPr lang="en-US" sz="1100" b="1" dirty="0" smtClean="0">
              <a:solidFill>
                <a:schemeClr val="tx1"/>
              </a:solidFill>
            </a:rPr>
            <a:t>Clinical Pharmacy Specialist:</a:t>
          </a:r>
          <a:r>
            <a:rPr lang="en-US" sz="1100" dirty="0" smtClean="0">
              <a:solidFill>
                <a:schemeClr val="tx1"/>
              </a:solidFill>
            </a:rPr>
            <a:t> ± 3 panels</a:t>
          </a:r>
          <a:endParaRPr lang="en-US" sz="1100" dirty="0">
            <a:solidFill>
              <a:schemeClr val="tx1"/>
            </a:solidFill>
          </a:endParaRPr>
        </a:p>
      </dgm:t>
    </dgm:pt>
    <dgm:pt modelId="{FF2F6EDA-A0EB-4DE2-BA9F-A27839325EA7}">
      <dgm:prSet custT="1"/>
      <dgm:spPr/>
      <dgm:t>
        <a:bodyPr lIns="0" tIns="0"/>
        <a:lstStyle/>
        <a:p>
          <a:pPr rtl="0"/>
          <a:r>
            <a:rPr lang="en-US" sz="1800" b="1" dirty="0" smtClean="0">
              <a:solidFill>
                <a:schemeClr val="tx1"/>
              </a:solidFill>
            </a:rPr>
            <a:t>          </a:t>
          </a:r>
          <a:r>
            <a:rPr lang="en-US" sz="2000" b="1" dirty="0" smtClean="0">
              <a:solidFill>
                <a:schemeClr val="tx1"/>
              </a:solidFill>
            </a:rPr>
            <a:t> Core</a:t>
          </a:r>
        </a:p>
        <a:p>
          <a:pPr rtl="0"/>
          <a:r>
            <a:rPr lang="en-US" sz="1800" b="1" dirty="0" smtClean="0">
              <a:solidFill>
                <a:schemeClr val="tx1"/>
              </a:solidFill>
            </a:rPr>
            <a:t>   Team members</a:t>
          </a:r>
          <a:endParaRPr lang="en-US" sz="1800" b="1" dirty="0">
            <a:solidFill>
              <a:schemeClr val="tx1"/>
            </a:solidFill>
          </a:endParaRPr>
        </a:p>
      </dgm:t>
    </dgm:pt>
    <dgm:pt modelId="{0CDADB28-5F56-4004-A602-56331E85590A}" type="sibTrans" cxnId="{61864858-47A0-4143-B3FA-4C12E27F4E89}">
      <dgm:prSet/>
      <dgm:spPr/>
      <dgm:t>
        <a:bodyPr/>
        <a:lstStyle/>
        <a:p>
          <a:endParaRPr lang="en-US" sz="2400">
            <a:solidFill>
              <a:schemeClr val="tx1"/>
            </a:solidFill>
          </a:endParaRPr>
        </a:p>
      </dgm:t>
    </dgm:pt>
    <dgm:pt modelId="{FE0C4A7D-E489-44B5-8D41-0D2E5CD620C5}" type="parTrans" cxnId="{61864858-47A0-4143-B3FA-4C12E27F4E89}">
      <dgm:prSet/>
      <dgm:spPr/>
      <dgm:t>
        <a:bodyPr/>
        <a:lstStyle/>
        <a:p>
          <a:endParaRPr lang="en-US" sz="2400">
            <a:solidFill>
              <a:schemeClr val="tx1"/>
            </a:solidFill>
          </a:endParaRPr>
        </a:p>
      </dgm:t>
    </dgm:pt>
    <dgm:pt modelId="{F6745205-3CB7-4C78-968F-680EE56ED879}" type="sibTrans" cxnId="{E03F3CA7-98C4-4E68-8F4E-02756D89D664}">
      <dgm:prSet/>
      <dgm:spPr/>
      <dgm:t>
        <a:bodyPr/>
        <a:lstStyle/>
        <a:p>
          <a:endParaRPr lang="en-US" sz="2400">
            <a:solidFill>
              <a:schemeClr val="tx1"/>
            </a:solidFill>
          </a:endParaRPr>
        </a:p>
      </dgm:t>
    </dgm:pt>
    <dgm:pt modelId="{A65CFB99-A8BC-4798-9AB8-20286F864D1B}" type="parTrans" cxnId="{E03F3CA7-98C4-4E68-8F4E-02756D89D664}">
      <dgm:prSet/>
      <dgm:spPr/>
      <dgm:t>
        <a:bodyPr/>
        <a:lstStyle/>
        <a:p>
          <a:endParaRPr lang="en-US" sz="2400">
            <a:solidFill>
              <a:schemeClr val="tx1"/>
            </a:solidFill>
          </a:endParaRPr>
        </a:p>
      </dgm:t>
    </dgm:pt>
    <dgm:pt modelId="{81141F3A-5493-4B57-97F3-851DAE3B2128}" type="sibTrans" cxnId="{083C2021-3C27-4318-BA4C-C8006D653603}">
      <dgm:prSet/>
      <dgm:spPr/>
      <dgm:t>
        <a:bodyPr/>
        <a:lstStyle/>
        <a:p>
          <a:endParaRPr lang="en-US" sz="2400">
            <a:solidFill>
              <a:schemeClr val="tx1"/>
            </a:solidFill>
          </a:endParaRPr>
        </a:p>
      </dgm:t>
    </dgm:pt>
    <dgm:pt modelId="{392B8904-BACC-4D05-BF4B-F875BBC7254F}" type="parTrans" cxnId="{083C2021-3C27-4318-BA4C-C8006D653603}">
      <dgm:prSet/>
      <dgm:spPr/>
      <dgm:t>
        <a:bodyPr/>
        <a:lstStyle/>
        <a:p>
          <a:endParaRPr lang="en-US" sz="2400">
            <a:solidFill>
              <a:schemeClr val="tx1"/>
            </a:solidFill>
          </a:endParaRPr>
        </a:p>
      </dgm:t>
    </dgm:pt>
    <dgm:pt modelId="{5239ADE9-3A20-42C3-88B4-D644300AE2E1}" type="sibTrans" cxnId="{4E12A80B-E1F6-472B-A5E4-4160AA5E1FE7}">
      <dgm:prSet/>
      <dgm:spPr/>
      <dgm:t>
        <a:bodyPr/>
        <a:lstStyle/>
        <a:p>
          <a:endParaRPr lang="en-US" sz="2400">
            <a:solidFill>
              <a:schemeClr val="tx1"/>
            </a:solidFill>
          </a:endParaRPr>
        </a:p>
      </dgm:t>
    </dgm:pt>
    <dgm:pt modelId="{03110C9E-EC4E-4BB3-A4AC-2A44B1CA6AC7}" type="parTrans" cxnId="{4E12A80B-E1F6-472B-A5E4-4160AA5E1FE7}">
      <dgm:prSet/>
      <dgm:spPr/>
      <dgm:t>
        <a:bodyPr/>
        <a:lstStyle/>
        <a:p>
          <a:endParaRPr lang="en-US" sz="2400">
            <a:solidFill>
              <a:schemeClr val="tx1"/>
            </a:solidFill>
          </a:endParaRPr>
        </a:p>
      </dgm:t>
    </dgm:pt>
    <dgm:pt modelId="{EDF8095B-1583-4DBD-BE82-198F7B71A3C1}" type="sibTrans" cxnId="{91152262-5C33-4030-90CC-1988F035D8A8}">
      <dgm:prSet/>
      <dgm:spPr/>
      <dgm:t>
        <a:bodyPr/>
        <a:lstStyle/>
        <a:p>
          <a:endParaRPr lang="en-US" sz="2400">
            <a:solidFill>
              <a:schemeClr val="tx1"/>
            </a:solidFill>
          </a:endParaRPr>
        </a:p>
      </dgm:t>
    </dgm:pt>
    <dgm:pt modelId="{C8F2F49D-ECFF-4573-8C35-23B711B5B844}" type="parTrans" cxnId="{91152262-5C33-4030-90CC-1988F035D8A8}">
      <dgm:prSet/>
      <dgm:spPr/>
      <dgm:t>
        <a:bodyPr/>
        <a:lstStyle/>
        <a:p>
          <a:endParaRPr lang="en-US" sz="2400">
            <a:solidFill>
              <a:schemeClr val="tx1"/>
            </a:solidFill>
          </a:endParaRPr>
        </a:p>
      </dgm:t>
    </dgm:pt>
    <dgm:pt modelId="{4DF48D23-5801-4B35-A296-212F66050318}" type="sibTrans" cxnId="{D6C7F9BE-144A-4A0C-9AE0-D12C21497A1B}">
      <dgm:prSet/>
      <dgm:spPr/>
      <dgm:t>
        <a:bodyPr/>
        <a:lstStyle/>
        <a:p>
          <a:endParaRPr lang="en-US" sz="2400">
            <a:solidFill>
              <a:schemeClr val="tx1"/>
            </a:solidFill>
          </a:endParaRPr>
        </a:p>
      </dgm:t>
    </dgm:pt>
    <dgm:pt modelId="{EC59331B-51D4-458F-A4C4-2E522AB2AB9A}" type="parTrans" cxnId="{D6C7F9BE-144A-4A0C-9AE0-D12C21497A1B}">
      <dgm:prSet/>
      <dgm:spPr/>
      <dgm:t>
        <a:bodyPr/>
        <a:lstStyle/>
        <a:p>
          <a:endParaRPr lang="en-US" sz="2400">
            <a:solidFill>
              <a:schemeClr val="tx1"/>
            </a:solidFill>
          </a:endParaRPr>
        </a:p>
      </dgm:t>
    </dgm:pt>
    <dgm:pt modelId="{A201DEEF-E93B-46BD-84F7-A88A6FCA54F8}" type="sibTrans" cxnId="{56B8AEE5-C4BE-4479-8034-82D879F26DF7}">
      <dgm:prSet/>
      <dgm:spPr/>
      <dgm:t>
        <a:bodyPr/>
        <a:lstStyle/>
        <a:p>
          <a:endParaRPr lang="en-US" sz="2400">
            <a:solidFill>
              <a:schemeClr val="tx1"/>
            </a:solidFill>
          </a:endParaRPr>
        </a:p>
      </dgm:t>
    </dgm:pt>
    <dgm:pt modelId="{82373E51-80CD-4387-B97C-3405E2BA5080}" type="parTrans" cxnId="{56B8AEE5-C4BE-4479-8034-82D879F26DF7}">
      <dgm:prSet/>
      <dgm:spPr/>
      <dgm:t>
        <a:bodyPr/>
        <a:lstStyle/>
        <a:p>
          <a:endParaRPr lang="en-US" sz="2400">
            <a:solidFill>
              <a:schemeClr val="tx1"/>
            </a:solidFill>
          </a:endParaRPr>
        </a:p>
      </dgm:t>
    </dgm:pt>
    <dgm:pt modelId="{B4286666-5B30-4EB0-AB2F-66E68459AC86}">
      <dgm:prSet custT="1"/>
      <dgm:spPr/>
      <dgm:t>
        <a:bodyPr lIns="0" tIns="0"/>
        <a:lstStyle/>
        <a:p>
          <a:pPr rtl="0"/>
          <a:endParaRPr lang="en-US" sz="1100" dirty="0">
            <a:solidFill>
              <a:schemeClr val="tx1"/>
            </a:solidFill>
          </a:endParaRPr>
        </a:p>
      </dgm:t>
    </dgm:pt>
    <dgm:pt modelId="{749741EE-C6FB-4CA7-AB2E-97273124FDD2}" type="parTrans" cxnId="{7137CF84-2680-4510-842B-B8DB4D0CE48B}">
      <dgm:prSet/>
      <dgm:spPr/>
      <dgm:t>
        <a:bodyPr/>
        <a:lstStyle/>
        <a:p>
          <a:endParaRPr lang="en-US"/>
        </a:p>
      </dgm:t>
    </dgm:pt>
    <dgm:pt modelId="{3AC74435-88C4-46E8-B994-83B3C86E62BB}" type="sibTrans" cxnId="{7137CF84-2680-4510-842B-B8DB4D0CE48B}">
      <dgm:prSet/>
      <dgm:spPr/>
      <dgm:t>
        <a:bodyPr/>
        <a:lstStyle/>
        <a:p>
          <a:endParaRPr lang="en-US"/>
        </a:p>
      </dgm:t>
    </dgm:pt>
    <dgm:pt modelId="{D8B2810E-0821-40D0-B90B-2808DCED20A7}">
      <dgm:prSet custT="1"/>
      <dgm:spPr/>
      <dgm:t>
        <a:bodyPr lIns="0" tIns="0"/>
        <a:lstStyle/>
        <a:p>
          <a:pPr rtl="0"/>
          <a:endParaRPr lang="en-US" sz="1200" b="1" dirty="0">
            <a:solidFill>
              <a:srgbClr val="C00000"/>
            </a:solidFill>
          </a:endParaRPr>
        </a:p>
      </dgm:t>
    </dgm:pt>
    <dgm:pt modelId="{C364E11C-03CD-45B8-955A-16F56A8BB7BB}" type="parTrans" cxnId="{2A19A522-3194-4EDC-A539-8BFCC907A0B2}">
      <dgm:prSet/>
      <dgm:spPr/>
      <dgm:t>
        <a:bodyPr/>
        <a:lstStyle/>
        <a:p>
          <a:endParaRPr lang="en-US"/>
        </a:p>
      </dgm:t>
    </dgm:pt>
    <dgm:pt modelId="{4902A371-94F6-4B1D-8DED-B02974374582}" type="sibTrans" cxnId="{2A19A522-3194-4EDC-A539-8BFCC907A0B2}">
      <dgm:prSet/>
      <dgm:spPr/>
      <dgm:t>
        <a:bodyPr/>
        <a:lstStyle/>
        <a:p>
          <a:endParaRPr lang="en-US"/>
        </a:p>
      </dgm:t>
    </dgm:pt>
    <dgm:pt modelId="{BEE95110-7EF0-4973-878D-3161A399D057}">
      <dgm:prSet custT="1"/>
      <dgm:spPr/>
      <dgm:t>
        <a:bodyPr/>
        <a:lstStyle/>
        <a:p>
          <a:pPr algn="ctr" rtl="0">
            <a:lnSpc>
              <a:spcPct val="100000"/>
            </a:lnSpc>
            <a:spcAft>
              <a:spcPts val="0"/>
            </a:spcAft>
          </a:pPr>
          <a:r>
            <a:rPr lang="en-US" sz="1600" b="1" dirty="0" smtClean="0">
              <a:solidFill>
                <a:srgbClr val="FF0000"/>
              </a:solidFill>
            </a:rPr>
            <a:t>OEF/OIF/OND</a:t>
          </a:r>
        </a:p>
        <a:p>
          <a:pPr algn="ctr" rtl="0">
            <a:lnSpc>
              <a:spcPct val="100000"/>
            </a:lnSpc>
            <a:spcAft>
              <a:spcPts val="0"/>
            </a:spcAft>
          </a:pPr>
          <a:r>
            <a:rPr lang="en-US" sz="1600" b="1" dirty="0" smtClean="0">
              <a:solidFill>
                <a:srgbClr val="FF0000"/>
              </a:solidFill>
            </a:rPr>
            <a:t>Program staff PM/CM/SW </a:t>
          </a:r>
          <a:endParaRPr lang="en-US" sz="1600" b="1" dirty="0" smtClean="0">
            <a:solidFill>
              <a:schemeClr val="tx1"/>
            </a:solidFill>
          </a:endParaRPr>
        </a:p>
        <a:p>
          <a:pPr algn="ctr" rtl="0">
            <a:lnSpc>
              <a:spcPct val="90000"/>
            </a:lnSpc>
            <a:spcAft>
              <a:spcPct val="35000"/>
            </a:spcAft>
          </a:pPr>
          <a:r>
            <a:rPr lang="en-US" sz="2800" b="1" dirty="0" smtClean="0">
              <a:solidFill>
                <a:srgbClr val="C00000"/>
              </a:solidFill>
            </a:rPr>
            <a:t>Veteran</a:t>
          </a:r>
        </a:p>
      </dgm:t>
    </dgm:pt>
    <dgm:pt modelId="{0B3A2337-11B4-43CD-A04F-663F744C5220}" type="sibTrans" cxnId="{85064646-169F-457A-B090-FED2818608E1}">
      <dgm:prSet/>
      <dgm:spPr/>
      <dgm:t>
        <a:bodyPr/>
        <a:lstStyle/>
        <a:p>
          <a:endParaRPr lang="en-US" sz="2400">
            <a:solidFill>
              <a:schemeClr val="tx1"/>
            </a:solidFill>
          </a:endParaRPr>
        </a:p>
      </dgm:t>
    </dgm:pt>
    <dgm:pt modelId="{D649B0FB-E745-4E58-846F-86626521F710}" type="parTrans" cxnId="{85064646-169F-457A-B090-FED2818608E1}">
      <dgm:prSet/>
      <dgm:spPr/>
      <dgm:t>
        <a:bodyPr/>
        <a:lstStyle/>
        <a:p>
          <a:endParaRPr lang="en-US" sz="2400">
            <a:solidFill>
              <a:schemeClr val="tx1"/>
            </a:solidFill>
          </a:endParaRPr>
        </a:p>
      </dgm:t>
    </dgm:pt>
    <dgm:pt modelId="{828E3B20-2ED5-4134-A5F8-0F26953F3A48}" type="pres">
      <dgm:prSet presAssocID="{B72E538D-F208-4C43-8CDA-BF11E9E740E2}" presName="Name0" presStyleCnt="0">
        <dgm:presLayoutVars>
          <dgm:chMax val="7"/>
          <dgm:resizeHandles val="exact"/>
        </dgm:presLayoutVars>
      </dgm:prSet>
      <dgm:spPr/>
      <dgm:t>
        <a:bodyPr/>
        <a:lstStyle/>
        <a:p>
          <a:endParaRPr lang="en-US"/>
        </a:p>
      </dgm:t>
    </dgm:pt>
    <dgm:pt modelId="{03C59D4A-EB86-4741-8353-A707F45B3A57}" type="pres">
      <dgm:prSet presAssocID="{B72E538D-F208-4C43-8CDA-BF11E9E740E2}" presName="comp1" presStyleCnt="0"/>
      <dgm:spPr/>
    </dgm:pt>
    <dgm:pt modelId="{68F27090-6C14-4809-A5DA-E768FF0FFDBC}" type="pres">
      <dgm:prSet presAssocID="{B72E538D-F208-4C43-8CDA-BF11E9E740E2}" presName="circle1" presStyleLbl="node1" presStyleIdx="0" presStyleCnt="3" custScaleX="110500" custLinFactNeighborX="651" custLinFactNeighborY="0"/>
      <dgm:spPr/>
      <dgm:t>
        <a:bodyPr/>
        <a:lstStyle/>
        <a:p>
          <a:endParaRPr lang="en-US"/>
        </a:p>
      </dgm:t>
    </dgm:pt>
    <dgm:pt modelId="{8F8388CB-BAFB-4C88-9DAB-8E6BB03EC068}" type="pres">
      <dgm:prSet presAssocID="{B72E538D-F208-4C43-8CDA-BF11E9E740E2}" presName="c1text" presStyleLbl="node1" presStyleIdx="0" presStyleCnt="3">
        <dgm:presLayoutVars>
          <dgm:bulletEnabled val="1"/>
        </dgm:presLayoutVars>
      </dgm:prSet>
      <dgm:spPr/>
      <dgm:t>
        <a:bodyPr/>
        <a:lstStyle/>
        <a:p>
          <a:endParaRPr lang="en-US"/>
        </a:p>
      </dgm:t>
    </dgm:pt>
    <dgm:pt modelId="{94DA904A-F1AC-4092-86BA-49206900C725}" type="pres">
      <dgm:prSet presAssocID="{B72E538D-F208-4C43-8CDA-BF11E9E740E2}" presName="comp2" presStyleCnt="0"/>
      <dgm:spPr/>
    </dgm:pt>
    <dgm:pt modelId="{F8E935B9-1D45-4D86-BF2B-40B7B29E9956}" type="pres">
      <dgm:prSet presAssocID="{B72E538D-F208-4C43-8CDA-BF11E9E740E2}" presName="circle2" presStyleLbl="node1" presStyleIdx="1" presStyleCnt="3" custScaleX="77037" custScaleY="60163" custLinFactNeighborX="-6281" custLinFactNeighborY="14815"/>
      <dgm:spPr/>
      <dgm:t>
        <a:bodyPr/>
        <a:lstStyle/>
        <a:p>
          <a:endParaRPr lang="en-US"/>
        </a:p>
      </dgm:t>
    </dgm:pt>
    <dgm:pt modelId="{7595798A-BD81-43AA-8CF8-300896B20626}" type="pres">
      <dgm:prSet presAssocID="{B72E538D-F208-4C43-8CDA-BF11E9E740E2}" presName="c2text" presStyleLbl="node1" presStyleIdx="1" presStyleCnt="3">
        <dgm:presLayoutVars>
          <dgm:bulletEnabled val="1"/>
        </dgm:presLayoutVars>
      </dgm:prSet>
      <dgm:spPr/>
      <dgm:t>
        <a:bodyPr/>
        <a:lstStyle/>
        <a:p>
          <a:endParaRPr lang="en-US"/>
        </a:p>
      </dgm:t>
    </dgm:pt>
    <dgm:pt modelId="{5AF4124B-0B65-4250-ADDB-B6541BC619D4}" type="pres">
      <dgm:prSet presAssocID="{B72E538D-F208-4C43-8CDA-BF11E9E740E2}" presName="comp3" presStyleCnt="0"/>
      <dgm:spPr/>
    </dgm:pt>
    <dgm:pt modelId="{7460917E-481C-440D-A2BD-9F7AC6A4391E}" type="pres">
      <dgm:prSet presAssocID="{B72E538D-F208-4C43-8CDA-BF11E9E740E2}" presName="circle3" presStyleLbl="node1" presStyleIdx="2" presStyleCnt="3" custScaleX="72377" custScaleY="53333" custLinFactNeighborX="-7911" custLinFactNeighborY="23334"/>
      <dgm:spPr/>
      <dgm:t>
        <a:bodyPr/>
        <a:lstStyle/>
        <a:p>
          <a:endParaRPr lang="en-US"/>
        </a:p>
      </dgm:t>
    </dgm:pt>
    <dgm:pt modelId="{27EEB75C-034E-4029-A410-1F4B938774D6}" type="pres">
      <dgm:prSet presAssocID="{B72E538D-F208-4C43-8CDA-BF11E9E740E2}" presName="c3text" presStyleLbl="node1" presStyleIdx="2" presStyleCnt="3">
        <dgm:presLayoutVars>
          <dgm:bulletEnabled val="1"/>
        </dgm:presLayoutVars>
      </dgm:prSet>
      <dgm:spPr/>
      <dgm:t>
        <a:bodyPr/>
        <a:lstStyle/>
        <a:p>
          <a:endParaRPr lang="en-US"/>
        </a:p>
      </dgm:t>
    </dgm:pt>
  </dgm:ptLst>
  <dgm:cxnLst>
    <dgm:cxn modelId="{B1DBF634-D2E4-484F-924B-53E852AE8BEB}" srcId="{7A4230C6-8331-4042-9C21-B68A2238F384}" destId="{1FC35A61-BE82-4C97-9A79-0976C1B42472}" srcOrd="1" destOrd="0" parTransId="{571F99DB-C6AD-4B24-B46D-4C39BA3A1164}" sibTransId="{43CDD7CC-3992-4725-BD67-474975478578}"/>
    <dgm:cxn modelId="{CA6BE96D-9B8F-4B17-BAD6-70113D50C221}" type="presOf" srcId="{71D77BCC-0E7F-4F19-96A6-E59B28C0CB84}" destId="{F8E935B9-1D45-4D86-BF2B-40B7B29E9956}" srcOrd="0" destOrd="0" presId="urn:microsoft.com/office/officeart/2005/8/layout/venn2"/>
    <dgm:cxn modelId="{FEA7B182-028D-48A5-AA06-24643BA1089B}" type="presOf" srcId="{22930A42-FC15-430A-B27F-DD33BCB3500E}" destId="{8F8388CB-BAFB-4C88-9DAB-8E6BB03EC068}" srcOrd="1" destOrd="9" presId="urn:microsoft.com/office/officeart/2005/8/layout/venn2"/>
    <dgm:cxn modelId="{038328D5-DA73-4F99-B17E-0E9AA91AA02E}" type="presOf" srcId="{4218868D-EDE5-4AAE-9197-57CB5CCE3B3F}" destId="{8F8388CB-BAFB-4C88-9DAB-8E6BB03EC068}" srcOrd="1" destOrd="2" presId="urn:microsoft.com/office/officeart/2005/8/layout/venn2"/>
    <dgm:cxn modelId="{FFA59D38-BC72-4BA3-93FE-520A44416892}" type="presOf" srcId="{22930A42-FC15-430A-B27F-DD33BCB3500E}" destId="{68F27090-6C14-4809-A5DA-E768FF0FFDBC}" srcOrd="0" destOrd="9" presId="urn:microsoft.com/office/officeart/2005/8/layout/venn2"/>
    <dgm:cxn modelId="{B54100EF-0A84-481E-9BA7-8F78C9F30F38}" type="presOf" srcId="{36D5F3EF-96D0-4A08-8AE3-8D66D35AA944}" destId="{68F27090-6C14-4809-A5DA-E768FF0FFDBC}" srcOrd="0" destOrd="7" presId="urn:microsoft.com/office/officeart/2005/8/layout/venn2"/>
    <dgm:cxn modelId="{0628B579-BC67-4095-9F49-43644CDB0794}" type="presOf" srcId="{F910D3A3-6CEA-4F4A-940E-BD80F1D80CF6}" destId="{8F8388CB-BAFB-4C88-9DAB-8E6BB03EC068}" srcOrd="1" destOrd="5" presId="urn:microsoft.com/office/officeart/2005/8/layout/venn2"/>
    <dgm:cxn modelId="{C51E0496-5510-45AA-A69B-235D4883CDC7}" type="presOf" srcId="{71D77BCC-0E7F-4F19-96A6-E59B28C0CB84}" destId="{7595798A-BD81-43AA-8CF8-300896B20626}" srcOrd="1" destOrd="0" presId="urn:microsoft.com/office/officeart/2005/8/layout/venn2"/>
    <dgm:cxn modelId="{E03F3CA7-98C4-4E68-8F4E-02756D89D664}" srcId="{FF2F6EDA-A0EB-4DE2-BA9F-A27839325EA7}" destId="{7A4230C6-8331-4042-9C21-B68A2238F384}" srcOrd="7" destOrd="0" parTransId="{A65CFB99-A8BC-4798-9AB8-20286F864D1B}" sibTransId="{F6745205-3CB7-4C78-968F-680EE56ED879}"/>
    <dgm:cxn modelId="{EFC277A8-6004-4159-889D-8582B79B976E}" type="presOf" srcId="{BEE95110-7EF0-4973-878D-3161A399D057}" destId="{27EEB75C-034E-4029-A410-1F4B938774D6}" srcOrd="1" destOrd="0" presId="urn:microsoft.com/office/officeart/2005/8/layout/venn2"/>
    <dgm:cxn modelId="{4B214986-771E-4875-883F-776FCEC426F4}" type="presOf" srcId="{7A4230C6-8331-4042-9C21-B68A2238F384}" destId="{68F27090-6C14-4809-A5DA-E768FF0FFDBC}" srcOrd="0" destOrd="8" presId="urn:microsoft.com/office/officeart/2005/8/layout/venn2"/>
    <dgm:cxn modelId="{FD08D054-E46F-408D-8D83-72403B7FB2A0}" type="presOf" srcId="{B4286666-5B30-4EB0-AB2F-66E68459AC86}" destId="{8F8388CB-BAFB-4C88-9DAB-8E6BB03EC068}" srcOrd="1" destOrd="3" presId="urn:microsoft.com/office/officeart/2005/8/layout/venn2"/>
    <dgm:cxn modelId="{4C68EE18-BAE5-4983-86A7-B612A049142A}" type="presOf" srcId="{2D43E5AA-1DA4-4251-AA08-15EB2E9C3319}" destId="{68F27090-6C14-4809-A5DA-E768FF0FFDBC}" srcOrd="0" destOrd="11" presId="urn:microsoft.com/office/officeart/2005/8/layout/venn2"/>
    <dgm:cxn modelId="{EBBBE97C-804B-4388-9C5C-4C2949CC48C2}" type="presOf" srcId="{B4286666-5B30-4EB0-AB2F-66E68459AC86}" destId="{68F27090-6C14-4809-A5DA-E768FF0FFDBC}" srcOrd="0" destOrd="3" presId="urn:microsoft.com/office/officeart/2005/8/layout/venn2"/>
    <dgm:cxn modelId="{76F45BBE-AB81-4E66-A32C-91E0036FB517}" type="presOf" srcId="{2D43E5AA-1DA4-4251-AA08-15EB2E9C3319}" destId="{8F8388CB-BAFB-4C88-9DAB-8E6BB03EC068}" srcOrd="1" destOrd="11" presId="urn:microsoft.com/office/officeart/2005/8/layout/venn2"/>
    <dgm:cxn modelId="{7137CF84-2680-4510-842B-B8DB4D0CE48B}" srcId="{FF2F6EDA-A0EB-4DE2-BA9F-A27839325EA7}" destId="{B4286666-5B30-4EB0-AB2F-66E68459AC86}" srcOrd="2" destOrd="0" parTransId="{749741EE-C6FB-4CA7-AB2E-97273124FDD2}" sibTransId="{3AC74435-88C4-46E8-B994-83B3C86E62BB}"/>
    <dgm:cxn modelId="{4FB8D56B-1EAC-4CF2-8242-3EB2EC033E86}" type="presOf" srcId="{11673C1C-7F3D-48CB-B380-E807EB828FF0}" destId="{68F27090-6C14-4809-A5DA-E768FF0FFDBC}" srcOrd="0" destOrd="12" presId="urn:microsoft.com/office/officeart/2005/8/layout/venn2"/>
    <dgm:cxn modelId="{DD36C763-4C27-46EF-A435-FC3FA7A923CF}" type="presOf" srcId="{D8B2810E-0821-40D0-B90B-2808DCED20A7}" destId="{8F8388CB-BAFB-4C88-9DAB-8E6BB03EC068}" srcOrd="1" destOrd="4" presId="urn:microsoft.com/office/officeart/2005/8/layout/venn2"/>
    <dgm:cxn modelId="{56B8AEE5-C4BE-4479-8034-82D879F26DF7}" srcId="{FF2F6EDA-A0EB-4DE2-BA9F-A27839325EA7}" destId="{C75EE7B7-5785-4B55-B157-CBDB6229F373}" srcOrd="0" destOrd="0" parTransId="{82373E51-80CD-4387-B97C-3405E2BA5080}" sibTransId="{A201DEEF-E93B-46BD-84F7-A88A6FCA54F8}"/>
    <dgm:cxn modelId="{841ECDF7-ADDB-465E-9F8F-633FDBD4DE1E}" type="presOf" srcId="{B72E538D-F208-4C43-8CDA-BF11E9E740E2}" destId="{828E3B20-2ED5-4134-A5F8-0F26953F3A48}" srcOrd="0" destOrd="0" presId="urn:microsoft.com/office/officeart/2005/8/layout/venn2"/>
    <dgm:cxn modelId="{7997D43C-C6F5-47C5-8EBC-F124B02BD04C}" srcId="{7A4230C6-8331-4042-9C21-B68A2238F384}" destId="{2D43E5AA-1DA4-4251-AA08-15EB2E9C3319}" srcOrd="2" destOrd="0" parTransId="{867C2A51-AA86-49B3-9F19-B3003CE222BD}" sibTransId="{3E7D2644-7ED5-4E4D-8F43-9A300AE90693}"/>
    <dgm:cxn modelId="{DE78401B-7165-4776-B598-C6974BA82975}" type="presOf" srcId="{11673C1C-7F3D-48CB-B380-E807EB828FF0}" destId="{8F8388CB-BAFB-4C88-9DAB-8E6BB03EC068}" srcOrd="1" destOrd="12" presId="urn:microsoft.com/office/officeart/2005/8/layout/venn2"/>
    <dgm:cxn modelId="{4E12A80B-E1F6-472B-A5E4-4160AA5E1FE7}" srcId="{FF2F6EDA-A0EB-4DE2-BA9F-A27839325EA7}" destId="{AD187960-C1DA-4E5E-92C7-4058D1427D5B}" srcOrd="5" destOrd="0" parTransId="{03110C9E-EC4E-4BB3-A4AC-2A44B1CA6AC7}" sibTransId="{5239ADE9-3A20-42C3-88B4-D644300AE2E1}"/>
    <dgm:cxn modelId="{7F4C29EB-66E5-4E4E-B429-FACD3AB21930}" type="presOf" srcId="{C75EE7B7-5785-4B55-B157-CBDB6229F373}" destId="{8F8388CB-BAFB-4C88-9DAB-8E6BB03EC068}" srcOrd="1" destOrd="1" presId="urn:microsoft.com/office/officeart/2005/8/layout/venn2"/>
    <dgm:cxn modelId="{3438916B-3BCF-4DB2-BAF9-065CE381D9DF}" type="presOf" srcId="{AD187960-C1DA-4E5E-92C7-4058D1427D5B}" destId="{8F8388CB-BAFB-4C88-9DAB-8E6BB03EC068}" srcOrd="1" destOrd="6" presId="urn:microsoft.com/office/officeart/2005/8/layout/venn2"/>
    <dgm:cxn modelId="{85064646-169F-457A-B090-FED2818608E1}" srcId="{B72E538D-F208-4C43-8CDA-BF11E9E740E2}" destId="{BEE95110-7EF0-4973-878D-3161A399D057}" srcOrd="2" destOrd="0" parTransId="{D649B0FB-E745-4E58-846F-86626521F710}" sibTransId="{0B3A2337-11B4-43CD-A04F-663F744C5220}"/>
    <dgm:cxn modelId="{91152262-5C33-4030-90CC-1988F035D8A8}" srcId="{FF2F6EDA-A0EB-4DE2-BA9F-A27839325EA7}" destId="{F910D3A3-6CEA-4F4A-940E-BD80F1D80CF6}" srcOrd="4" destOrd="0" parTransId="{C8F2F49D-ECFF-4573-8C35-23B711B5B844}" sibTransId="{EDF8095B-1583-4DBD-BE82-198F7B71A3C1}"/>
    <dgm:cxn modelId="{59CA3C03-9FF8-46D4-8DE3-22711C83E67B}" type="presOf" srcId="{1FC35A61-BE82-4C97-9A79-0976C1B42472}" destId="{8F8388CB-BAFB-4C88-9DAB-8E6BB03EC068}" srcOrd="1" destOrd="10" presId="urn:microsoft.com/office/officeart/2005/8/layout/venn2"/>
    <dgm:cxn modelId="{CABE7E76-C44C-4FC8-8AD8-9C02B2045E67}" type="presOf" srcId="{FF2F6EDA-A0EB-4DE2-BA9F-A27839325EA7}" destId="{8F8388CB-BAFB-4C88-9DAB-8E6BB03EC068}" srcOrd="1" destOrd="0" presId="urn:microsoft.com/office/officeart/2005/8/layout/venn2"/>
    <dgm:cxn modelId="{C5B1C32B-7F77-4455-B104-4127EF392E89}" type="presOf" srcId="{F910D3A3-6CEA-4F4A-940E-BD80F1D80CF6}" destId="{68F27090-6C14-4809-A5DA-E768FF0FFDBC}" srcOrd="0" destOrd="5" presId="urn:microsoft.com/office/officeart/2005/8/layout/venn2"/>
    <dgm:cxn modelId="{B188E78B-5CFC-477B-864A-1D876C52E32D}" type="presOf" srcId="{D8B2810E-0821-40D0-B90B-2808DCED20A7}" destId="{68F27090-6C14-4809-A5DA-E768FF0FFDBC}" srcOrd="0" destOrd="4" presId="urn:microsoft.com/office/officeart/2005/8/layout/venn2"/>
    <dgm:cxn modelId="{41D881EC-53F6-483A-9E43-39F9F2ADE450}" type="presOf" srcId="{36D5F3EF-96D0-4A08-8AE3-8D66D35AA944}" destId="{8F8388CB-BAFB-4C88-9DAB-8E6BB03EC068}" srcOrd="1" destOrd="7" presId="urn:microsoft.com/office/officeart/2005/8/layout/venn2"/>
    <dgm:cxn modelId="{95F5FA97-6130-4621-9322-AE7CF4A13D06}" type="presOf" srcId="{1FC35A61-BE82-4C97-9A79-0976C1B42472}" destId="{68F27090-6C14-4809-A5DA-E768FF0FFDBC}" srcOrd="0" destOrd="10" presId="urn:microsoft.com/office/officeart/2005/8/layout/venn2"/>
    <dgm:cxn modelId="{D6C7F9BE-144A-4A0C-9AE0-D12C21497A1B}" srcId="{FF2F6EDA-A0EB-4DE2-BA9F-A27839325EA7}" destId="{4218868D-EDE5-4AAE-9197-57CB5CCE3B3F}" srcOrd="1" destOrd="0" parTransId="{EC59331B-51D4-458F-A4C4-2E522AB2AB9A}" sibTransId="{4DF48D23-5801-4B35-A296-212F66050318}"/>
    <dgm:cxn modelId="{ED0F4B3C-72B4-45F0-850F-5D1BD4C6440A}" srcId="{7A4230C6-8331-4042-9C21-B68A2238F384}" destId="{22930A42-FC15-430A-B27F-DD33BCB3500E}" srcOrd="0" destOrd="0" parTransId="{5CF27582-94E1-4562-BE31-FD6DBA187982}" sibTransId="{568CC30D-7849-44E6-957C-1635C96DACE7}"/>
    <dgm:cxn modelId="{3DC69913-8F4A-42C4-8C42-D08580BB3E1A}" srcId="{B72E538D-F208-4C43-8CDA-BF11E9E740E2}" destId="{71D77BCC-0E7F-4F19-96A6-E59B28C0CB84}" srcOrd="1" destOrd="0" parTransId="{7618500E-904B-46A7-B106-213FF9419594}" sibTransId="{F2ED70DC-79BE-4155-9020-64BA9728871A}"/>
    <dgm:cxn modelId="{2F1B29AD-FEF0-4E58-8FA5-70C98B2548E9}" srcId="{7A4230C6-8331-4042-9C21-B68A2238F384}" destId="{11673C1C-7F3D-48CB-B380-E807EB828FF0}" srcOrd="3" destOrd="0" parTransId="{57E57851-DAB8-4EE3-BEFC-4E20B91E2E12}" sibTransId="{788E11FE-0427-4D23-9971-021299A0EBF2}"/>
    <dgm:cxn modelId="{94484C3F-3AB1-4081-A5B2-EB7E63E3EC93}" type="presOf" srcId="{AD187960-C1DA-4E5E-92C7-4058D1427D5B}" destId="{68F27090-6C14-4809-A5DA-E768FF0FFDBC}" srcOrd="0" destOrd="6" presId="urn:microsoft.com/office/officeart/2005/8/layout/venn2"/>
    <dgm:cxn modelId="{CE38F398-BA2B-4C6B-82D6-F9029FEF83EC}" type="presOf" srcId="{BEE95110-7EF0-4973-878D-3161A399D057}" destId="{7460917E-481C-440D-A2BD-9F7AC6A4391E}" srcOrd="0" destOrd="0" presId="urn:microsoft.com/office/officeart/2005/8/layout/venn2"/>
    <dgm:cxn modelId="{A38D26FF-C6F4-4396-A7B2-FA03926E6831}" type="presOf" srcId="{C75EE7B7-5785-4B55-B157-CBDB6229F373}" destId="{68F27090-6C14-4809-A5DA-E768FF0FFDBC}" srcOrd="0" destOrd="1" presId="urn:microsoft.com/office/officeart/2005/8/layout/venn2"/>
    <dgm:cxn modelId="{0DDEBF8A-13D5-4AE6-B57D-ADB74A3D269A}" type="presOf" srcId="{FF2F6EDA-A0EB-4DE2-BA9F-A27839325EA7}" destId="{68F27090-6C14-4809-A5DA-E768FF0FFDBC}" srcOrd="0" destOrd="0" presId="urn:microsoft.com/office/officeart/2005/8/layout/venn2"/>
    <dgm:cxn modelId="{C16F98C6-7ED5-4C16-BBDD-022AD4811DBB}" type="presOf" srcId="{7A4230C6-8331-4042-9C21-B68A2238F384}" destId="{8F8388CB-BAFB-4C88-9DAB-8E6BB03EC068}" srcOrd="1" destOrd="8" presId="urn:microsoft.com/office/officeart/2005/8/layout/venn2"/>
    <dgm:cxn modelId="{2A19A522-3194-4EDC-A539-8BFCC907A0B2}" srcId="{FF2F6EDA-A0EB-4DE2-BA9F-A27839325EA7}" destId="{D8B2810E-0821-40D0-B90B-2808DCED20A7}" srcOrd="3" destOrd="0" parTransId="{C364E11C-03CD-45B8-955A-16F56A8BB7BB}" sibTransId="{4902A371-94F6-4B1D-8DED-B02974374582}"/>
    <dgm:cxn modelId="{61864858-47A0-4143-B3FA-4C12E27F4E89}" srcId="{B72E538D-F208-4C43-8CDA-BF11E9E740E2}" destId="{FF2F6EDA-A0EB-4DE2-BA9F-A27839325EA7}" srcOrd="0" destOrd="0" parTransId="{FE0C4A7D-E489-44B5-8D41-0D2E5CD620C5}" sibTransId="{0CDADB28-5F56-4004-A602-56331E85590A}"/>
    <dgm:cxn modelId="{083C2021-3C27-4318-BA4C-C8006D653603}" srcId="{FF2F6EDA-A0EB-4DE2-BA9F-A27839325EA7}" destId="{36D5F3EF-96D0-4A08-8AE3-8D66D35AA944}" srcOrd="6" destOrd="0" parTransId="{392B8904-BACC-4D05-BF4B-F875BBC7254F}" sibTransId="{81141F3A-5493-4B57-97F3-851DAE3B2128}"/>
    <dgm:cxn modelId="{77BD4F4A-EAF7-421A-B788-30BD3C401642}" type="presOf" srcId="{4218868D-EDE5-4AAE-9197-57CB5CCE3B3F}" destId="{68F27090-6C14-4809-A5DA-E768FF0FFDBC}" srcOrd="0" destOrd="2" presId="urn:microsoft.com/office/officeart/2005/8/layout/venn2"/>
    <dgm:cxn modelId="{ECD08151-C2E7-436A-868E-8C3645C73D75}" type="presParOf" srcId="{828E3B20-2ED5-4134-A5F8-0F26953F3A48}" destId="{03C59D4A-EB86-4741-8353-A707F45B3A57}" srcOrd="0" destOrd="0" presId="urn:microsoft.com/office/officeart/2005/8/layout/venn2"/>
    <dgm:cxn modelId="{5F77749B-F7AA-42E0-9CBF-01965C3095B7}" type="presParOf" srcId="{03C59D4A-EB86-4741-8353-A707F45B3A57}" destId="{68F27090-6C14-4809-A5DA-E768FF0FFDBC}" srcOrd="0" destOrd="0" presId="urn:microsoft.com/office/officeart/2005/8/layout/venn2"/>
    <dgm:cxn modelId="{203F9F36-5D76-4377-9C2E-DAB5FB62B8DB}" type="presParOf" srcId="{03C59D4A-EB86-4741-8353-A707F45B3A57}" destId="{8F8388CB-BAFB-4C88-9DAB-8E6BB03EC068}" srcOrd="1" destOrd="0" presId="urn:microsoft.com/office/officeart/2005/8/layout/venn2"/>
    <dgm:cxn modelId="{EF25C56E-73DA-490B-86E5-DE346037D378}" type="presParOf" srcId="{828E3B20-2ED5-4134-A5F8-0F26953F3A48}" destId="{94DA904A-F1AC-4092-86BA-49206900C725}" srcOrd="1" destOrd="0" presId="urn:microsoft.com/office/officeart/2005/8/layout/venn2"/>
    <dgm:cxn modelId="{5E178F75-330A-41FE-96BD-0690C7015468}" type="presParOf" srcId="{94DA904A-F1AC-4092-86BA-49206900C725}" destId="{F8E935B9-1D45-4D86-BF2B-40B7B29E9956}" srcOrd="0" destOrd="0" presId="urn:microsoft.com/office/officeart/2005/8/layout/venn2"/>
    <dgm:cxn modelId="{AD5DF878-E872-4E27-B08F-6C84F8B2FA83}" type="presParOf" srcId="{94DA904A-F1AC-4092-86BA-49206900C725}" destId="{7595798A-BD81-43AA-8CF8-300896B20626}" srcOrd="1" destOrd="0" presId="urn:microsoft.com/office/officeart/2005/8/layout/venn2"/>
    <dgm:cxn modelId="{132706BC-E784-4122-BAD5-624161934580}" type="presParOf" srcId="{828E3B20-2ED5-4134-A5F8-0F26953F3A48}" destId="{5AF4124B-0B65-4250-ADDB-B6541BC619D4}" srcOrd="2" destOrd="0" presId="urn:microsoft.com/office/officeart/2005/8/layout/venn2"/>
    <dgm:cxn modelId="{B56F3AA5-8935-4C7C-85E2-364D24C97EE3}" type="presParOf" srcId="{5AF4124B-0B65-4250-ADDB-B6541BC619D4}" destId="{7460917E-481C-440D-A2BD-9F7AC6A4391E}" srcOrd="0" destOrd="0" presId="urn:microsoft.com/office/officeart/2005/8/layout/venn2"/>
    <dgm:cxn modelId="{B64E9276-4CA8-43A1-A0F8-DBF90790BB19}" type="presParOf" srcId="{5AF4124B-0B65-4250-ADDB-B6541BC619D4}" destId="{27EEB75C-034E-4029-A410-1F4B938774D6}"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A2694E-60E2-4F46-850D-8890C4A7D9CE}"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0A4875A-AA51-4035-918E-C71339ADD9A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Placeholder 2"/>
          <p:cNvSpPr>
            <a:spLocks noGrp="1" noRot="1" noChangeAspect="1" noChangeArrowheads="1" noTextEdit="1"/>
          </p:cNvSpPr>
          <p:nvPr>
            <p:ph type="sldImg"/>
          </p:nvPr>
        </p:nvSpPr>
        <p:spPr>
          <a:ln/>
        </p:spPr>
      </p:sp>
      <p:sp>
        <p:nvSpPr>
          <p:cNvPr id="26626" name="Placeholder 3"/>
          <p:cNvSpPr>
            <a:spLocks noGrp="1" noChangeArrowheads="1"/>
          </p:cNvSpPr>
          <p:nvPr>
            <p:ph type="body" idx="1"/>
          </p:nvPr>
        </p:nvSpPr>
        <p:spPr>
          <a:noFill/>
          <a:ln/>
        </p:spPr>
        <p:txBody>
          <a:bodyPr/>
          <a:lstStyle/>
          <a:p>
            <a:endParaRPr lang="en-US" smtClean="0">
              <a:latin typeface="Arial"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Placeholder 2"/>
          <p:cNvSpPr>
            <a:spLocks noGrp="1" noRot="1" noChangeAspect="1" noChangeArrowheads="1" noTextEdit="1"/>
          </p:cNvSpPr>
          <p:nvPr>
            <p:ph type="sldImg"/>
          </p:nvPr>
        </p:nvSpPr>
        <p:spPr>
          <a:ln/>
        </p:spPr>
      </p:sp>
      <p:sp>
        <p:nvSpPr>
          <p:cNvPr id="109571" name="Placeholder 3"/>
          <p:cNvSpPr>
            <a:spLocks noGrp="1" noChangeArrowheads="1"/>
          </p:cNvSpPr>
          <p:nvPr>
            <p:ph type="body" idx="1"/>
          </p:nvPr>
        </p:nvSpPr>
        <p:spPr>
          <a:noFill/>
          <a:ln/>
        </p:spPr>
        <p:txBody>
          <a:bodyPr/>
          <a:lstStyle/>
          <a:p>
            <a:endParaRPr lang="en-US" dirty="0">
              <a:latin typeface="Arial" pitchFamily="84" charset="0"/>
              <a:ea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87308A0-77BA-45A9-BDF1-753F9D188C16}"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2"/>
          <p:cNvSpPr>
            <a:spLocks noGrp="1" noRot="1" noChangeAspect="1" noChangeArrowheads="1" noTextEdit="1"/>
          </p:cNvSpPr>
          <p:nvPr>
            <p:ph type="sldImg"/>
          </p:nvPr>
        </p:nvSpPr>
        <p:spPr>
          <a:ln/>
        </p:spPr>
      </p:sp>
      <p:sp>
        <p:nvSpPr>
          <p:cNvPr id="47106" name="Placeholder 3"/>
          <p:cNvSpPr>
            <a:spLocks noGrp="1" noChangeArrowheads="1"/>
          </p:cNvSpPr>
          <p:nvPr>
            <p:ph type="body" idx="1"/>
          </p:nvPr>
        </p:nvSpPr>
        <p:spPr>
          <a:noFill/>
          <a:ln/>
        </p:spPr>
        <p:txBody>
          <a:bodyPr/>
          <a:lstStyle/>
          <a:p>
            <a:endParaRPr lang="en-US" smtClean="0">
              <a:latin typeface="Arial"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2"/>
          <p:cNvSpPr>
            <a:spLocks noGrp="1" noRot="1" noChangeAspect="1" noChangeArrowheads="1" noTextEdit="1"/>
          </p:cNvSpPr>
          <p:nvPr>
            <p:ph type="sldImg"/>
          </p:nvPr>
        </p:nvSpPr>
        <p:spPr>
          <a:ln/>
        </p:spPr>
      </p:sp>
      <p:sp>
        <p:nvSpPr>
          <p:cNvPr id="49154" name="Placeholder 3"/>
          <p:cNvSpPr>
            <a:spLocks noGrp="1" noChangeArrowheads="1"/>
          </p:cNvSpPr>
          <p:nvPr>
            <p:ph type="body" idx="1"/>
          </p:nvPr>
        </p:nvSpPr>
        <p:spPr>
          <a:noFill/>
          <a:ln/>
        </p:spPr>
        <p:txBody>
          <a:bodyPr/>
          <a:lstStyle/>
          <a:p>
            <a:endParaRPr lang="en-US" smtClean="0">
              <a:latin typeface="Arial"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available evidence in the literature supports these major domains of the patient-centered medical home. Most of the data that follows is focused on care coordination and care management, especially chronic disease management strategies. However, patient centered medical homes that target their intervention towards one to three of these domains have shown cost, utilization, and satisfaction improvements.</a:t>
            </a:r>
          </a:p>
          <a:p>
            <a:pPr>
              <a:spcBef>
                <a:spcPct val="0"/>
              </a:spcBef>
            </a:pPr>
            <a:endParaRPr lang="en-US" smtClean="0"/>
          </a:p>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447197-087A-4F51-8FA6-8A65ED1B3BA2}" type="slidenum">
              <a:rPr lang="en-US"/>
              <a:pPr fontAlgn="base">
                <a:spcBef>
                  <a:spcPct val="0"/>
                </a:spcBef>
                <a:spcAft>
                  <a:spcPct val="0"/>
                </a:spcAft>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Placeholder 2"/>
          <p:cNvSpPr>
            <a:spLocks noGrp="1" noRot="1" noChangeAspect="1" noChangeArrowheads="1" noTextEdit="1"/>
          </p:cNvSpPr>
          <p:nvPr>
            <p:ph type="sldImg"/>
          </p:nvPr>
        </p:nvSpPr>
        <p:spPr>
          <a:ln/>
        </p:spPr>
      </p:sp>
      <p:sp>
        <p:nvSpPr>
          <p:cNvPr id="107523" name="Placeholder 3"/>
          <p:cNvSpPr>
            <a:spLocks noGrp="1" noChangeArrowheads="1"/>
          </p:cNvSpPr>
          <p:nvPr>
            <p:ph type="body" idx="1"/>
          </p:nvPr>
        </p:nvSpPr>
        <p:spPr>
          <a:noFill/>
          <a:ln/>
        </p:spPr>
        <p:txBody>
          <a:bodyPr/>
          <a:lstStyle/>
          <a:p>
            <a:endParaRPr lang="en-US" dirty="0">
              <a:latin typeface="Arial" pitchFamily="8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TITLE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ctrTitle"/>
          </p:nvPr>
        </p:nvSpPr>
        <p:spPr>
          <a:xfrm>
            <a:off x="0" y="2971800"/>
            <a:ext cx="9144000" cy="1219200"/>
          </a:xfrm>
          <a:effectLst/>
        </p:spPr>
        <p:txBody>
          <a:bodyPr/>
          <a:lstStyle>
            <a:lvl1pPr>
              <a:defRPr sz="4400" b="1">
                <a:solidFill>
                  <a:srgbClr val="2D387E"/>
                </a:solidFill>
              </a:defRPr>
            </a:lvl1pPr>
          </a:lstStyle>
          <a:p>
            <a:r>
              <a:rPr lang="en-US"/>
              <a:t>Click to edit Master title style</a:t>
            </a:r>
          </a:p>
        </p:txBody>
      </p:sp>
      <p:sp>
        <p:nvSpPr>
          <p:cNvPr id="3076" name="Rectangle 4"/>
          <p:cNvSpPr>
            <a:spLocks noGrp="1" noChangeArrowheads="1"/>
          </p:cNvSpPr>
          <p:nvPr>
            <p:ph type="subTitle" idx="1"/>
          </p:nvPr>
        </p:nvSpPr>
        <p:spPr>
          <a:xfrm>
            <a:off x="1371600" y="4343400"/>
            <a:ext cx="6400800" cy="1371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a:xfrm>
            <a:off x="304800" y="6381750"/>
            <a:ext cx="2133600" cy="476250"/>
          </a:xfrm>
        </p:spPr>
        <p:txBody>
          <a:bodyPr/>
          <a:lstStyle>
            <a:lvl1pPr>
              <a:defRPr/>
            </a:lvl1pPr>
          </a:lstStyle>
          <a:p>
            <a:endParaRPr lang="en-US"/>
          </a:p>
        </p:txBody>
      </p:sp>
      <p:sp>
        <p:nvSpPr>
          <p:cNvPr id="6" name="Rectangle 6"/>
          <p:cNvSpPr>
            <a:spLocks noGrp="1" noChangeArrowheads="1"/>
          </p:cNvSpPr>
          <p:nvPr>
            <p:ph type="ftr" sz="quarter" idx="11"/>
          </p:nvPr>
        </p:nvSpPr>
        <p:spPr>
          <a:xfrm>
            <a:off x="3124200" y="6381750"/>
            <a:ext cx="2895600" cy="476250"/>
          </a:xfrm>
        </p:spPr>
        <p:txBody>
          <a:bodyPr/>
          <a:lstStyle>
            <a:lvl1pPr>
              <a:defRPr/>
            </a:lvl1pPr>
          </a:lstStyle>
          <a:p>
            <a:endParaRPr lang="en-US"/>
          </a:p>
        </p:txBody>
      </p:sp>
      <p:sp>
        <p:nvSpPr>
          <p:cNvPr id="7" name="Rectangle 7"/>
          <p:cNvSpPr>
            <a:spLocks noGrp="1" noChangeArrowheads="1"/>
          </p:cNvSpPr>
          <p:nvPr>
            <p:ph type="sldNum" sz="quarter" idx="12"/>
          </p:nvPr>
        </p:nvSpPr>
        <p:spPr>
          <a:xfrm>
            <a:off x="6705600" y="6381750"/>
            <a:ext cx="2133600" cy="476250"/>
          </a:xfrm>
        </p:spPr>
        <p:txBody>
          <a:bodyPr/>
          <a:lstStyle>
            <a:lvl1pPr>
              <a:defRPr/>
            </a:lvl1pPr>
          </a:lstStyle>
          <a:p>
            <a:fld id="{8B0B58DF-DCD6-4023-929C-6ACC229317D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B6C78C2-2EBF-48B8-95F4-F4EF4217C73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4E60AF1-49AB-4B77-9EE3-3BF5E4D0E4C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a:xfrm>
            <a:off x="152400" y="6381750"/>
            <a:ext cx="2133600" cy="47625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819400" y="6381750"/>
            <a:ext cx="2895600" cy="476250"/>
          </a:xfrm>
        </p:spPr>
        <p:txBody>
          <a:bodyPr/>
          <a:lstStyle>
            <a:lvl1pPr>
              <a:defRPr/>
            </a:lvl1pPr>
          </a:lstStyle>
          <a:p>
            <a:pPr>
              <a:defRPr/>
            </a:pPr>
            <a:r>
              <a:rPr lang="en-US"/>
              <a:t>Cumulative from 1st Quarter FY 2002 through 4th Quarter FY 2010</a:t>
            </a:r>
          </a:p>
        </p:txBody>
      </p:sp>
      <p:sp>
        <p:nvSpPr>
          <p:cNvPr id="6" name="Rectangle 6"/>
          <p:cNvSpPr>
            <a:spLocks noGrp="1" noChangeArrowheads="1"/>
          </p:cNvSpPr>
          <p:nvPr>
            <p:ph type="sldNum" sz="quarter" idx="12"/>
          </p:nvPr>
        </p:nvSpPr>
        <p:spPr/>
        <p:txBody>
          <a:bodyPr/>
          <a:lstStyle>
            <a:lvl1pPr>
              <a:defRPr/>
            </a:lvl1pPr>
          </a:lstStyle>
          <a:p>
            <a:pPr>
              <a:defRPr/>
            </a:pPr>
            <a:fld id="{C2FE35DC-294D-4B9C-BEEF-EB76B0AAA82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43A345-3415-4CFB-82FD-3E25A35D9E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F227563-2962-4BCD-B5F9-F40805C184A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67084DC8-5235-42C5-9EFA-AB7AC39753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0CDAB63E-9FB6-4318-9F4E-81786CF863C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3787963-668F-4755-B12B-8F0F7335BD4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E9A7864E-C65C-472B-B744-418F9E31BF7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B3F7A84-D4BA-4E57-9E3D-310F67E4E50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583EF4A-4486-48D4-A641-3073AB0080F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BODY2"/>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 name="Rectangle 2"/>
          <p:cNvSpPr>
            <a:spLocks noGrp="1" noChangeArrowheads="1"/>
          </p:cNvSpPr>
          <p:nvPr>
            <p:ph type="title"/>
          </p:nvPr>
        </p:nvSpPr>
        <p:spPr bwMode="auto">
          <a:xfrm>
            <a:off x="457200" y="0"/>
            <a:ext cx="8229600" cy="6096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066800"/>
            <a:ext cx="8229600" cy="5059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 name="Rectangle 4"/>
          <p:cNvSpPr>
            <a:spLocks noGrp="1" noChangeArrowheads="1"/>
          </p:cNvSpPr>
          <p:nvPr>
            <p:ph type="dt" sz="half" idx="2"/>
          </p:nvPr>
        </p:nvSpPr>
        <p:spPr bwMode="auto">
          <a:xfrm>
            <a:off x="152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vantGarde Bk BT" charset="0"/>
              </a:defRPr>
            </a:lvl1pPr>
          </a:lstStyle>
          <a:p>
            <a:endParaRPr lang="en-US"/>
          </a:p>
        </p:txBody>
      </p:sp>
      <p:sp>
        <p:nvSpPr>
          <p:cNvPr id="1029" name="Rectangle 5"/>
          <p:cNvSpPr>
            <a:spLocks noGrp="1" noChangeArrowheads="1"/>
          </p:cNvSpPr>
          <p:nvPr>
            <p:ph type="ftr" sz="quarter" idx="3"/>
          </p:nvPr>
        </p:nvSpPr>
        <p:spPr bwMode="auto">
          <a:xfrm>
            <a:off x="2819400"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vantGarde Bk BT" charset="0"/>
              </a:defRPr>
            </a:lvl1pPr>
          </a:lstStyle>
          <a:p>
            <a:endParaRPr lang="en-US"/>
          </a:p>
        </p:txBody>
      </p:sp>
      <p:sp>
        <p:nvSpPr>
          <p:cNvPr id="1030" name="Rectangle 6"/>
          <p:cNvSpPr>
            <a:spLocks noGrp="1" noChangeArrowheads="1"/>
          </p:cNvSpPr>
          <p:nvPr>
            <p:ph type="sldNum" sz="quarter" idx="4"/>
          </p:nvPr>
        </p:nvSpPr>
        <p:spPr bwMode="auto">
          <a:xfrm>
            <a:off x="6324600" y="638175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vantGarde Bk BT" charset="0"/>
              </a:defRPr>
            </a:lvl1pPr>
          </a:lstStyle>
          <a:p>
            <a:fld id="{01BC28A4-BFCC-42CE-883A-125F8C5FA9C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2" r:id="rId12"/>
  </p:sldLayoutIdLst>
  <p:hf hdr="0" ftr="0" dt="0"/>
  <p:txStyles>
    <p:titleStyle>
      <a:lvl1pPr algn="ctr" rtl="0" eaLnBrk="0" fontAlgn="base" hangingPunct="0">
        <a:spcBef>
          <a:spcPct val="0"/>
        </a:spcBef>
        <a:spcAft>
          <a:spcPct val="0"/>
        </a:spcAft>
        <a:defRPr sz="4000">
          <a:solidFill>
            <a:schemeClr val="bg1"/>
          </a:solidFill>
          <a:latin typeface="+mj-lt"/>
          <a:ea typeface="ＭＳ Ｐゴシック" pitchFamily="1" charset="-128"/>
          <a:cs typeface="+mj-cs"/>
        </a:defRPr>
      </a:lvl1pPr>
      <a:lvl2pPr algn="ctr" rtl="0" eaLnBrk="0" fontAlgn="base" hangingPunct="0">
        <a:spcBef>
          <a:spcPct val="0"/>
        </a:spcBef>
        <a:spcAft>
          <a:spcPct val="0"/>
        </a:spcAft>
        <a:defRPr sz="4000">
          <a:solidFill>
            <a:schemeClr val="bg1"/>
          </a:solidFill>
          <a:latin typeface="AvantGarde Bk BT" pitchFamily="34" charset="0"/>
          <a:ea typeface="ＭＳ Ｐゴシック" pitchFamily="1" charset="-128"/>
        </a:defRPr>
      </a:lvl2pPr>
      <a:lvl3pPr algn="ctr" rtl="0" eaLnBrk="0" fontAlgn="base" hangingPunct="0">
        <a:spcBef>
          <a:spcPct val="0"/>
        </a:spcBef>
        <a:spcAft>
          <a:spcPct val="0"/>
        </a:spcAft>
        <a:defRPr sz="4000">
          <a:solidFill>
            <a:schemeClr val="bg1"/>
          </a:solidFill>
          <a:latin typeface="AvantGarde Bk BT" pitchFamily="34" charset="0"/>
          <a:ea typeface="ＭＳ Ｐゴシック" pitchFamily="1" charset="-128"/>
        </a:defRPr>
      </a:lvl3pPr>
      <a:lvl4pPr algn="ctr" rtl="0" eaLnBrk="0" fontAlgn="base" hangingPunct="0">
        <a:spcBef>
          <a:spcPct val="0"/>
        </a:spcBef>
        <a:spcAft>
          <a:spcPct val="0"/>
        </a:spcAft>
        <a:defRPr sz="4000">
          <a:solidFill>
            <a:schemeClr val="bg1"/>
          </a:solidFill>
          <a:latin typeface="AvantGarde Bk BT" pitchFamily="34" charset="0"/>
          <a:ea typeface="ＭＳ Ｐゴシック" pitchFamily="1" charset="-128"/>
        </a:defRPr>
      </a:lvl4pPr>
      <a:lvl5pPr algn="ctr" rtl="0" eaLnBrk="0" fontAlgn="base" hangingPunct="0">
        <a:spcBef>
          <a:spcPct val="0"/>
        </a:spcBef>
        <a:spcAft>
          <a:spcPct val="0"/>
        </a:spcAft>
        <a:defRPr sz="4000">
          <a:solidFill>
            <a:schemeClr val="bg1"/>
          </a:solidFill>
          <a:latin typeface="AvantGarde Bk BT" pitchFamily="34" charset="0"/>
          <a:ea typeface="ＭＳ Ｐゴシック" pitchFamily="1" charset="-128"/>
        </a:defRPr>
      </a:lvl5pPr>
      <a:lvl6pPr marL="457200" algn="ctr" rtl="0" fontAlgn="base">
        <a:spcBef>
          <a:spcPct val="0"/>
        </a:spcBef>
        <a:spcAft>
          <a:spcPct val="0"/>
        </a:spcAft>
        <a:defRPr sz="4000">
          <a:solidFill>
            <a:schemeClr val="bg1"/>
          </a:solidFill>
          <a:latin typeface="AvantGarde Bk BT" pitchFamily="34" charset="0"/>
        </a:defRPr>
      </a:lvl6pPr>
      <a:lvl7pPr marL="914400" algn="ctr" rtl="0" fontAlgn="base">
        <a:spcBef>
          <a:spcPct val="0"/>
        </a:spcBef>
        <a:spcAft>
          <a:spcPct val="0"/>
        </a:spcAft>
        <a:defRPr sz="4000">
          <a:solidFill>
            <a:schemeClr val="bg1"/>
          </a:solidFill>
          <a:latin typeface="AvantGarde Bk BT" pitchFamily="34" charset="0"/>
        </a:defRPr>
      </a:lvl7pPr>
      <a:lvl8pPr marL="1371600" algn="ctr" rtl="0" fontAlgn="base">
        <a:spcBef>
          <a:spcPct val="0"/>
        </a:spcBef>
        <a:spcAft>
          <a:spcPct val="0"/>
        </a:spcAft>
        <a:defRPr sz="4000">
          <a:solidFill>
            <a:schemeClr val="bg1"/>
          </a:solidFill>
          <a:latin typeface="AvantGarde Bk BT" pitchFamily="34" charset="0"/>
        </a:defRPr>
      </a:lvl8pPr>
      <a:lvl9pPr marL="1828800" algn="ctr" rtl="0" fontAlgn="base">
        <a:spcBef>
          <a:spcPct val="0"/>
        </a:spcBef>
        <a:spcAft>
          <a:spcPct val="0"/>
        </a:spcAft>
        <a:defRPr sz="4000">
          <a:solidFill>
            <a:schemeClr val="bg1"/>
          </a:solidFill>
          <a:latin typeface="AvantGarde Bk BT" pitchFamily="34" charset="0"/>
        </a:defRPr>
      </a:lvl9pPr>
    </p:titleStyle>
    <p:bodyStyle>
      <a:lvl1pPr marL="342900" indent="-342900" algn="l" rtl="0" eaLnBrk="0" fontAlgn="base" hangingPunct="0">
        <a:spcBef>
          <a:spcPct val="20000"/>
        </a:spcBef>
        <a:spcAft>
          <a:spcPct val="0"/>
        </a:spcAft>
        <a:buChar char="•"/>
        <a:defRPr sz="3200">
          <a:solidFill>
            <a:srgbClr val="2D387E"/>
          </a:solidFill>
          <a:latin typeface="+mn-lt"/>
          <a:ea typeface="ＭＳ Ｐゴシック" pitchFamily="1" charset="-128"/>
          <a:cs typeface="+mn-cs"/>
        </a:defRPr>
      </a:lvl1pPr>
      <a:lvl2pPr marL="742950" indent="-285750" algn="l" rtl="0" eaLnBrk="0" fontAlgn="base" hangingPunct="0">
        <a:spcBef>
          <a:spcPct val="20000"/>
        </a:spcBef>
        <a:spcAft>
          <a:spcPct val="0"/>
        </a:spcAft>
        <a:buChar char="–"/>
        <a:defRPr sz="2800">
          <a:solidFill>
            <a:srgbClr val="2D387E"/>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rgbClr val="2D387E"/>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rgbClr val="2D387E"/>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rgbClr val="2D387E"/>
          </a:solidFill>
          <a:latin typeface="+mn-lt"/>
          <a:ea typeface="ＭＳ Ｐゴシック" pitchFamily="1" charset="-128"/>
        </a:defRPr>
      </a:lvl5pPr>
      <a:lvl6pPr marL="2514600" indent="-228600" algn="l" rtl="0" fontAlgn="base">
        <a:spcBef>
          <a:spcPct val="20000"/>
        </a:spcBef>
        <a:spcAft>
          <a:spcPct val="0"/>
        </a:spcAft>
        <a:buChar char="»"/>
        <a:defRPr sz="2000">
          <a:solidFill>
            <a:srgbClr val="2D387E"/>
          </a:solidFill>
          <a:latin typeface="+mn-lt"/>
        </a:defRPr>
      </a:lvl6pPr>
      <a:lvl7pPr marL="2971800" indent="-228600" algn="l" rtl="0" fontAlgn="base">
        <a:spcBef>
          <a:spcPct val="20000"/>
        </a:spcBef>
        <a:spcAft>
          <a:spcPct val="0"/>
        </a:spcAft>
        <a:buChar char="»"/>
        <a:defRPr sz="2000">
          <a:solidFill>
            <a:srgbClr val="2D387E"/>
          </a:solidFill>
          <a:latin typeface="+mn-lt"/>
        </a:defRPr>
      </a:lvl7pPr>
      <a:lvl8pPr marL="3429000" indent="-228600" algn="l" rtl="0" fontAlgn="base">
        <a:spcBef>
          <a:spcPct val="20000"/>
        </a:spcBef>
        <a:spcAft>
          <a:spcPct val="0"/>
        </a:spcAft>
        <a:buChar char="»"/>
        <a:defRPr sz="2000">
          <a:solidFill>
            <a:srgbClr val="2D387E"/>
          </a:solidFill>
          <a:latin typeface="+mn-lt"/>
        </a:defRPr>
      </a:lvl8pPr>
      <a:lvl9pPr marL="3886200" indent="-228600" algn="l" rtl="0" fontAlgn="base">
        <a:spcBef>
          <a:spcPct val="20000"/>
        </a:spcBef>
        <a:spcAft>
          <a:spcPct val="0"/>
        </a:spcAft>
        <a:buChar char="»"/>
        <a:defRPr sz="2000">
          <a:solidFill>
            <a:srgbClr val="2D387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p:txBody>
          <a:bodyPr/>
          <a:lstStyle/>
          <a:p>
            <a:fld id="{8FD32A8D-99A0-4CB8-BEF7-387B0F9AC1E1}" type="slidenum">
              <a:rPr lang="en-US"/>
              <a:pPr/>
              <a:t>1</a:t>
            </a:fld>
            <a:endParaRPr lang="en-US"/>
          </a:p>
        </p:txBody>
      </p:sp>
      <p:sp>
        <p:nvSpPr>
          <p:cNvPr id="16387" name="Rectangle 3"/>
          <p:cNvSpPr>
            <a:spLocks noGrp="1" noChangeArrowheads="1"/>
          </p:cNvSpPr>
          <p:nvPr>
            <p:ph type="subTitle" idx="1"/>
          </p:nvPr>
        </p:nvSpPr>
        <p:spPr>
          <a:xfrm>
            <a:off x="1219200" y="4191000"/>
            <a:ext cx="6400800" cy="762000"/>
          </a:xfrm>
        </p:spPr>
        <p:txBody>
          <a:bodyPr/>
          <a:lstStyle/>
          <a:p>
            <a:pPr eaLnBrk="1" hangingPunct="1"/>
            <a:r>
              <a:rPr lang="en-US" sz="1600" b="1" dirty="0" smtClean="0">
                <a:solidFill>
                  <a:schemeClr val="tx1"/>
                </a:solidFill>
              </a:rPr>
              <a:t>Stephen C Hunt MD MPH</a:t>
            </a:r>
          </a:p>
          <a:p>
            <a:pPr eaLnBrk="1" hangingPunct="1"/>
            <a:r>
              <a:rPr lang="en-US" sz="1600" b="1" dirty="0" smtClean="0">
                <a:solidFill>
                  <a:schemeClr val="tx1"/>
                </a:solidFill>
              </a:rPr>
              <a:t>Director, Post-Deployment Integrated Care Initiative</a:t>
            </a:r>
          </a:p>
          <a:p>
            <a:pPr eaLnBrk="1" hangingPunct="1"/>
            <a:endParaRPr lang="en-US" dirty="0" smtClean="0"/>
          </a:p>
        </p:txBody>
      </p:sp>
      <p:sp>
        <p:nvSpPr>
          <p:cNvPr id="5" name="Rectangle 4"/>
          <p:cNvSpPr/>
          <p:nvPr/>
        </p:nvSpPr>
        <p:spPr>
          <a:xfrm>
            <a:off x="2057400" y="5029200"/>
            <a:ext cx="4572000" cy="600164"/>
          </a:xfrm>
          <a:prstGeom prst="rect">
            <a:avLst/>
          </a:prstGeom>
        </p:spPr>
        <p:txBody>
          <a:bodyPr wrap="square">
            <a:spAutoFit/>
          </a:bodyPr>
          <a:lstStyle/>
          <a:p>
            <a:pPr algn="ctr" eaLnBrk="1" hangingPunct="1">
              <a:buFontTx/>
              <a:buNone/>
            </a:pPr>
            <a:r>
              <a:rPr lang="en-US" sz="1100" b="1" dirty="0" smtClean="0">
                <a:latin typeface="Arial Black" pitchFamily="34" charset="0"/>
              </a:rPr>
              <a:t>WRIISC Conference                 Washington DC</a:t>
            </a:r>
          </a:p>
          <a:p>
            <a:pPr algn="ctr" eaLnBrk="1" hangingPunct="1">
              <a:buFontTx/>
              <a:buNone/>
            </a:pPr>
            <a:endParaRPr lang="en-US" sz="1100" b="1" dirty="0" smtClean="0">
              <a:latin typeface="Arial Black" pitchFamily="34" charset="0"/>
            </a:endParaRPr>
          </a:p>
          <a:p>
            <a:pPr algn="ctr" eaLnBrk="1" hangingPunct="1">
              <a:buFontTx/>
              <a:buNone/>
            </a:pPr>
            <a:r>
              <a:rPr lang="en-US" sz="1100" b="1" dirty="0" smtClean="0">
                <a:latin typeface="Arial Black" pitchFamily="34" charset="0"/>
              </a:rPr>
              <a:t>August 9, 2011</a:t>
            </a:r>
          </a:p>
        </p:txBody>
      </p:sp>
      <p:sp>
        <p:nvSpPr>
          <p:cNvPr id="6" name="Title 5"/>
          <p:cNvSpPr>
            <a:spLocks noGrp="1"/>
          </p:cNvSpPr>
          <p:nvPr>
            <p:ph type="ctrTitle"/>
          </p:nvPr>
        </p:nvSpPr>
        <p:spPr>
          <a:xfrm>
            <a:off x="0" y="2819400"/>
            <a:ext cx="9144000" cy="1219200"/>
          </a:xfrm>
        </p:spPr>
        <p:txBody>
          <a:bodyPr/>
          <a:lstStyle/>
          <a:p>
            <a:r>
              <a:rPr lang="en-US" sz="3200" dirty="0" smtClean="0">
                <a:solidFill>
                  <a:srgbClr val="C00000"/>
                </a:solidFill>
              </a:rPr>
              <a:t>Integrating Post-Combat Care</a:t>
            </a:r>
            <a:br>
              <a:rPr lang="en-US" sz="3200" dirty="0" smtClean="0">
                <a:solidFill>
                  <a:srgbClr val="C00000"/>
                </a:solidFill>
              </a:rPr>
            </a:br>
            <a:r>
              <a:rPr lang="en-US" sz="3200" dirty="0" smtClean="0">
                <a:solidFill>
                  <a:srgbClr val="C00000"/>
                </a:solidFill>
              </a:rPr>
              <a:t>into VA Health Care</a:t>
            </a:r>
            <a:endParaRPr lang="en-US" sz="3200"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idx="1"/>
          </p:nvPr>
        </p:nvSpPr>
        <p:spPr>
          <a:xfrm>
            <a:off x="457200" y="838200"/>
            <a:ext cx="8229600" cy="5486400"/>
          </a:xfrm>
        </p:spPr>
        <p:txBody>
          <a:bodyPr/>
          <a:lstStyle/>
          <a:p>
            <a:pPr algn="ctr" eaLnBrk="1" hangingPunct="1">
              <a:buFontTx/>
              <a:buNone/>
            </a:pPr>
            <a:r>
              <a:rPr lang="en-US" b="1" u="sng" dirty="0" smtClean="0">
                <a:solidFill>
                  <a:schemeClr val="tx1"/>
                </a:solidFill>
              </a:rPr>
              <a:t>What are the stressors of war?</a:t>
            </a:r>
          </a:p>
          <a:p>
            <a:pPr eaLnBrk="1" hangingPunct="1">
              <a:buFontTx/>
              <a:buNone/>
            </a:pPr>
            <a:r>
              <a:rPr lang="en-US" sz="2800" dirty="0" smtClean="0">
                <a:solidFill>
                  <a:schemeClr val="tx1"/>
                </a:solidFill>
              </a:rPr>
              <a:t>           	</a:t>
            </a:r>
            <a:r>
              <a:rPr lang="en-US" sz="2800" i="1" dirty="0" smtClean="0">
                <a:solidFill>
                  <a:schemeClr val="tx1"/>
                </a:solidFill>
              </a:rPr>
              <a:t>            </a:t>
            </a:r>
            <a:r>
              <a:rPr lang="en-US" b="1" i="1" dirty="0" smtClean="0">
                <a:solidFill>
                  <a:schemeClr val="tx1"/>
                </a:solidFill>
              </a:rPr>
              <a:t>Physical</a:t>
            </a:r>
          </a:p>
          <a:p>
            <a:pPr eaLnBrk="1" hangingPunct="1">
              <a:buFontTx/>
              <a:buNone/>
            </a:pPr>
            <a:r>
              <a:rPr lang="en-US" sz="2800" dirty="0" smtClean="0"/>
              <a:t>	 </a:t>
            </a:r>
            <a:endParaRPr lang="en-US" sz="2800" b="1" dirty="0" smtClean="0"/>
          </a:p>
          <a:p>
            <a:pPr eaLnBrk="1" hangingPunct="1">
              <a:buFontTx/>
              <a:buNone/>
            </a:pPr>
            <a:r>
              <a:rPr lang="en-US" b="1" dirty="0" smtClean="0"/>
              <a:t>	</a:t>
            </a:r>
            <a:r>
              <a:rPr lang="en-US" sz="2400" b="1" dirty="0" smtClean="0">
                <a:solidFill>
                  <a:schemeClr val="tx1"/>
                </a:solidFill>
              </a:rPr>
              <a:t>injury		 	           noise </a:t>
            </a:r>
          </a:p>
          <a:p>
            <a:pPr eaLnBrk="1" hangingPunct="1">
              <a:buFontTx/>
              <a:buNone/>
            </a:pPr>
            <a:r>
              <a:rPr lang="en-US" sz="2400" b="1" dirty="0" smtClean="0">
                <a:solidFill>
                  <a:schemeClr val="tx1"/>
                </a:solidFill>
              </a:rPr>
              <a:t>	temperature	 		sleep deprivation </a:t>
            </a:r>
          </a:p>
          <a:p>
            <a:pPr eaLnBrk="1" hangingPunct="1">
              <a:buFontTx/>
              <a:buNone/>
            </a:pPr>
            <a:r>
              <a:rPr lang="en-US" sz="2400" b="1" dirty="0" smtClean="0">
                <a:solidFill>
                  <a:schemeClr val="tx1"/>
                </a:solidFill>
              </a:rPr>
              <a:t>	diet 			 	austere conditions </a:t>
            </a:r>
          </a:p>
          <a:p>
            <a:pPr eaLnBrk="1" hangingPunct="1">
              <a:buFontTx/>
              <a:buNone/>
            </a:pPr>
            <a:r>
              <a:rPr lang="en-US" sz="2400" b="1" dirty="0" smtClean="0">
                <a:solidFill>
                  <a:schemeClr val="tx1"/>
                </a:solidFill>
              </a:rPr>
              <a:t>	toxic agents	 		infectious agents</a:t>
            </a:r>
          </a:p>
          <a:p>
            <a:pPr eaLnBrk="1" hangingPunct="1">
              <a:buFontTx/>
              <a:buNone/>
            </a:pPr>
            <a:r>
              <a:rPr lang="en-US" sz="2400" b="1" dirty="0" smtClean="0">
                <a:solidFill>
                  <a:schemeClr val="tx1"/>
                </a:solidFill>
              </a:rPr>
              <a:t>    multiple immunizations	blast wave/head injury</a:t>
            </a:r>
          </a:p>
          <a:p>
            <a:pPr eaLnBrk="1" hangingPunct="1"/>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noChangeArrowheads="1"/>
          </p:cNvSpPr>
          <p:nvPr>
            <p:ph idx="1"/>
          </p:nvPr>
        </p:nvSpPr>
        <p:spPr>
          <a:xfrm>
            <a:off x="381000" y="990600"/>
            <a:ext cx="8229600" cy="5867400"/>
          </a:xfrm>
        </p:spPr>
        <p:txBody>
          <a:bodyPr rtlCol="0">
            <a:normAutofit/>
          </a:bodyPr>
          <a:lstStyle/>
          <a:p>
            <a:pPr eaLnBrk="1" fontAlgn="auto" hangingPunct="1">
              <a:spcAft>
                <a:spcPts val="0"/>
              </a:spcAft>
              <a:buFontTx/>
              <a:buNone/>
              <a:defRPr/>
            </a:pPr>
            <a:r>
              <a:rPr lang="en-US" sz="3600" b="1" dirty="0" smtClean="0"/>
              <a:t>		</a:t>
            </a:r>
            <a:r>
              <a:rPr lang="en-US" sz="4600" b="1" dirty="0" smtClean="0"/>
              <a:t>    </a:t>
            </a:r>
            <a:r>
              <a:rPr lang="en-US" b="1" u="sng" dirty="0" smtClean="0">
                <a:solidFill>
                  <a:schemeClr val="tx1"/>
                </a:solidFill>
              </a:rPr>
              <a:t>What are the stressors of war?</a:t>
            </a:r>
          </a:p>
          <a:p>
            <a:pPr eaLnBrk="1" fontAlgn="auto" hangingPunct="1">
              <a:spcAft>
                <a:spcPts val="0"/>
              </a:spcAft>
              <a:buFontTx/>
              <a:buNone/>
              <a:defRPr/>
            </a:pPr>
            <a:r>
              <a:rPr lang="en-US" sz="4600" dirty="0" smtClean="0"/>
              <a:t>				</a:t>
            </a:r>
            <a:r>
              <a:rPr lang="en-US" b="1" i="1" dirty="0" smtClean="0">
                <a:solidFill>
                  <a:schemeClr val="tx1"/>
                </a:solidFill>
              </a:rPr>
              <a:t>Psychological </a:t>
            </a:r>
            <a:endParaRPr lang="en-US" b="1" dirty="0" smtClean="0"/>
          </a:p>
          <a:p>
            <a:pPr eaLnBrk="1" fontAlgn="auto" hangingPunct="1">
              <a:spcAft>
                <a:spcPts val="0"/>
              </a:spcAft>
              <a:buFontTx/>
              <a:buNone/>
              <a:defRPr/>
            </a:pPr>
            <a:r>
              <a:rPr lang="en-US" b="1" dirty="0" smtClean="0"/>
              <a:t>			</a:t>
            </a:r>
          </a:p>
          <a:p>
            <a:pPr eaLnBrk="1" fontAlgn="auto" hangingPunct="1">
              <a:spcAft>
                <a:spcPts val="0"/>
              </a:spcAft>
              <a:buFont typeface="Arial" pitchFamily="34" charset="0"/>
              <a:buNone/>
              <a:defRPr/>
            </a:pPr>
            <a:r>
              <a:rPr lang="en-US" sz="2800" b="1" dirty="0" smtClean="0"/>
              <a:t>                   </a:t>
            </a:r>
            <a:r>
              <a:rPr lang="en-US" sz="2400" b="1" dirty="0" smtClean="0">
                <a:solidFill>
                  <a:schemeClr val="tx1"/>
                </a:solidFill>
              </a:rPr>
              <a:t>anticipation of combat</a:t>
            </a:r>
          </a:p>
          <a:p>
            <a:pPr eaLnBrk="1" fontAlgn="auto" hangingPunct="1">
              <a:spcAft>
                <a:spcPts val="0"/>
              </a:spcAft>
              <a:buFont typeface="Arial" pitchFamily="34" charset="0"/>
              <a:buNone/>
              <a:defRPr/>
            </a:pPr>
            <a:r>
              <a:rPr lang="en-US" sz="2400" b="1" dirty="0" smtClean="0">
                <a:solidFill>
                  <a:schemeClr val="tx1"/>
                </a:solidFill>
              </a:rPr>
              <a:t>			combat trauma	</a:t>
            </a:r>
          </a:p>
          <a:p>
            <a:pPr eaLnBrk="1" fontAlgn="auto" hangingPunct="1">
              <a:spcAft>
                <a:spcPts val="0"/>
              </a:spcAft>
              <a:buFont typeface="Arial" pitchFamily="34" charset="0"/>
              <a:buNone/>
              <a:defRPr/>
            </a:pPr>
            <a:r>
              <a:rPr lang="en-US" sz="2400" b="1" dirty="0" smtClean="0">
                <a:solidFill>
                  <a:schemeClr val="tx1"/>
                </a:solidFill>
              </a:rPr>
              <a:t>			non-combat trauma </a:t>
            </a:r>
          </a:p>
          <a:p>
            <a:pPr eaLnBrk="1" fontAlgn="auto" hangingPunct="1">
              <a:spcAft>
                <a:spcPts val="0"/>
              </a:spcAft>
              <a:buFont typeface="Arial" pitchFamily="34" charset="0"/>
              <a:buNone/>
              <a:defRPr/>
            </a:pPr>
            <a:r>
              <a:rPr lang="en-US" sz="2400" b="1" dirty="0" smtClean="0">
                <a:solidFill>
                  <a:schemeClr val="tx1"/>
                </a:solidFill>
              </a:rPr>
              <a:t>			separation from family/home </a:t>
            </a:r>
          </a:p>
          <a:p>
            <a:pPr eaLnBrk="1" fontAlgn="auto" hangingPunct="1">
              <a:spcAft>
                <a:spcPts val="0"/>
              </a:spcAft>
              <a:buFont typeface="Arial" pitchFamily="34" charset="0"/>
              <a:buNone/>
              <a:defRPr/>
            </a:pPr>
            <a:r>
              <a:rPr lang="en-US" sz="2400" b="1" dirty="0" smtClean="0">
                <a:solidFill>
                  <a:schemeClr val="tx1"/>
                </a:solidFill>
              </a:rPr>
              <a:t>			deprivation</a:t>
            </a:r>
          </a:p>
          <a:p>
            <a:pPr eaLnBrk="1" fontAlgn="auto" hangingPunct="1">
              <a:spcAft>
                <a:spcPts val="0"/>
              </a:spcAft>
              <a:buFontTx/>
              <a:buNone/>
              <a:defRPr/>
            </a:pPr>
            <a:r>
              <a:rPr lang="en-US" sz="2600" b="1" dirty="0" smtClean="0"/>
              <a:t> </a:t>
            </a:r>
            <a:endParaRPr lang="en-US" sz="26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idx="1"/>
          </p:nvPr>
        </p:nvSpPr>
        <p:spPr>
          <a:xfrm>
            <a:off x="533400" y="1143000"/>
            <a:ext cx="8229600" cy="5486400"/>
          </a:xfrm>
        </p:spPr>
        <p:txBody>
          <a:bodyPr/>
          <a:lstStyle/>
          <a:p>
            <a:pPr eaLnBrk="1" hangingPunct="1">
              <a:buFontTx/>
              <a:buNone/>
            </a:pPr>
            <a:r>
              <a:rPr lang="en-US" sz="3600" b="1" dirty="0" smtClean="0"/>
              <a:t>	      </a:t>
            </a:r>
            <a:r>
              <a:rPr lang="en-US" b="1" u="sng" dirty="0" smtClean="0">
                <a:solidFill>
                  <a:schemeClr val="tx1"/>
                </a:solidFill>
              </a:rPr>
              <a:t>What are the stressors of war?</a:t>
            </a:r>
            <a:endParaRPr lang="en-US" b="1" dirty="0" smtClean="0">
              <a:solidFill>
                <a:schemeClr val="tx1"/>
              </a:solidFill>
            </a:endParaRPr>
          </a:p>
          <a:p>
            <a:pPr eaLnBrk="1" hangingPunct="1">
              <a:buFontTx/>
              <a:buNone/>
            </a:pPr>
            <a:r>
              <a:rPr lang="en-US" sz="2800" b="1" dirty="0" smtClean="0"/>
              <a:t>			</a:t>
            </a:r>
            <a:r>
              <a:rPr lang="en-US" sz="3600" b="1" i="1" dirty="0" smtClean="0"/>
              <a:t>     </a:t>
            </a:r>
            <a:r>
              <a:rPr lang="en-US" b="1" i="1" dirty="0" smtClean="0">
                <a:solidFill>
                  <a:schemeClr val="tx1"/>
                </a:solidFill>
              </a:rPr>
              <a:t>Psychosocial</a:t>
            </a:r>
          </a:p>
          <a:p>
            <a:pPr eaLnBrk="1" hangingPunct="1">
              <a:buFontTx/>
              <a:buNone/>
            </a:pPr>
            <a:r>
              <a:rPr lang="en-US" b="1" dirty="0" smtClean="0"/>
              <a:t>		 	</a:t>
            </a:r>
          </a:p>
          <a:p>
            <a:pPr eaLnBrk="1" hangingPunct="1">
              <a:buFontTx/>
              <a:buNone/>
            </a:pPr>
            <a:r>
              <a:rPr lang="en-US" sz="2400" b="1" dirty="0" smtClean="0"/>
              <a:t>			</a:t>
            </a:r>
            <a:r>
              <a:rPr lang="en-US" sz="2400" b="1" dirty="0" smtClean="0">
                <a:solidFill>
                  <a:schemeClr val="tx1"/>
                </a:solidFill>
              </a:rPr>
              <a:t>Marital/parenting issues</a:t>
            </a:r>
          </a:p>
          <a:p>
            <a:pPr eaLnBrk="1" hangingPunct="1">
              <a:buFontTx/>
              <a:buNone/>
            </a:pPr>
            <a:r>
              <a:rPr lang="en-US" sz="2400" b="1" dirty="0" smtClean="0">
                <a:solidFill>
                  <a:schemeClr val="tx1"/>
                </a:solidFill>
              </a:rPr>
              <a:t>			Social functioning</a:t>
            </a:r>
          </a:p>
          <a:p>
            <a:pPr eaLnBrk="1" hangingPunct="1">
              <a:buFontTx/>
              <a:buNone/>
            </a:pPr>
            <a:r>
              <a:rPr lang="en-US" sz="2400" b="1" dirty="0" smtClean="0">
                <a:solidFill>
                  <a:schemeClr val="tx1"/>
                </a:solidFill>
              </a:rPr>
              <a:t>			Occupational/financial concerns</a:t>
            </a:r>
          </a:p>
          <a:p>
            <a:pPr eaLnBrk="1" hangingPunct="1">
              <a:buFontTx/>
              <a:buNone/>
            </a:pPr>
            <a:r>
              <a:rPr lang="en-US" sz="2400" b="1" dirty="0" smtClean="0">
                <a:solidFill>
                  <a:schemeClr val="tx1"/>
                </a:solidFill>
              </a:rPr>
              <a:t>			Risk of re-deployment</a:t>
            </a:r>
          </a:p>
          <a:p>
            <a:pPr eaLnBrk="1" hangingPunct="1">
              <a:buFontTx/>
              <a:buNone/>
            </a:pPr>
            <a:r>
              <a:rPr lang="en-US" sz="2400" b="1" dirty="0" smtClean="0">
                <a:solidFill>
                  <a:schemeClr val="tx1"/>
                </a:solidFill>
              </a:rPr>
              <a:t>			Spiritual / existential</a:t>
            </a:r>
          </a:p>
          <a:p>
            <a:pPr eaLnBrk="1" hangingPunct="1"/>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09600" y="838200"/>
            <a:ext cx="8534400" cy="758825"/>
          </a:xfrm>
          <a:effectLst/>
        </p:spPr>
        <p:txBody>
          <a:bodyPr rtlCol="0">
            <a:normAutofit fontScale="90000"/>
          </a:bodyPr>
          <a:lstStyle/>
          <a:p>
            <a:pPr eaLnBrk="1" fontAlgn="auto" hangingPunct="1">
              <a:spcAft>
                <a:spcPts val="0"/>
              </a:spcAft>
              <a:defRPr/>
            </a:pPr>
            <a:r>
              <a:rPr lang="en-US" sz="4000" b="1" dirty="0" smtClean="0">
                <a:solidFill>
                  <a:schemeClr val="tx1"/>
                </a:solidFill>
                <a:ea typeface="ＭＳ Ｐゴシック" pitchFamily="84" charset="-128"/>
              </a:rPr>
              <a:t>Integrated Post-Combat Care</a:t>
            </a:r>
            <a:r>
              <a:rPr lang="en-US" sz="4000" b="1" dirty="0" smtClean="0">
                <a:ea typeface="ＭＳ Ｐゴシック" pitchFamily="84" charset="-128"/>
              </a:rPr>
              <a:t/>
            </a:r>
            <a:br>
              <a:rPr lang="en-US" sz="4000" b="1" dirty="0" smtClean="0">
                <a:ea typeface="ＭＳ Ｐゴシック" pitchFamily="84" charset="-128"/>
              </a:rPr>
            </a:br>
            <a:endParaRPr lang="en-US" sz="2700" b="1" dirty="0" smtClean="0">
              <a:ea typeface="ＭＳ Ｐゴシック" pitchFamily="84" charset="-128"/>
            </a:endParaRPr>
          </a:p>
        </p:txBody>
      </p:sp>
      <p:sp>
        <p:nvSpPr>
          <p:cNvPr id="107523" name="Oval 3"/>
          <p:cNvSpPr>
            <a:spLocks noChangeArrowheads="1"/>
          </p:cNvSpPr>
          <p:nvPr/>
        </p:nvSpPr>
        <p:spPr bwMode="auto">
          <a:xfrm>
            <a:off x="1905000" y="1905000"/>
            <a:ext cx="3581400" cy="3200400"/>
          </a:xfrm>
          <a:prstGeom prst="ellipse">
            <a:avLst/>
          </a:prstGeom>
          <a:solidFill>
            <a:schemeClr val="accent1">
              <a:lumMod val="90000"/>
              <a:alpha val="50000"/>
            </a:schemeClr>
          </a:solidFill>
          <a:ln w="9525">
            <a:solidFill>
              <a:schemeClr val="accent1">
                <a:lumMod val="75000"/>
              </a:schemeClr>
            </a:solidFill>
            <a:round/>
            <a:headEnd/>
            <a:tailEnd/>
          </a:ln>
          <a:effectLst/>
        </p:spPr>
        <p:txBody>
          <a:bodyPr wrap="none" anchor="ctr"/>
          <a:lstStyle/>
          <a:p>
            <a:pPr algn="ctr">
              <a:defRPr/>
            </a:pPr>
            <a:endParaRPr lang="en-US">
              <a:latin typeface="Arial" pitchFamily="34" charset="0"/>
              <a:ea typeface="ＭＳ Ｐゴシック" pitchFamily="1" charset="-128"/>
            </a:endParaRPr>
          </a:p>
        </p:txBody>
      </p:sp>
      <p:sp>
        <p:nvSpPr>
          <p:cNvPr id="9220" name="Text Box 4"/>
          <p:cNvSpPr txBox="1">
            <a:spLocks noChangeArrowheads="1"/>
          </p:cNvSpPr>
          <p:nvPr/>
        </p:nvSpPr>
        <p:spPr bwMode="auto">
          <a:xfrm>
            <a:off x="1892300" y="3048000"/>
            <a:ext cx="2541588" cy="641350"/>
          </a:xfrm>
          <a:prstGeom prst="rect">
            <a:avLst/>
          </a:prstGeom>
          <a:noFill/>
          <a:ln w="9525">
            <a:noFill/>
            <a:miter lim="800000"/>
            <a:headEnd/>
            <a:tailEnd/>
          </a:ln>
        </p:spPr>
        <p:txBody>
          <a:bodyPr wrap="none">
            <a:spAutoFit/>
          </a:bodyPr>
          <a:lstStyle/>
          <a:p>
            <a:pPr algn="ctr">
              <a:defRPr/>
            </a:pPr>
            <a:r>
              <a:rPr lang="en-US" b="1" dirty="0">
                <a:latin typeface="Arial" pitchFamily="34" charset="0"/>
                <a:ea typeface="ＭＳ Ｐゴシック" pitchFamily="1" charset="-128"/>
              </a:rPr>
              <a:t>	</a:t>
            </a:r>
            <a:r>
              <a:rPr lang="en-US" sz="2800" b="1" dirty="0">
                <a:effectLst>
                  <a:outerShdw blurRad="38100" dist="38100" dir="2700000" algn="tl">
                    <a:srgbClr val="000000">
                      <a:alpha val="43137"/>
                    </a:srgbClr>
                  </a:outerShdw>
                </a:effectLst>
                <a:latin typeface="Arial" pitchFamily="34" charset="0"/>
                <a:ea typeface="ＭＳ Ｐゴシック" pitchFamily="1" charset="-128"/>
              </a:rPr>
              <a:t>Physical</a:t>
            </a:r>
          </a:p>
        </p:txBody>
      </p:sp>
      <p:sp>
        <p:nvSpPr>
          <p:cNvPr id="107529" name="Oval 9"/>
          <p:cNvSpPr>
            <a:spLocks noChangeArrowheads="1"/>
          </p:cNvSpPr>
          <p:nvPr/>
        </p:nvSpPr>
        <p:spPr bwMode="auto">
          <a:xfrm>
            <a:off x="3124200" y="3657600"/>
            <a:ext cx="3429000" cy="2971800"/>
          </a:xfrm>
          <a:prstGeom prst="ellipse">
            <a:avLst/>
          </a:prstGeom>
          <a:solidFill>
            <a:srgbClr val="FFFF00">
              <a:alpha val="50000"/>
            </a:srgbClr>
          </a:solidFill>
          <a:ln w="9525">
            <a:solidFill>
              <a:schemeClr val="accent2">
                <a:lumMod val="75000"/>
              </a:schemeClr>
            </a:solidFill>
            <a:round/>
            <a:headEnd/>
            <a:tailEnd/>
          </a:ln>
          <a:effectLst/>
        </p:spPr>
        <p:txBody>
          <a:bodyPr wrap="none" anchor="ctr"/>
          <a:lstStyle/>
          <a:p>
            <a:pPr algn="ctr">
              <a:defRPr/>
            </a:pPr>
            <a:endParaRPr lang="en-US">
              <a:latin typeface="Arial" pitchFamily="34" charset="0"/>
              <a:ea typeface="ＭＳ Ｐゴシック" pitchFamily="1" charset="-128"/>
            </a:endParaRPr>
          </a:p>
        </p:txBody>
      </p:sp>
      <p:sp>
        <p:nvSpPr>
          <p:cNvPr id="107531" name="Oval 11"/>
          <p:cNvSpPr>
            <a:spLocks noChangeArrowheads="1"/>
          </p:cNvSpPr>
          <p:nvPr/>
        </p:nvSpPr>
        <p:spPr bwMode="auto">
          <a:xfrm>
            <a:off x="5003800" y="1828800"/>
            <a:ext cx="2997200" cy="3113088"/>
          </a:xfrm>
          <a:prstGeom prst="ellipse">
            <a:avLst/>
          </a:prstGeom>
          <a:solidFill>
            <a:srgbClr val="969696">
              <a:alpha val="50000"/>
            </a:srgbClr>
          </a:solidFill>
          <a:ln w="9525">
            <a:solidFill>
              <a:schemeClr val="tx2">
                <a:lumMod val="75000"/>
              </a:schemeClr>
            </a:solidFill>
            <a:round/>
            <a:headEnd/>
            <a:tailEnd/>
          </a:ln>
          <a:effectLst/>
        </p:spPr>
        <p:txBody>
          <a:bodyPr wrap="none" anchor="ctr"/>
          <a:lstStyle/>
          <a:p>
            <a:pPr algn="ctr">
              <a:defRPr/>
            </a:pPr>
            <a:endParaRPr lang="en-US">
              <a:latin typeface="Arial" pitchFamily="34" charset="0"/>
              <a:ea typeface="ＭＳ Ｐゴシック" pitchFamily="1" charset="-128"/>
            </a:endParaRPr>
          </a:p>
        </p:txBody>
      </p:sp>
      <p:sp>
        <p:nvSpPr>
          <p:cNvPr id="9224" name="Text Box 16"/>
          <p:cNvSpPr txBox="1">
            <a:spLocks noChangeArrowheads="1"/>
          </p:cNvSpPr>
          <p:nvPr/>
        </p:nvSpPr>
        <p:spPr bwMode="auto">
          <a:xfrm>
            <a:off x="5321300" y="3200400"/>
            <a:ext cx="2773363" cy="519113"/>
          </a:xfrm>
          <a:prstGeom prst="rect">
            <a:avLst/>
          </a:prstGeom>
          <a:noFill/>
          <a:ln w="9525">
            <a:noFill/>
            <a:miter lim="800000"/>
            <a:headEnd/>
            <a:tailEnd/>
          </a:ln>
        </p:spPr>
        <p:txBody>
          <a:bodyPr wrap="none">
            <a:spAutoFit/>
          </a:bodyPr>
          <a:lstStyle/>
          <a:p>
            <a:pPr algn="ctr">
              <a:defRPr/>
            </a:pPr>
            <a:r>
              <a:rPr lang="en-US" sz="2800" b="1" dirty="0">
                <a:effectLst>
                  <a:outerShdw blurRad="38100" dist="38100" dir="2700000" algn="tl">
                    <a:srgbClr val="000000">
                      <a:alpha val="43137"/>
                    </a:srgbClr>
                  </a:outerShdw>
                </a:effectLst>
                <a:latin typeface="Arial" pitchFamily="34" charset="0"/>
                <a:ea typeface="ＭＳ Ｐゴシック" pitchFamily="1" charset="-128"/>
              </a:rPr>
              <a:t>Psychological </a:t>
            </a:r>
            <a:r>
              <a:rPr lang="en-US" sz="2800" b="1" dirty="0">
                <a:latin typeface="Arial" pitchFamily="34" charset="0"/>
                <a:ea typeface="ＭＳ Ｐゴシック" pitchFamily="1" charset="-128"/>
              </a:rPr>
              <a:t> </a:t>
            </a:r>
          </a:p>
        </p:txBody>
      </p:sp>
      <p:sp>
        <p:nvSpPr>
          <p:cNvPr id="46087" name="Oval 28"/>
          <p:cNvSpPr>
            <a:spLocks noChangeArrowheads="1"/>
          </p:cNvSpPr>
          <p:nvPr/>
        </p:nvSpPr>
        <p:spPr bwMode="auto">
          <a:xfrm>
            <a:off x="838200" y="1524000"/>
            <a:ext cx="8077200" cy="5181600"/>
          </a:xfrm>
          <a:prstGeom prst="ellipse">
            <a:avLst/>
          </a:prstGeom>
          <a:noFill/>
          <a:ln w="38100">
            <a:solidFill>
              <a:srgbClr val="FF3300"/>
            </a:solidFill>
            <a:round/>
            <a:headEnd/>
            <a:tailEnd/>
          </a:ln>
        </p:spPr>
        <p:txBody>
          <a:bodyPr wrap="none" anchor="ctr"/>
          <a:lstStyle/>
          <a:p>
            <a:pPr eaLnBrk="0" hangingPunct="0"/>
            <a:endParaRPr lang="en-US"/>
          </a:p>
        </p:txBody>
      </p:sp>
      <p:sp>
        <p:nvSpPr>
          <p:cNvPr id="12" name="Oval 9"/>
          <p:cNvSpPr>
            <a:spLocks noChangeArrowheads="1"/>
          </p:cNvSpPr>
          <p:nvPr/>
        </p:nvSpPr>
        <p:spPr bwMode="auto">
          <a:xfrm>
            <a:off x="4038600" y="3429000"/>
            <a:ext cx="1447800" cy="1371600"/>
          </a:xfrm>
          <a:prstGeom prst="ellipse">
            <a:avLst/>
          </a:prstGeom>
          <a:solidFill>
            <a:srgbClr val="FF0000">
              <a:alpha val="50000"/>
            </a:srgbClr>
          </a:solidFill>
          <a:ln w="9525">
            <a:solidFill>
              <a:schemeClr val="accent2">
                <a:lumMod val="75000"/>
              </a:schemeClr>
            </a:solidFill>
            <a:round/>
            <a:headEnd/>
            <a:tailEnd/>
          </a:ln>
          <a:effectLst/>
        </p:spPr>
        <p:txBody>
          <a:bodyPr wrap="none" anchor="ctr"/>
          <a:lstStyle/>
          <a:p>
            <a:pPr algn="ctr">
              <a:defRPr/>
            </a:pPr>
            <a:endParaRPr lang="en-US" sz="1800">
              <a:latin typeface="Arial" pitchFamily="34" charset="0"/>
              <a:ea typeface="ＭＳ Ｐゴシック" pitchFamily="1" charset="-128"/>
            </a:endParaRPr>
          </a:p>
        </p:txBody>
      </p:sp>
      <p:sp>
        <p:nvSpPr>
          <p:cNvPr id="46089" name="Text Box 16"/>
          <p:cNvSpPr txBox="1">
            <a:spLocks noChangeArrowheads="1"/>
          </p:cNvSpPr>
          <p:nvPr/>
        </p:nvSpPr>
        <p:spPr bwMode="auto">
          <a:xfrm>
            <a:off x="4113213" y="3886200"/>
            <a:ext cx="1301750" cy="457200"/>
          </a:xfrm>
          <a:prstGeom prst="rect">
            <a:avLst/>
          </a:prstGeom>
          <a:noFill/>
          <a:ln w="9525">
            <a:noFill/>
            <a:miter lim="800000"/>
            <a:headEnd/>
            <a:tailEnd/>
          </a:ln>
        </p:spPr>
        <p:txBody>
          <a:bodyPr wrap="none">
            <a:spAutoFit/>
          </a:bodyPr>
          <a:lstStyle/>
          <a:p>
            <a:pPr algn="ctr"/>
            <a:r>
              <a:rPr lang="en-US" b="1"/>
              <a:t>Veteran</a:t>
            </a:r>
            <a:endParaRPr lang="en-US" b="1">
              <a:solidFill>
                <a:srgbClr val="FF0000"/>
              </a:solidFill>
            </a:endParaRPr>
          </a:p>
        </p:txBody>
      </p:sp>
      <p:sp>
        <p:nvSpPr>
          <p:cNvPr id="14" name="Text Box 16"/>
          <p:cNvSpPr txBox="1">
            <a:spLocks noChangeArrowheads="1"/>
          </p:cNvSpPr>
          <p:nvPr/>
        </p:nvSpPr>
        <p:spPr bwMode="auto">
          <a:xfrm>
            <a:off x="3519488" y="5181600"/>
            <a:ext cx="2654300" cy="519113"/>
          </a:xfrm>
          <a:prstGeom prst="rect">
            <a:avLst/>
          </a:prstGeom>
          <a:noFill/>
          <a:ln w="9525">
            <a:noFill/>
            <a:miter lim="800000"/>
            <a:headEnd/>
            <a:tailEnd/>
          </a:ln>
        </p:spPr>
        <p:txBody>
          <a:bodyPr wrap="none">
            <a:spAutoFit/>
          </a:bodyPr>
          <a:lstStyle/>
          <a:p>
            <a:pPr algn="ctr">
              <a:defRPr/>
            </a:pPr>
            <a:r>
              <a:rPr lang="en-US" sz="2800" b="1" dirty="0">
                <a:effectLst>
                  <a:outerShdw blurRad="38100" dist="38100" dir="2700000" algn="tl">
                    <a:srgbClr val="000000">
                      <a:alpha val="43137"/>
                    </a:srgbClr>
                  </a:outerShdw>
                </a:effectLst>
                <a:latin typeface="Arial" pitchFamily="34" charset="0"/>
                <a:ea typeface="ＭＳ Ｐゴシック" pitchFamily="1" charset="-128"/>
              </a:rPr>
              <a:t>Psychosocial </a:t>
            </a:r>
            <a:r>
              <a:rPr lang="en-US" sz="2800" b="1" dirty="0">
                <a:latin typeface="Arial" pitchFamily="34" charset="0"/>
                <a:ea typeface="ＭＳ Ｐゴシック" pitchFamily="1" charset="-128"/>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09600" y="762000"/>
            <a:ext cx="8534400" cy="758825"/>
          </a:xfrm>
          <a:effectLst/>
        </p:spPr>
        <p:txBody>
          <a:bodyPr rtlCol="0">
            <a:normAutofit fontScale="90000"/>
          </a:bodyPr>
          <a:lstStyle/>
          <a:p>
            <a:pPr eaLnBrk="1" fontAlgn="auto" hangingPunct="1">
              <a:spcAft>
                <a:spcPts val="0"/>
              </a:spcAft>
              <a:defRPr/>
            </a:pPr>
            <a:r>
              <a:rPr lang="en-US" sz="4000" b="1" dirty="0" smtClean="0">
                <a:solidFill>
                  <a:schemeClr val="tx1"/>
                </a:solidFill>
                <a:ea typeface="ＭＳ Ｐゴシック" pitchFamily="84" charset="-128"/>
              </a:rPr>
              <a:t>Integrated Post-Combat Care</a:t>
            </a:r>
            <a:r>
              <a:rPr lang="en-US" sz="3200" b="1" dirty="0" smtClean="0">
                <a:ea typeface="ＭＳ Ｐゴシック" pitchFamily="84" charset="-128"/>
              </a:rPr>
              <a:t/>
            </a:r>
            <a:br>
              <a:rPr lang="en-US" sz="3200" b="1" dirty="0" smtClean="0">
                <a:ea typeface="ＭＳ Ｐゴシック" pitchFamily="84" charset="-128"/>
              </a:rPr>
            </a:br>
            <a:endParaRPr lang="en-US" sz="2700" b="1" dirty="0" smtClean="0">
              <a:ea typeface="ＭＳ Ｐゴシック" pitchFamily="84" charset="-128"/>
            </a:endParaRPr>
          </a:p>
        </p:txBody>
      </p:sp>
      <p:sp>
        <p:nvSpPr>
          <p:cNvPr id="107523" name="Oval 3"/>
          <p:cNvSpPr>
            <a:spLocks noChangeArrowheads="1"/>
          </p:cNvSpPr>
          <p:nvPr/>
        </p:nvSpPr>
        <p:spPr bwMode="auto">
          <a:xfrm>
            <a:off x="1908175" y="1916113"/>
            <a:ext cx="3581400" cy="3200400"/>
          </a:xfrm>
          <a:prstGeom prst="ellipse">
            <a:avLst/>
          </a:prstGeom>
          <a:solidFill>
            <a:schemeClr val="accent1">
              <a:lumMod val="90000"/>
              <a:alpha val="50000"/>
            </a:schemeClr>
          </a:solidFill>
          <a:ln w="9525">
            <a:solidFill>
              <a:schemeClr val="accent1">
                <a:lumMod val="75000"/>
              </a:schemeClr>
            </a:solidFill>
            <a:round/>
            <a:headEnd/>
            <a:tailEnd/>
          </a:ln>
          <a:effectLst/>
        </p:spPr>
        <p:txBody>
          <a:bodyPr wrap="none" anchor="ctr"/>
          <a:lstStyle/>
          <a:p>
            <a:pPr algn="ctr">
              <a:defRPr/>
            </a:pPr>
            <a:endParaRPr lang="en-US">
              <a:latin typeface="Arial" pitchFamily="34" charset="0"/>
              <a:ea typeface="ＭＳ Ｐゴシック" pitchFamily="1" charset="-128"/>
            </a:endParaRPr>
          </a:p>
        </p:txBody>
      </p:sp>
      <p:sp>
        <p:nvSpPr>
          <p:cNvPr id="9220" name="Text Box 4"/>
          <p:cNvSpPr txBox="1">
            <a:spLocks noChangeArrowheads="1"/>
          </p:cNvSpPr>
          <p:nvPr/>
        </p:nvSpPr>
        <p:spPr bwMode="auto">
          <a:xfrm>
            <a:off x="2489200" y="3048000"/>
            <a:ext cx="1347788" cy="646113"/>
          </a:xfrm>
          <a:prstGeom prst="rect">
            <a:avLst/>
          </a:prstGeom>
          <a:noFill/>
          <a:ln w="9525">
            <a:noFill/>
            <a:miter lim="800000"/>
            <a:headEnd/>
            <a:tailEnd/>
          </a:ln>
        </p:spPr>
        <p:txBody>
          <a:bodyPr wrap="none">
            <a:spAutoFit/>
          </a:bodyPr>
          <a:lstStyle/>
          <a:p>
            <a:pPr algn="ctr">
              <a:defRPr/>
            </a:pPr>
            <a:r>
              <a:rPr lang="en-US" b="1" dirty="0">
                <a:latin typeface="Arial" pitchFamily="34" charset="0"/>
                <a:ea typeface="ＭＳ Ｐゴシック" pitchFamily="1" charset="-128"/>
              </a:rPr>
              <a:t>	</a:t>
            </a:r>
            <a:r>
              <a:rPr lang="en-US" sz="2800" b="1" dirty="0">
                <a:effectLst>
                  <a:outerShdw blurRad="38100" dist="38100" dir="2700000" algn="tl">
                    <a:srgbClr val="000000">
                      <a:alpha val="43137"/>
                    </a:srgbClr>
                  </a:outerShdw>
                </a:effectLst>
                <a:latin typeface="Arial" pitchFamily="34" charset="0"/>
                <a:ea typeface="ＭＳ Ｐゴシック" pitchFamily="1" charset="-128"/>
              </a:rPr>
              <a:t>PCP</a:t>
            </a:r>
          </a:p>
        </p:txBody>
      </p:sp>
      <p:sp>
        <p:nvSpPr>
          <p:cNvPr id="107529" name="Oval 9"/>
          <p:cNvSpPr>
            <a:spLocks noChangeArrowheads="1"/>
          </p:cNvSpPr>
          <p:nvPr/>
        </p:nvSpPr>
        <p:spPr bwMode="auto">
          <a:xfrm>
            <a:off x="3124200" y="3657600"/>
            <a:ext cx="3429000" cy="2971800"/>
          </a:xfrm>
          <a:prstGeom prst="ellipse">
            <a:avLst/>
          </a:prstGeom>
          <a:solidFill>
            <a:srgbClr val="FFFF00">
              <a:alpha val="50000"/>
            </a:srgbClr>
          </a:solidFill>
          <a:ln w="9525">
            <a:solidFill>
              <a:schemeClr val="accent2">
                <a:lumMod val="75000"/>
              </a:schemeClr>
            </a:solidFill>
            <a:round/>
            <a:headEnd/>
            <a:tailEnd/>
          </a:ln>
          <a:effectLst/>
        </p:spPr>
        <p:txBody>
          <a:bodyPr wrap="none" anchor="ctr"/>
          <a:lstStyle/>
          <a:p>
            <a:pPr algn="ctr">
              <a:defRPr/>
            </a:pPr>
            <a:endParaRPr lang="en-US">
              <a:latin typeface="Arial" pitchFamily="34" charset="0"/>
              <a:ea typeface="ＭＳ Ｐゴシック" pitchFamily="1" charset="-128"/>
            </a:endParaRPr>
          </a:p>
        </p:txBody>
      </p:sp>
      <p:sp>
        <p:nvSpPr>
          <p:cNvPr id="107531" name="Oval 11"/>
          <p:cNvSpPr>
            <a:spLocks noChangeArrowheads="1"/>
          </p:cNvSpPr>
          <p:nvPr/>
        </p:nvSpPr>
        <p:spPr bwMode="auto">
          <a:xfrm>
            <a:off x="5003800" y="1989138"/>
            <a:ext cx="3213100" cy="3111500"/>
          </a:xfrm>
          <a:prstGeom prst="ellipse">
            <a:avLst/>
          </a:prstGeom>
          <a:solidFill>
            <a:srgbClr val="969696">
              <a:alpha val="50000"/>
            </a:srgbClr>
          </a:solidFill>
          <a:ln w="9525">
            <a:solidFill>
              <a:schemeClr val="tx2">
                <a:lumMod val="75000"/>
              </a:schemeClr>
            </a:solidFill>
            <a:round/>
            <a:headEnd/>
            <a:tailEnd/>
          </a:ln>
          <a:effectLst/>
        </p:spPr>
        <p:txBody>
          <a:bodyPr wrap="none" anchor="ctr"/>
          <a:lstStyle/>
          <a:p>
            <a:pPr algn="ctr">
              <a:defRPr/>
            </a:pPr>
            <a:endParaRPr lang="en-US">
              <a:latin typeface="Arial" pitchFamily="34" charset="0"/>
              <a:ea typeface="ＭＳ Ｐゴシック" pitchFamily="1" charset="-128"/>
            </a:endParaRPr>
          </a:p>
        </p:txBody>
      </p:sp>
      <p:sp>
        <p:nvSpPr>
          <p:cNvPr id="9224" name="Text Box 16"/>
          <p:cNvSpPr txBox="1">
            <a:spLocks noChangeArrowheads="1"/>
          </p:cNvSpPr>
          <p:nvPr/>
        </p:nvSpPr>
        <p:spPr bwMode="auto">
          <a:xfrm>
            <a:off x="6227763" y="3213100"/>
            <a:ext cx="942975" cy="523875"/>
          </a:xfrm>
          <a:prstGeom prst="rect">
            <a:avLst/>
          </a:prstGeom>
          <a:noFill/>
          <a:ln w="9525">
            <a:noFill/>
            <a:miter lim="800000"/>
            <a:headEnd/>
            <a:tailEnd/>
          </a:ln>
        </p:spPr>
        <p:txBody>
          <a:bodyPr wrap="none">
            <a:spAutoFit/>
          </a:bodyPr>
          <a:lstStyle/>
          <a:p>
            <a:pPr algn="ctr">
              <a:defRPr/>
            </a:pPr>
            <a:r>
              <a:rPr lang="en-US" sz="2800" b="1" dirty="0">
                <a:effectLst>
                  <a:outerShdw blurRad="38100" dist="38100" dir="2700000" algn="tl">
                    <a:srgbClr val="000000">
                      <a:alpha val="43137"/>
                    </a:srgbClr>
                  </a:outerShdw>
                </a:effectLst>
                <a:latin typeface="Arial" pitchFamily="34" charset="0"/>
                <a:ea typeface="ＭＳ Ｐゴシック" pitchFamily="1" charset="-128"/>
              </a:rPr>
              <a:t>MH </a:t>
            </a:r>
            <a:r>
              <a:rPr lang="en-US" sz="2800" b="1" dirty="0">
                <a:latin typeface="Arial" pitchFamily="34" charset="0"/>
                <a:ea typeface="ＭＳ Ｐゴシック" pitchFamily="1" charset="-128"/>
              </a:rPr>
              <a:t> </a:t>
            </a:r>
          </a:p>
        </p:txBody>
      </p:sp>
      <p:sp>
        <p:nvSpPr>
          <p:cNvPr id="48135" name="Oval 28"/>
          <p:cNvSpPr>
            <a:spLocks noChangeArrowheads="1"/>
          </p:cNvSpPr>
          <p:nvPr/>
        </p:nvSpPr>
        <p:spPr bwMode="auto">
          <a:xfrm>
            <a:off x="838200" y="1524000"/>
            <a:ext cx="8077200" cy="5181600"/>
          </a:xfrm>
          <a:prstGeom prst="ellipse">
            <a:avLst/>
          </a:prstGeom>
          <a:noFill/>
          <a:ln w="38100">
            <a:solidFill>
              <a:srgbClr val="FF3300"/>
            </a:solidFill>
            <a:round/>
            <a:headEnd/>
            <a:tailEnd/>
          </a:ln>
        </p:spPr>
        <p:txBody>
          <a:bodyPr wrap="none" anchor="ctr"/>
          <a:lstStyle/>
          <a:p>
            <a:pPr eaLnBrk="0" hangingPunct="0"/>
            <a:endParaRPr lang="en-US"/>
          </a:p>
        </p:txBody>
      </p:sp>
      <p:sp>
        <p:nvSpPr>
          <p:cNvPr id="12" name="Oval 9"/>
          <p:cNvSpPr>
            <a:spLocks noChangeArrowheads="1"/>
          </p:cNvSpPr>
          <p:nvPr/>
        </p:nvSpPr>
        <p:spPr bwMode="auto">
          <a:xfrm>
            <a:off x="4038600" y="3429000"/>
            <a:ext cx="1447800" cy="1371600"/>
          </a:xfrm>
          <a:prstGeom prst="ellipse">
            <a:avLst/>
          </a:prstGeom>
          <a:solidFill>
            <a:srgbClr val="FF0000">
              <a:alpha val="50000"/>
            </a:srgbClr>
          </a:solidFill>
          <a:ln w="9525">
            <a:solidFill>
              <a:schemeClr val="accent2">
                <a:lumMod val="75000"/>
              </a:schemeClr>
            </a:solidFill>
            <a:round/>
            <a:headEnd/>
            <a:tailEnd/>
          </a:ln>
          <a:effectLst/>
        </p:spPr>
        <p:txBody>
          <a:bodyPr wrap="none" anchor="ctr"/>
          <a:lstStyle/>
          <a:p>
            <a:pPr algn="ctr">
              <a:defRPr/>
            </a:pPr>
            <a:endParaRPr lang="en-US" sz="1800">
              <a:latin typeface="Arial" pitchFamily="34" charset="0"/>
              <a:ea typeface="ＭＳ Ｐゴシック" pitchFamily="1" charset="-128"/>
            </a:endParaRPr>
          </a:p>
        </p:txBody>
      </p:sp>
      <p:sp>
        <p:nvSpPr>
          <p:cNvPr id="48137" name="Text Box 16"/>
          <p:cNvSpPr txBox="1">
            <a:spLocks noChangeArrowheads="1"/>
          </p:cNvSpPr>
          <p:nvPr/>
        </p:nvSpPr>
        <p:spPr bwMode="auto">
          <a:xfrm>
            <a:off x="4113213" y="3886200"/>
            <a:ext cx="1301750" cy="457200"/>
          </a:xfrm>
          <a:prstGeom prst="rect">
            <a:avLst/>
          </a:prstGeom>
          <a:noFill/>
          <a:ln w="9525">
            <a:noFill/>
            <a:miter lim="800000"/>
            <a:headEnd/>
            <a:tailEnd/>
          </a:ln>
        </p:spPr>
        <p:txBody>
          <a:bodyPr wrap="none">
            <a:spAutoFit/>
          </a:bodyPr>
          <a:lstStyle/>
          <a:p>
            <a:pPr algn="ctr"/>
            <a:r>
              <a:rPr lang="en-US" b="1"/>
              <a:t>Veteran</a:t>
            </a:r>
            <a:endParaRPr lang="en-US" b="1">
              <a:solidFill>
                <a:srgbClr val="FF0000"/>
              </a:solidFill>
            </a:endParaRPr>
          </a:p>
        </p:txBody>
      </p:sp>
      <p:sp>
        <p:nvSpPr>
          <p:cNvPr id="14" name="Text Box 16"/>
          <p:cNvSpPr txBox="1">
            <a:spLocks noChangeArrowheads="1"/>
          </p:cNvSpPr>
          <p:nvPr/>
        </p:nvSpPr>
        <p:spPr bwMode="auto">
          <a:xfrm>
            <a:off x="3652838" y="5013325"/>
            <a:ext cx="2332037" cy="1138238"/>
          </a:xfrm>
          <a:prstGeom prst="rect">
            <a:avLst/>
          </a:prstGeom>
          <a:noFill/>
          <a:ln w="9525">
            <a:noFill/>
            <a:miter lim="800000"/>
            <a:headEnd/>
            <a:tailEnd/>
          </a:ln>
        </p:spPr>
        <p:txBody>
          <a:bodyPr wrap="none">
            <a:spAutoFit/>
          </a:bodyPr>
          <a:lstStyle/>
          <a:p>
            <a:pPr algn="ctr">
              <a:defRPr/>
            </a:pPr>
            <a:r>
              <a:rPr lang="en-US" sz="2800" b="1" dirty="0">
                <a:effectLst>
                  <a:outerShdw blurRad="38100" dist="38100" dir="2700000" algn="tl">
                    <a:srgbClr val="000000">
                      <a:alpha val="43137"/>
                    </a:srgbClr>
                  </a:outerShdw>
                </a:effectLst>
                <a:latin typeface="Arial" pitchFamily="34" charset="0"/>
                <a:ea typeface="ＭＳ Ｐゴシック" pitchFamily="1" charset="-128"/>
              </a:rPr>
              <a:t>SW </a:t>
            </a:r>
          </a:p>
          <a:p>
            <a:pPr algn="ctr">
              <a:defRPr/>
            </a:pPr>
            <a:r>
              <a:rPr lang="en-US" sz="2000" b="1" dirty="0">
                <a:solidFill>
                  <a:srgbClr val="C00000"/>
                </a:solidFill>
                <a:effectLst>
                  <a:outerShdw blurRad="38100" dist="38100" dir="2700000" algn="tl">
                    <a:srgbClr val="000000">
                      <a:alpha val="43137"/>
                    </a:srgbClr>
                  </a:outerShdw>
                </a:effectLst>
                <a:latin typeface="Arial" pitchFamily="34" charset="0"/>
                <a:ea typeface="ＭＳ Ｐゴシック" pitchFamily="1" charset="-128"/>
              </a:rPr>
              <a:t>OEF/OIF/OND PM</a:t>
            </a:r>
          </a:p>
          <a:p>
            <a:pPr algn="ctr">
              <a:defRPr/>
            </a:pPr>
            <a:r>
              <a:rPr lang="en-US" sz="2000" b="1" dirty="0">
                <a:solidFill>
                  <a:srgbClr val="C00000"/>
                </a:solidFill>
                <a:effectLst>
                  <a:outerShdw blurRad="38100" dist="38100" dir="2700000" algn="tl">
                    <a:srgbClr val="000000">
                      <a:alpha val="43137"/>
                    </a:srgbClr>
                  </a:outerShdw>
                </a:effectLst>
                <a:latin typeface="Arial" pitchFamily="34" charset="0"/>
                <a:ea typeface="ＭＳ Ｐゴシック" pitchFamily="1" charset="-128"/>
              </a:rPr>
              <a:t>TPA/CM</a:t>
            </a:r>
            <a:r>
              <a:rPr lang="en-US" sz="2000" b="1" dirty="0">
                <a:solidFill>
                  <a:srgbClr val="C00000"/>
                </a:solidFill>
                <a:latin typeface="Arial" pitchFamily="34" charset="0"/>
                <a:ea typeface="ＭＳ Ｐゴシック" pitchFamily="1" charset="-128"/>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0"/>
          </p:nvPr>
        </p:nvSpPr>
        <p:spPr>
          <a:noFill/>
        </p:spPr>
        <p:txBody>
          <a:bodyPr/>
          <a:lstStyle/>
          <a:p>
            <a:fld id="{B02A7E97-3F82-4437-807E-937E2DD7911A}" type="slidenum">
              <a:rPr lang="en-US" smtClean="0"/>
              <a:pPr/>
              <a:t>15</a:t>
            </a:fld>
            <a:r>
              <a:rPr lang="en-US" smtClean="0"/>
              <a:t> </a:t>
            </a:r>
          </a:p>
        </p:txBody>
      </p:sp>
      <p:sp>
        <p:nvSpPr>
          <p:cNvPr id="20483" name="Rectangle 3"/>
          <p:cNvSpPr>
            <a:spLocks noGrp="1" noChangeArrowheads="1"/>
          </p:cNvSpPr>
          <p:nvPr>
            <p:ph type="body" idx="1"/>
          </p:nvPr>
        </p:nvSpPr>
        <p:spPr>
          <a:xfrm>
            <a:off x="685800" y="1752600"/>
            <a:ext cx="7772400" cy="3429000"/>
          </a:xfrm>
        </p:spPr>
        <p:txBody>
          <a:bodyPr/>
          <a:lstStyle/>
          <a:p>
            <a:pPr algn="ctr">
              <a:buNone/>
            </a:pPr>
            <a:r>
              <a:rPr lang="en-US" sz="2000" b="1" dirty="0" smtClean="0">
                <a:solidFill>
                  <a:srgbClr val="1C1C1C"/>
                </a:solidFill>
              </a:rPr>
              <a:t>We recognized unique needs in returning combat Veterans:</a:t>
            </a:r>
          </a:p>
          <a:p>
            <a:pPr>
              <a:buNone/>
            </a:pPr>
            <a:endParaRPr lang="en-US" sz="2000" b="1" dirty="0" smtClean="0">
              <a:solidFill>
                <a:srgbClr val="1C1C1C"/>
              </a:solidFill>
            </a:endParaRPr>
          </a:p>
          <a:p>
            <a:r>
              <a:rPr lang="en-US" sz="1800" b="1" dirty="0" smtClean="0">
                <a:solidFill>
                  <a:srgbClr val="1C1C1C"/>
                </a:solidFill>
              </a:rPr>
              <a:t>High prevalence of physical injury, pain, TBI risk and mental health co-morbidities</a:t>
            </a:r>
          </a:p>
          <a:p>
            <a:pPr lvl="1"/>
            <a:r>
              <a:rPr lang="en-US" sz="1800" b="1" dirty="0" smtClean="0">
                <a:solidFill>
                  <a:srgbClr val="C00000"/>
                </a:solidFill>
              </a:rPr>
              <a:t>Need for integration of medical care, mental health care, </a:t>
            </a:r>
            <a:r>
              <a:rPr lang="en-US" sz="1800" b="1" dirty="0" err="1" smtClean="0">
                <a:solidFill>
                  <a:srgbClr val="C00000"/>
                </a:solidFill>
              </a:rPr>
              <a:t>polytrauma</a:t>
            </a:r>
            <a:r>
              <a:rPr lang="en-US" sz="1800" b="1" dirty="0" smtClean="0">
                <a:solidFill>
                  <a:srgbClr val="C00000"/>
                </a:solidFill>
              </a:rPr>
              <a:t>, SW and pain management support</a:t>
            </a:r>
          </a:p>
          <a:p>
            <a:pPr lvl="1"/>
            <a:r>
              <a:rPr lang="en-US" sz="1800" b="1" dirty="0" smtClean="0">
                <a:solidFill>
                  <a:srgbClr val="C00000"/>
                </a:solidFill>
              </a:rPr>
              <a:t>Need for research, training and consultation (MH, </a:t>
            </a:r>
            <a:r>
              <a:rPr lang="en-US" sz="1800" b="1" dirty="0" err="1" smtClean="0">
                <a:solidFill>
                  <a:srgbClr val="C00000"/>
                </a:solidFill>
              </a:rPr>
              <a:t>Polytrauma</a:t>
            </a:r>
            <a:r>
              <a:rPr lang="en-US" sz="1800" b="1" dirty="0" smtClean="0">
                <a:solidFill>
                  <a:srgbClr val="C00000"/>
                </a:solidFill>
              </a:rPr>
              <a:t>, WRIISCs)</a:t>
            </a:r>
          </a:p>
          <a:p>
            <a:r>
              <a:rPr lang="en-US" sz="1800" b="1" dirty="0" smtClean="0">
                <a:solidFill>
                  <a:srgbClr val="1C1C1C"/>
                </a:solidFill>
              </a:rPr>
              <a:t>High rates of psychosocial impairments impacting marriages, families, financial and occupational domains</a:t>
            </a:r>
          </a:p>
          <a:p>
            <a:pPr lvl="1"/>
            <a:r>
              <a:rPr lang="en-US" sz="1800" b="1" dirty="0" smtClean="0">
                <a:solidFill>
                  <a:srgbClr val="C00000"/>
                </a:solidFill>
              </a:rPr>
              <a:t>Need for SW involvement and benefits counseling as a standard of care</a:t>
            </a:r>
          </a:p>
          <a:p>
            <a:endParaRPr lang="en-US" sz="1800" b="1" dirty="0" smtClean="0">
              <a:solidFill>
                <a:srgbClr val="1C1C1C"/>
              </a:solidFill>
            </a:endParaRPr>
          </a:p>
          <a:p>
            <a:endParaRPr lang="en-US" sz="2400" dirty="0" smtClean="0">
              <a:solidFill>
                <a:srgbClr val="1C1C1C"/>
              </a:solidFill>
            </a:endParaRPr>
          </a:p>
          <a:p>
            <a:endParaRPr lang="en-US" sz="2400" dirty="0" smtClean="0">
              <a:solidFill>
                <a:srgbClr val="1C1C1C"/>
              </a:solidFill>
            </a:endParaRPr>
          </a:p>
          <a:p>
            <a:endParaRPr lang="en-US" dirty="0" smtClean="0">
              <a:solidFill>
                <a:srgbClr val="1C1C1C"/>
              </a:solidFill>
            </a:endParaRPr>
          </a:p>
          <a:p>
            <a:pPr>
              <a:buFontTx/>
              <a:buNone/>
            </a:pPr>
            <a:endParaRPr lang="en-US" dirty="0" smtClean="0">
              <a:solidFill>
                <a:srgbClr val="1C1C1C"/>
              </a:solidFill>
            </a:endParaRPr>
          </a:p>
        </p:txBody>
      </p:sp>
      <p:sp>
        <p:nvSpPr>
          <p:cNvPr id="20485" name="Rectangle 5"/>
          <p:cNvSpPr>
            <a:spLocks noChangeArrowheads="1"/>
          </p:cNvSpPr>
          <p:nvPr/>
        </p:nvSpPr>
        <p:spPr bwMode="auto">
          <a:xfrm>
            <a:off x="1066800" y="762000"/>
            <a:ext cx="7239000" cy="1384995"/>
          </a:xfrm>
          <a:prstGeom prst="rect">
            <a:avLst/>
          </a:prstGeom>
          <a:noFill/>
          <a:ln w="9525">
            <a:noFill/>
            <a:miter lim="800000"/>
            <a:headEnd/>
            <a:tailEnd/>
          </a:ln>
        </p:spPr>
        <p:txBody>
          <a:bodyPr>
            <a:spAutoFit/>
          </a:bodyPr>
          <a:lstStyle/>
          <a:p>
            <a:pPr algn="ctr" eaLnBrk="0" hangingPunct="0"/>
            <a:r>
              <a:rPr lang="en-US" sz="2400" b="1" dirty="0" smtClean="0">
                <a:solidFill>
                  <a:srgbClr val="C00000"/>
                </a:solidFill>
              </a:rPr>
              <a:t>Rationale for Implementation of </a:t>
            </a:r>
          </a:p>
          <a:p>
            <a:pPr algn="ctr" eaLnBrk="0" hangingPunct="0"/>
            <a:r>
              <a:rPr lang="en-US" sz="2400" b="1" dirty="0" smtClean="0">
                <a:solidFill>
                  <a:srgbClr val="C00000"/>
                </a:solidFill>
              </a:rPr>
              <a:t>OEF/OIF Programs and </a:t>
            </a:r>
            <a:r>
              <a:rPr lang="en-US" sz="2400" b="1" dirty="0">
                <a:solidFill>
                  <a:srgbClr val="C00000"/>
                </a:solidFill>
              </a:rPr>
              <a:t>PDICI</a:t>
            </a:r>
          </a:p>
          <a:p>
            <a:pPr algn="ctr" eaLnBrk="0" hangingPunct="0"/>
            <a:endParaRPr lang="en-US" b="1" dirty="0">
              <a:solidFill>
                <a:srgbClr val="C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0"/>
          </p:nvPr>
        </p:nvSpPr>
        <p:spPr>
          <a:noFill/>
        </p:spPr>
        <p:txBody>
          <a:bodyPr/>
          <a:lstStyle/>
          <a:p>
            <a:fld id="{B02A7E97-3F82-4437-807E-937E2DD7911A}" type="slidenum">
              <a:rPr lang="en-US" smtClean="0"/>
              <a:pPr/>
              <a:t>16</a:t>
            </a:fld>
            <a:r>
              <a:rPr lang="en-US" smtClean="0"/>
              <a:t> </a:t>
            </a:r>
          </a:p>
        </p:txBody>
      </p:sp>
      <p:sp>
        <p:nvSpPr>
          <p:cNvPr id="20483" name="Rectangle 3"/>
          <p:cNvSpPr>
            <a:spLocks noGrp="1" noChangeArrowheads="1"/>
          </p:cNvSpPr>
          <p:nvPr>
            <p:ph type="body" idx="1"/>
          </p:nvPr>
        </p:nvSpPr>
        <p:spPr>
          <a:xfrm>
            <a:off x="609600" y="1676400"/>
            <a:ext cx="7772400" cy="3429000"/>
          </a:xfrm>
        </p:spPr>
        <p:txBody>
          <a:bodyPr/>
          <a:lstStyle/>
          <a:p>
            <a:pPr algn="ctr">
              <a:buNone/>
            </a:pPr>
            <a:r>
              <a:rPr lang="en-US" sz="2000" b="1" dirty="0" smtClean="0">
                <a:solidFill>
                  <a:srgbClr val="1C1C1C"/>
                </a:solidFill>
              </a:rPr>
              <a:t>We recognized unique needs in returning combat Veterans:</a:t>
            </a:r>
          </a:p>
          <a:p>
            <a:pPr>
              <a:buNone/>
            </a:pPr>
            <a:endParaRPr lang="en-US" sz="2000" b="1" dirty="0" smtClean="0">
              <a:solidFill>
                <a:srgbClr val="1C1C1C"/>
              </a:solidFill>
            </a:endParaRPr>
          </a:p>
          <a:p>
            <a:r>
              <a:rPr lang="en-US" sz="1800" b="1" dirty="0" smtClean="0">
                <a:solidFill>
                  <a:srgbClr val="1C1C1C"/>
                </a:solidFill>
              </a:rPr>
              <a:t>High risk of functional decline in early months and years post-deployment; increased suicide risk</a:t>
            </a:r>
          </a:p>
          <a:p>
            <a:pPr lvl="1"/>
            <a:r>
              <a:rPr lang="en-US" sz="1800" b="1" dirty="0" smtClean="0">
                <a:solidFill>
                  <a:srgbClr val="C00000"/>
                </a:solidFill>
              </a:rPr>
              <a:t>Need for more intensive  SW case management/care management</a:t>
            </a:r>
          </a:p>
          <a:p>
            <a:r>
              <a:rPr lang="en-US" sz="1800" b="1" dirty="0" smtClean="0">
                <a:solidFill>
                  <a:srgbClr val="1C1C1C"/>
                </a:solidFill>
              </a:rPr>
              <a:t>Recognition that mainstream primary care not prepared to effectively meet the needs of this population</a:t>
            </a:r>
          </a:p>
          <a:p>
            <a:pPr lvl="1"/>
            <a:r>
              <a:rPr lang="en-US" sz="1800" b="1" dirty="0" smtClean="0">
                <a:solidFill>
                  <a:srgbClr val="C00000"/>
                </a:solidFill>
              </a:rPr>
              <a:t>Need for Clinical Champions/ “points of service”</a:t>
            </a:r>
          </a:p>
          <a:p>
            <a:pPr lvl="1"/>
            <a:r>
              <a:rPr lang="en-US" sz="1800" b="1" dirty="0" smtClean="0">
                <a:solidFill>
                  <a:srgbClr val="C00000"/>
                </a:solidFill>
              </a:rPr>
              <a:t>Need for enhanced training:</a:t>
            </a:r>
          </a:p>
          <a:p>
            <a:pPr lvl="2"/>
            <a:r>
              <a:rPr lang="en-US" sz="1600" b="1" dirty="0" smtClean="0">
                <a:solidFill>
                  <a:srgbClr val="C00000"/>
                </a:solidFill>
              </a:rPr>
              <a:t>PDICI</a:t>
            </a:r>
          </a:p>
          <a:p>
            <a:pPr lvl="2"/>
            <a:r>
              <a:rPr lang="en-US" sz="1600" b="1" dirty="0" smtClean="0">
                <a:solidFill>
                  <a:srgbClr val="C00000"/>
                </a:solidFill>
              </a:rPr>
              <a:t>Discipline specific</a:t>
            </a:r>
          </a:p>
          <a:p>
            <a:pPr lvl="2"/>
            <a:r>
              <a:rPr lang="en-US" sz="1600" b="1" dirty="0" smtClean="0">
                <a:solidFill>
                  <a:srgbClr val="C00000"/>
                </a:solidFill>
              </a:rPr>
              <a:t>Rural Health Initiatives (Post-Deployment modules, MH, pain)</a:t>
            </a:r>
          </a:p>
          <a:p>
            <a:pPr lvl="2"/>
            <a:r>
              <a:rPr lang="en-US" sz="1600" b="1" dirty="0" smtClean="0">
                <a:solidFill>
                  <a:srgbClr val="C00000"/>
                </a:solidFill>
              </a:rPr>
              <a:t>WRIISCs/VHIs</a:t>
            </a:r>
          </a:p>
          <a:p>
            <a:pPr lvl="2"/>
            <a:r>
              <a:rPr lang="en-US" sz="1600" b="1" dirty="0" err="1" smtClean="0">
                <a:solidFill>
                  <a:srgbClr val="C00000"/>
                </a:solidFill>
              </a:rPr>
              <a:t>DoD</a:t>
            </a:r>
            <a:r>
              <a:rPr lang="en-US" sz="1600" b="1" dirty="0" smtClean="0">
                <a:solidFill>
                  <a:srgbClr val="C00000"/>
                </a:solidFill>
              </a:rPr>
              <a:t>/</a:t>
            </a:r>
            <a:r>
              <a:rPr lang="en-US" sz="1600" b="1" dirty="0" err="1" smtClean="0">
                <a:solidFill>
                  <a:srgbClr val="C00000"/>
                </a:solidFill>
              </a:rPr>
              <a:t>DCoE</a:t>
            </a:r>
            <a:r>
              <a:rPr lang="en-US" sz="1600" b="1" dirty="0" smtClean="0">
                <a:solidFill>
                  <a:srgbClr val="C00000"/>
                </a:solidFill>
              </a:rPr>
              <a:t> trainings</a:t>
            </a:r>
          </a:p>
          <a:p>
            <a:endParaRPr lang="en-US" sz="1800" b="1" dirty="0" smtClean="0">
              <a:solidFill>
                <a:srgbClr val="1C1C1C"/>
              </a:solidFill>
            </a:endParaRPr>
          </a:p>
          <a:p>
            <a:endParaRPr lang="en-US" sz="2400" dirty="0" smtClean="0">
              <a:solidFill>
                <a:srgbClr val="1C1C1C"/>
              </a:solidFill>
            </a:endParaRPr>
          </a:p>
          <a:p>
            <a:endParaRPr lang="en-US" sz="2400" dirty="0" smtClean="0">
              <a:solidFill>
                <a:srgbClr val="1C1C1C"/>
              </a:solidFill>
            </a:endParaRPr>
          </a:p>
          <a:p>
            <a:endParaRPr lang="en-US" dirty="0" smtClean="0">
              <a:solidFill>
                <a:srgbClr val="1C1C1C"/>
              </a:solidFill>
            </a:endParaRPr>
          </a:p>
          <a:p>
            <a:pPr>
              <a:buFontTx/>
              <a:buNone/>
            </a:pPr>
            <a:endParaRPr lang="en-US" dirty="0" smtClean="0">
              <a:solidFill>
                <a:srgbClr val="1C1C1C"/>
              </a:solidFill>
            </a:endParaRPr>
          </a:p>
        </p:txBody>
      </p:sp>
      <p:sp>
        <p:nvSpPr>
          <p:cNvPr id="20485" name="Rectangle 5"/>
          <p:cNvSpPr>
            <a:spLocks noChangeArrowheads="1"/>
          </p:cNvSpPr>
          <p:nvPr/>
        </p:nvSpPr>
        <p:spPr bwMode="auto">
          <a:xfrm>
            <a:off x="1066800" y="762000"/>
            <a:ext cx="7239000" cy="1384995"/>
          </a:xfrm>
          <a:prstGeom prst="rect">
            <a:avLst/>
          </a:prstGeom>
          <a:noFill/>
          <a:ln w="9525">
            <a:noFill/>
            <a:miter lim="800000"/>
            <a:headEnd/>
            <a:tailEnd/>
          </a:ln>
        </p:spPr>
        <p:txBody>
          <a:bodyPr>
            <a:spAutoFit/>
          </a:bodyPr>
          <a:lstStyle/>
          <a:p>
            <a:pPr algn="ctr" eaLnBrk="0" hangingPunct="0"/>
            <a:r>
              <a:rPr lang="en-US" sz="2400" b="1" dirty="0" smtClean="0">
                <a:solidFill>
                  <a:srgbClr val="C00000"/>
                </a:solidFill>
              </a:rPr>
              <a:t>Rationale for Implementation of </a:t>
            </a:r>
          </a:p>
          <a:p>
            <a:pPr algn="ctr" eaLnBrk="0" hangingPunct="0"/>
            <a:r>
              <a:rPr lang="en-US" sz="2400" b="1" dirty="0" smtClean="0">
                <a:solidFill>
                  <a:srgbClr val="C00000"/>
                </a:solidFill>
              </a:rPr>
              <a:t>OEF/OIF Programs and </a:t>
            </a:r>
            <a:r>
              <a:rPr lang="en-US" sz="2400" b="1" dirty="0">
                <a:solidFill>
                  <a:srgbClr val="C00000"/>
                </a:solidFill>
              </a:rPr>
              <a:t>PDICI</a:t>
            </a:r>
          </a:p>
          <a:p>
            <a:pPr algn="ctr" eaLnBrk="0" hangingPunct="0"/>
            <a:endParaRPr lang="en-US" b="1"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4294967295"/>
          </p:nvPr>
        </p:nvSpPr>
        <p:spPr bwMode="auto">
          <a:xfrm>
            <a:off x="6553200" y="6356350"/>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D2AFDE81-321E-4952-8C9F-C16CBE8A5F40}" type="slidenum">
              <a:rPr lang="en-US">
                <a:solidFill>
                  <a:srgbClr val="000000"/>
                </a:solidFill>
              </a:rPr>
              <a:pPr fontAlgn="base">
                <a:spcBef>
                  <a:spcPct val="0"/>
                </a:spcBef>
                <a:spcAft>
                  <a:spcPct val="0"/>
                </a:spcAft>
              </a:pPr>
              <a:t>17</a:t>
            </a:fld>
            <a:endParaRPr lang="en-US">
              <a:solidFill>
                <a:srgbClr val="000000"/>
              </a:solidFill>
            </a:endParaRPr>
          </a:p>
        </p:txBody>
      </p:sp>
      <p:sp>
        <p:nvSpPr>
          <p:cNvPr id="7" name="Freeform 6"/>
          <p:cNvSpPr/>
          <p:nvPr/>
        </p:nvSpPr>
        <p:spPr>
          <a:xfrm>
            <a:off x="0" y="990600"/>
            <a:ext cx="9144000" cy="1077218"/>
          </a:xfrm>
          <a:custGeom>
            <a:avLst/>
            <a:gdLst>
              <a:gd name="connsiteX0" fmla="*/ 0 w 12649938"/>
              <a:gd name="connsiteY0" fmla="*/ 0 h 923330"/>
              <a:gd name="connsiteX1" fmla="*/ 12649938 w 12649938"/>
              <a:gd name="connsiteY1" fmla="*/ 0 h 923330"/>
              <a:gd name="connsiteX2" fmla="*/ 12649938 w 12649938"/>
              <a:gd name="connsiteY2" fmla="*/ 923330 h 923330"/>
              <a:gd name="connsiteX3" fmla="*/ 0 w 12649938"/>
              <a:gd name="connsiteY3" fmla="*/ 923330 h 923330"/>
              <a:gd name="connsiteX4" fmla="*/ 0 w 12649938"/>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9938" h="923330">
                <a:moveTo>
                  <a:pt x="0" y="0"/>
                </a:moveTo>
                <a:lnTo>
                  <a:pt x="12649938" y="0"/>
                </a:lnTo>
                <a:lnTo>
                  <a:pt x="12649938" y="923330"/>
                </a:lnTo>
                <a:lnTo>
                  <a:pt x="0" y="923330"/>
                </a:lnTo>
                <a:lnTo>
                  <a:pt x="0" y="0"/>
                </a:lnTo>
                <a:close/>
              </a:path>
            </a:pathLst>
          </a:custGeom>
          <a:noFill/>
          <a:scene3d>
            <a:camera prst="orthographicFront"/>
            <a:lightRig rig="brightRoom" dir="t"/>
          </a:scene3d>
          <a:sp3d>
            <a:bevelT/>
          </a:sp3d>
        </p:spPr>
        <p:txBody>
          <a:bodyPr>
            <a:spAutoFit/>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smtClean="0">
                <a:ln/>
                <a:effectLst>
                  <a:reflection blurRad="10000" stA="55000" endPos="48000" dist="500" dir="5400000" sy="-100000" algn="bl" rotWithShape="0"/>
                </a:effectLst>
                <a:latin typeface="+mn-lt"/>
              </a:rPr>
              <a:t>Post Combat Care and the</a:t>
            </a:r>
          </a:p>
          <a:p>
            <a:pPr algn="ctr" fontAlgn="auto">
              <a:spcBef>
                <a:spcPts val="0"/>
              </a:spcBef>
              <a:spcAft>
                <a:spcPts val="0"/>
              </a:spcAft>
              <a:defRPr/>
            </a:pPr>
            <a:r>
              <a:rPr lang="en-US" sz="3200" b="1" cap="all" dirty="0" smtClean="0">
                <a:ln/>
                <a:effectLst>
                  <a:reflection blurRad="10000" stA="55000" endPos="48000" dist="500" dir="5400000" sy="-100000" algn="bl" rotWithShape="0"/>
                </a:effectLst>
                <a:latin typeface="+mn-lt"/>
              </a:rPr>
              <a:t>Patient-Centered </a:t>
            </a:r>
            <a:r>
              <a:rPr lang="en-US" sz="3200" b="1" cap="all" dirty="0">
                <a:ln/>
                <a:effectLst>
                  <a:reflection blurRad="10000" stA="55000" endPos="48000" dist="500" dir="5400000" sy="-100000" algn="bl" rotWithShape="0"/>
                </a:effectLst>
                <a:latin typeface="+mn-lt"/>
              </a:rPr>
              <a:t>Medical Home</a:t>
            </a:r>
          </a:p>
        </p:txBody>
      </p:sp>
      <p:sp>
        <p:nvSpPr>
          <p:cNvPr id="8" name="Oval 7"/>
          <p:cNvSpPr/>
          <p:nvPr/>
        </p:nvSpPr>
        <p:spPr>
          <a:xfrm>
            <a:off x="1447800" y="2590800"/>
            <a:ext cx="6400800" cy="3505200"/>
          </a:xfrm>
          <a:prstGeom prst="ellipse">
            <a:avLst/>
          </a:prstGeom>
          <a:solidFill>
            <a:schemeClr val="accent1">
              <a:alpha val="83000"/>
            </a:schemeClr>
          </a:solidFill>
          <a:ln w="50800">
            <a:solidFill>
              <a:schemeClr val="accent1">
                <a:lumMod val="50000"/>
              </a:schemeClr>
            </a:solidFill>
          </a:ln>
          <a:effectLst>
            <a:outerShdw blurRad="76200" dir="13500000" sy="23000" kx="1200000" algn="br" rotWithShape="0">
              <a:prstClr val="black">
                <a:alpha val="20000"/>
              </a:prstClr>
            </a:outerShdw>
          </a:effectLst>
          <a:scene3d>
            <a:camera prst="orthographicFront"/>
            <a:lightRig rig="threePt" dir="t"/>
          </a:scene3d>
          <a:sp3d prstMaterial="dkEdge">
            <a:bevelT w="152400" h="50800" prst="softRound"/>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2819400" y="5486400"/>
            <a:ext cx="3810000" cy="400110"/>
          </a:xfrm>
          <a:prstGeom prst="rect">
            <a:avLst/>
          </a:prstGeom>
          <a:noFill/>
          <a:effectLst>
            <a:outerShdw blurRad="76200" dist="12700" dir="2700000" sy="-23000" kx="-800400" algn="bl" rotWithShape="0">
              <a:prstClr val="black">
                <a:alpha val="20000"/>
              </a:prstClr>
            </a:outerShdw>
          </a:effectLst>
          <a:scene3d>
            <a:camera prst="orthographicFront"/>
            <a:lightRig rig="threePt" dir="t"/>
          </a:scene3d>
          <a:sp3d>
            <a:bevelT prst="relaxedInset"/>
          </a:sp3d>
        </p:spPr>
        <p:txBody>
          <a:bodyPr>
            <a:spAutoFit/>
          </a:bodyPr>
          <a:lstStyle/>
          <a:p>
            <a:pPr algn="ctr" fontAlgn="auto">
              <a:spcBef>
                <a:spcPts val="0"/>
              </a:spcBef>
              <a:spcAft>
                <a:spcPts val="0"/>
              </a:spcAft>
              <a:defRPr/>
            </a:pPr>
            <a:r>
              <a:rPr lang="en-US" sz="2000" b="1" dirty="0">
                <a:effectLst>
                  <a:outerShdw blurRad="38100" dist="38100" dir="2700000" algn="tl">
                    <a:srgbClr val="000000">
                      <a:alpha val="43137"/>
                    </a:srgbClr>
                  </a:outerShdw>
                </a:effectLst>
                <a:latin typeface="+mn-lt"/>
              </a:rPr>
              <a:t>Patient Centeredness</a:t>
            </a:r>
          </a:p>
        </p:txBody>
      </p:sp>
      <p:sp>
        <p:nvSpPr>
          <p:cNvPr id="10" name="Oval 9"/>
          <p:cNvSpPr/>
          <p:nvPr/>
        </p:nvSpPr>
        <p:spPr>
          <a:xfrm>
            <a:off x="4724400" y="3200400"/>
            <a:ext cx="2667000" cy="2286000"/>
          </a:xfrm>
          <a:prstGeom prst="ellipse">
            <a:avLst/>
          </a:prstGeom>
          <a:solidFill>
            <a:schemeClr val="accent3">
              <a:lumMod val="75000"/>
            </a:schemeClr>
          </a:solidFill>
          <a:ln w="3810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Team Function and Culture</a:t>
            </a:r>
          </a:p>
        </p:txBody>
      </p:sp>
      <p:sp>
        <p:nvSpPr>
          <p:cNvPr id="11" name="Oval 10"/>
          <p:cNvSpPr/>
          <p:nvPr/>
        </p:nvSpPr>
        <p:spPr>
          <a:xfrm>
            <a:off x="1981200" y="3200400"/>
            <a:ext cx="2667000" cy="2286000"/>
          </a:xfrm>
          <a:prstGeom prst="ellipse">
            <a:avLst/>
          </a:prstGeom>
          <a:solidFill>
            <a:schemeClr val="accent3">
              <a:lumMod val="75000"/>
            </a:schemeClr>
          </a:solidFill>
          <a:ln w="3810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Care Coordination &amp; Care Management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76201"/>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019800" y="1371600"/>
            <a:ext cx="2971800" cy="584775"/>
          </a:xfrm>
          <a:prstGeom prst="rect">
            <a:avLst/>
          </a:prstGeom>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rot lat="0" lon="0" rev="0"/>
              </a:camera>
              <a:lightRig rig="glow" dir="t">
                <a:rot lat="0" lon="0" rev="3600000"/>
              </a:lightRig>
            </a:scene3d>
            <a:sp3d prstMaterial="softEdge">
              <a:contourClr>
                <a:schemeClr val="accent4">
                  <a:alpha val="95000"/>
                </a:schemeClr>
              </a:contourClr>
            </a:sp3d>
          </a:bodyPr>
          <a:lstStyle/>
          <a:p>
            <a:pPr algn="ctr" fontAlgn="auto">
              <a:spcBef>
                <a:spcPts val="0"/>
              </a:spcBef>
              <a:spcAft>
                <a:spcPts val="0"/>
              </a:spcAft>
              <a:defRPr/>
            </a:pPr>
            <a:r>
              <a:rPr lang="en-US" sz="1600" b="1" dirty="0" smtClean="0">
                <a:ln>
                  <a:prstDash val="solid"/>
                </a:ln>
                <a:solidFill>
                  <a:schemeClr val="bg1"/>
                </a:solidFill>
              </a:rPr>
              <a:t>OEF/OIF/OND </a:t>
            </a:r>
            <a:r>
              <a:rPr lang="en-US" sz="1600" b="1" dirty="0">
                <a:ln>
                  <a:prstDash val="solid"/>
                </a:ln>
                <a:solidFill>
                  <a:schemeClr val="bg1"/>
                </a:solidFill>
              </a:rPr>
              <a:t>PACT </a:t>
            </a:r>
            <a:endParaRPr lang="en-US" sz="1600" b="1" dirty="0" smtClean="0">
              <a:ln>
                <a:prstDash val="solid"/>
              </a:ln>
              <a:solidFill>
                <a:schemeClr val="bg1"/>
              </a:solidFill>
            </a:endParaRPr>
          </a:p>
          <a:p>
            <a:pPr algn="ctr" fontAlgn="auto">
              <a:spcBef>
                <a:spcPts val="0"/>
              </a:spcBef>
              <a:spcAft>
                <a:spcPts val="0"/>
              </a:spcAft>
              <a:defRPr/>
            </a:pPr>
            <a:r>
              <a:rPr lang="en-US" sz="1600" b="1" dirty="0" smtClean="0">
                <a:ln>
                  <a:prstDash val="solid"/>
                </a:ln>
                <a:solidFill>
                  <a:schemeClr val="bg1"/>
                </a:solidFill>
              </a:rPr>
              <a:t>(</a:t>
            </a:r>
            <a:r>
              <a:rPr lang="en-US" sz="1600" b="1" dirty="0">
                <a:ln>
                  <a:prstDash val="solid"/>
                </a:ln>
                <a:solidFill>
                  <a:schemeClr val="bg1"/>
                </a:solidFill>
              </a:rPr>
              <a:t>Patient Aligned Care Team)</a:t>
            </a:r>
          </a:p>
        </p:txBody>
      </p:sp>
      <p:sp>
        <p:nvSpPr>
          <p:cNvPr id="47107" name="Date Placeholder 4"/>
          <p:cNvSpPr>
            <a:spLocks noGrp="1"/>
          </p:cNvSpPr>
          <p:nvPr>
            <p:ph type="dt" sz="quarter" idx="10"/>
          </p:nvPr>
        </p:nvSpPr>
        <p:spPr>
          <a:noFill/>
        </p:spPr>
        <p:txBody>
          <a:bodyPr/>
          <a:lstStyle/>
          <a:p>
            <a:fld id="{2087BBBA-E53B-4C5A-900E-C7166AC21A7C}" type="datetime1">
              <a:rPr lang="en-US" smtClean="0">
                <a:ea typeface="ＭＳ Ｐゴシック" pitchFamily="84" charset="-128"/>
                <a:cs typeface="ＭＳ Ｐゴシック" pitchFamily="84" charset="-128"/>
              </a:rPr>
              <a:pPr/>
              <a:t>7/21/2011</a:t>
            </a:fld>
            <a:endParaRPr lang="en-US" smtClean="0">
              <a:ea typeface="ＭＳ Ｐゴシック" pitchFamily="84" charset="-128"/>
              <a:cs typeface="ＭＳ Ｐゴシック" pitchFamily="84" charset="-128"/>
            </a:endParaRPr>
          </a:p>
        </p:txBody>
      </p:sp>
      <p:sp>
        <p:nvSpPr>
          <p:cNvPr id="47108" name="Slide Number Placeholder 5"/>
          <p:cNvSpPr>
            <a:spLocks noGrp="1"/>
          </p:cNvSpPr>
          <p:nvPr>
            <p:ph type="sldNum" sz="quarter" idx="12"/>
          </p:nvPr>
        </p:nvSpPr>
        <p:spPr>
          <a:noFill/>
        </p:spPr>
        <p:txBody>
          <a:bodyPr/>
          <a:lstStyle/>
          <a:p>
            <a:fld id="{28B82BD3-D97C-4890-9AE9-A5DA14E33676}" type="slidenum">
              <a:rPr lang="en-US" smtClean="0">
                <a:ea typeface="ＭＳ Ｐゴシック" pitchFamily="84" charset="-128"/>
                <a:cs typeface="ＭＳ Ｐゴシック" pitchFamily="84" charset="-128"/>
              </a:rPr>
              <a:pPr/>
              <a:t>18</a:t>
            </a:fld>
            <a:endParaRPr lang="en-US" smtClean="0">
              <a:ea typeface="ＭＳ Ｐゴシック" pitchFamily="84" charset="-128"/>
              <a:cs typeface="ＭＳ Ｐゴシック" pitchFamily="84" charset="-128"/>
            </a:endParaRPr>
          </a:p>
        </p:txBody>
      </p:sp>
      <p:sp>
        <p:nvSpPr>
          <p:cNvPr id="7" name="Oval 6"/>
          <p:cNvSpPr/>
          <p:nvPr/>
        </p:nvSpPr>
        <p:spPr>
          <a:xfrm>
            <a:off x="2915816" y="838200"/>
            <a:ext cx="3276600" cy="6019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943600" y="1524000"/>
            <a:ext cx="3200400" cy="1077218"/>
          </a:xfrm>
          <a:prstGeom prst="rect">
            <a:avLst/>
          </a:prstGeom>
          <a:effectLst/>
        </p:spPr>
        <p:style>
          <a:lnRef idx="0">
            <a:schemeClr val="accent2"/>
          </a:lnRef>
          <a:fillRef idx="3">
            <a:schemeClr val="accent2"/>
          </a:fillRef>
          <a:effectRef idx="3">
            <a:schemeClr val="accent2"/>
          </a:effectRef>
          <a:fontRef idx="minor">
            <a:schemeClr val="lt1"/>
          </a:fontRef>
        </p:style>
        <p:txBody>
          <a:bodyPr wrap="square">
            <a:spAutoFit/>
            <a:scene3d>
              <a:camera prst="orthographicFront">
                <a:rot lat="0" lon="0" rev="0"/>
              </a:camera>
              <a:lightRig rig="glow" dir="t">
                <a:rot lat="0" lon="0" rev="3600000"/>
              </a:lightRig>
            </a:scene3d>
            <a:sp3d prstMaterial="softEdge">
              <a:contourClr>
                <a:schemeClr val="accent4">
                  <a:alpha val="95000"/>
                </a:schemeClr>
              </a:contourClr>
            </a:sp3d>
          </a:bodyPr>
          <a:lstStyle/>
          <a:p>
            <a:pPr fontAlgn="auto">
              <a:spcBef>
                <a:spcPts val="0"/>
              </a:spcBef>
              <a:spcAft>
                <a:spcPts val="0"/>
              </a:spcAft>
              <a:defRPr/>
            </a:pPr>
            <a:r>
              <a:rPr lang="en-US" sz="1600" b="1" dirty="0" smtClean="0">
                <a:ln>
                  <a:prstDash val="solid"/>
                </a:ln>
                <a:solidFill>
                  <a:schemeClr val="bg1"/>
                </a:solidFill>
              </a:rPr>
              <a:t>PACT </a:t>
            </a:r>
            <a:r>
              <a:rPr lang="en-US" sz="1600" b="1" dirty="0">
                <a:ln>
                  <a:prstDash val="solid"/>
                </a:ln>
                <a:solidFill>
                  <a:schemeClr val="bg1"/>
                </a:solidFill>
              </a:rPr>
              <a:t>for special populations</a:t>
            </a:r>
          </a:p>
          <a:p>
            <a:pPr fontAlgn="auto">
              <a:spcBef>
                <a:spcPts val="0"/>
              </a:spcBef>
              <a:spcAft>
                <a:spcPts val="0"/>
              </a:spcAft>
              <a:defRPr/>
            </a:pPr>
            <a:r>
              <a:rPr lang="en-US" sz="1600" b="1" i="1" dirty="0">
                <a:ln>
                  <a:prstDash val="solid"/>
                </a:ln>
                <a:solidFill>
                  <a:schemeClr val="bg1"/>
                </a:solidFill>
              </a:rPr>
              <a:t>with support and training. </a:t>
            </a:r>
            <a:endParaRPr lang="en-US" sz="1600" b="1" i="1" dirty="0" smtClean="0">
              <a:ln>
                <a:prstDash val="solid"/>
              </a:ln>
              <a:solidFill>
                <a:schemeClr val="bg1"/>
              </a:solidFill>
            </a:endParaRPr>
          </a:p>
          <a:p>
            <a:pPr fontAlgn="auto">
              <a:spcBef>
                <a:spcPts val="0"/>
              </a:spcBef>
              <a:spcAft>
                <a:spcPts val="0"/>
              </a:spcAft>
              <a:defRPr/>
            </a:pPr>
            <a:r>
              <a:rPr lang="en-US" sz="1600" b="1" dirty="0" smtClean="0">
                <a:ln>
                  <a:prstDash val="solid"/>
                </a:ln>
                <a:solidFill>
                  <a:schemeClr val="bg1"/>
                </a:solidFill>
              </a:rPr>
              <a:t>The </a:t>
            </a:r>
            <a:r>
              <a:rPr lang="en-US" sz="1600" b="1" dirty="0">
                <a:ln>
                  <a:prstDash val="solid"/>
                </a:ln>
                <a:solidFill>
                  <a:schemeClr val="bg1"/>
                </a:solidFill>
              </a:rPr>
              <a:t>PACT expands as needed </a:t>
            </a:r>
            <a:endParaRPr lang="en-US" sz="1600" b="1" dirty="0" smtClean="0">
              <a:ln>
                <a:prstDash val="solid"/>
              </a:ln>
              <a:solidFill>
                <a:schemeClr val="bg1"/>
              </a:solidFill>
            </a:endParaRPr>
          </a:p>
          <a:p>
            <a:pPr fontAlgn="auto">
              <a:spcBef>
                <a:spcPts val="0"/>
              </a:spcBef>
              <a:spcAft>
                <a:spcPts val="0"/>
              </a:spcAft>
              <a:defRPr/>
            </a:pPr>
            <a:r>
              <a:rPr lang="en-US" sz="1600" b="1" dirty="0" smtClean="0">
                <a:ln>
                  <a:prstDash val="solid"/>
                </a:ln>
                <a:solidFill>
                  <a:schemeClr val="bg1"/>
                </a:solidFill>
              </a:rPr>
              <a:t>to </a:t>
            </a:r>
            <a:r>
              <a:rPr lang="en-US" sz="1600" b="1" dirty="0">
                <a:ln>
                  <a:prstDash val="solid"/>
                </a:ln>
                <a:solidFill>
                  <a:schemeClr val="bg1"/>
                </a:solidFill>
              </a:rPr>
              <a:t>meet the </a:t>
            </a:r>
            <a:r>
              <a:rPr lang="en-US" sz="1600" b="1" dirty="0" smtClean="0">
                <a:ln>
                  <a:prstDash val="solid"/>
                </a:ln>
                <a:solidFill>
                  <a:schemeClr val="bg1"/>
                </a:solidFill>
              </a:rPr>
              <a:t>Veteran’s needs .  </a:t>
            </a:r>
            <a:endParaRPr lang="en-US" sz="1600" b="1" dirty="0">
              <a:ln>
                <a:prstDash val="solid"/>
              </a:ln>
              <a:solidFill>
                <a:schemeClr val="bg1"/>
              </a:solidFill>
            </a:endParaRPr>
          </a:p>
        </p:txBody>
      </p:sp>
      <p:sp>
        <p:nvSpPr>
          <p:cNvPr id="49155" name="Date Placeholder 4"/>
          <p:cNvSpPr>
            <a:spLocks noGrp="1"/>
          </p:cNvSpPr>
          <p:nvPr>
            <p:ph type="dt" sz="quarter" idx="10"/>
          </p:nvPr>
        </p:nvSpPr>
        <p:spPr>
          <a:noFill/>
        </p:spPr>
        <p:txBody>
          <a:bodyPr/>
          <a:lstStyle/>
          <a:p>
            <a:fld id="{B2FF4217-EDF2-4C1E-9A6F-286505CD55F3}" type="datetime1">
              <a:rPr lang="en-US" smtClean="0">
                <a:ea typeface="ＭＳ Ｐゴシック" pitchFamily="84" charset="-128"/>
                <a:cs typeface="ＭＳ Ｐゴシック" pitchFamily="84" charset="-128"/>
              </a:rPr>
              <a:pPr/>
              <a:t>7/21/2011</a:t>
            </a:fld>
            <a:endParaRPr lang="en-US" smtClean="0">
              <a:ea typeface="ＭＳ Ｐゴシック" pitchFamily="84" charset="-128"/>
              <a:cs typeface="ＭＳ Ｐゴシック" pitchFamily="84" charset="-128"/>
            </a:endParaRPr>
          </a:p>
        </p:txBody>
      </p:sp>
      <p:sp>
        <p:nvSpPr>
          <p:cNvPr id="49156" name="Slide Number Placeholder 5"/>
          <p:cNvSpPr>
            <a:spLocks noGrp="1"/>
          </p:cNvSpPr>
          <p:nvPr>
            <p:ph type="sldNum" sz="quarter" idx="12"/>
          </p:nvPr>
        </p:nvSpPr>
        <p:spPr>
          <a:noFill/>
        </p:spPr>
        <p:txBody>
          <a:bodyPr/>
          <a:lstStyle/>
          <a:p>
            <a:fld id="{25192982-EA1A-40B7-9EC5-2DA9311A1C9D}" type="slidenum">
              <a:rPr lang="en-US" smtClean="0">
                <a:ea typeface="ＭＳ Ｐゴシック" pitchFamily="84" charset="-128"/>
                <a:cs typeface="ＭＳ Ｐゴシック" pitchFamily="84" charset="-128"/>
              </a:rPr>
              <a:pPr/>
              <a:t>19</a:t>
            </a:fld>
            <a:endParaRPr lang="en-US" smtClean="0">
              <a:ea typeface="ＭＳ Ｐゴシック" pitchFamily="84" charset="-128"/>
              <a:cs typeface="ＭＳ Ｐゴシック" pitchFamily="84" charset="-128"/>
            </a:endParaRPr>
          </a:p>
        </p:txBody>
      </p:sp>
      <p:sp>
        <p:nvSpPr>
          <p:cNvPr id="9" name="Oval 8"/>
          <p:cNvSpPr/>
          <p:nvPr/>
        </p:nvSpPr>
        <p:spPr>
          <a:xfrm>
            <a:off x="2843808" y="4581128"/>
            <a:ext cx="2736305" cy="194421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58" name="TextBox 10"/>
          <p:cNvSpPr txBox="1">
            <a:spLocks noChangeArrowheads="1"/>
          </p:cNvSpPr>
          <p:nvPr/>
        </p:nvSpPr>
        <p:spPr bwMode="auto">
          <a:xfrm>
            <a:off x="1187450" y="2708275"/>
            <a:ext cx="1655763" cy="701675"/>
          </a:xfrm>
          <a:prstGeom prst="rect">
            <a:avLst/>
          </a:prstGeom>
          <a:noFill/>
          <a:ln w="9525">
            <a:noFill/>
            <a:miter lim="800000"/>
            <a:headEnd/>
            <a:tailEnd/>
          </a:ln>
        </p:spPr>
        <p:txBody>
          <a:bodyPr>
            <a:prstTxWarp prst="textNoShape">
              <a:avLst/>
            </a:prstTxWarp>
            <a:spAutoFit/>
          </a:bodyPr>
          <a:lstStyle/>
          <a:p>
            <a:pPr algn="ctr"/>
            <a:r>
              <a:rPr lang="en-US" sz="2000" b="1"/>
              <a:t>Substance Abuse</a:t>
            </a:r>
          </a:p>
        </p:txBody>
      </p:sp>
      <p:sp>
        <p:nvSpPr>
          <p:cNvPr id="49159" name="TextBox 11"/>
          <p:cNvSpPr txBox="1">
            <a:spLocks noChangeArrowheads="1"/>
          </p:cNvSpPr>
          <p:nvPr/>
        </p:nvSpPr>
        <p:spPr bwMode="auto">
          <a:xfrm>
            <a:off x="5867400" y="4005263"/>
            <a:ext cx="1873250" cy="366712"/>
          </a:xfrm>
          <a:prstGeom prst="rect">
            <a:avLst/>
          </a:prstGeom>
          <a:noFill/>
          <a:ln w="9525">
            <a:noFill/>
            <a:miter lim="800000"/>
            <a:headEnd/>
            <a:tailEnd/>
          </a:ln>
        </p:spPr>
        <p:txBody>
          <a:bodyPr>
            <a:prstTxWarp prst="textNoShape">
              <a:avLst/>
            </a:prstTxWarp>
            <a:spAutoFit/>
          </a:bodyPr>
          <a:lstStyle/>
          <a:p>
            <a:r>
              <a:rPr lang="en-US" sz="1800" b="1" dirty="0"/>
              <a:t>   Polytrauma</a:t>
            </a:r>
          </a:p>
        </p:txBody>
      </p:sp>
      <p:sp>
        <p:nvSpPr>
          <p:cNvPr id="49160" name="TextBox 12"/>
          <p:cNvSpPr txBox="1">
            <a:spLocks noChangeArrowheads="1"/>
          </p:cNvSpPr>
          <p:nvPr/>
        </p:nvSpPr>
        <p:spPr bwMode="auto">
          <a:xfrm>
            <a:off x="1331913" y="3500438"/>
            <a:ext cx="935037" cy="396875"/>
          </a:xfrm>
          <a:prstGeom prst="rect">
            <a:avLst/>
          </a:prstGeom>
          <a:noFill/>
          <a:ln w="9525">
            <a:noFill/>
            <a:miter lim="800000"/>
            <a:headEnd/>
            <a:tailEnd/>
          </a:ln>
        </p:spPr>
        <p:txBody>
          <a:bodyPr>
            <a:prstTxWarp prst="textNoShape">
              <a:avLst/>
            </a:prstTxWarp>
            <a:spAutoFit/>
          </a:bodyPr>
          <a:lstStyle/>
          <a:p>
            <a:r>
              <a:rPr lang="en-US" sz="2000" b="1"/>
              <a:t>   Pain</a:t>
            </a:r>
          </a:p>
        </p:txBody>
      </p:sp>
      <p:sp>
        <p:nvSpPr>
          <p:cNvPr id="49161" name="TextBox 14"/>
          <p:cNvSpPr txBox="1">
            <a:spLocks noChangeArrowheads="1"/>
          </p:cNvSpPr>
          <p:nvPr/>
        </p:nvSpPr>
        <p:spPr bwMode="auto">
          <a:xfrm>
            <a:off x="6172200" y="3352800"/>
            <a:ext cx="2160587" cy="581025"/>
          </a:xfrm>
          <a:prstGeom prst="rect">
            <a:avLst/>
          </a:prstGeom>
          <a:noFill/>
          <a:ln w="9525">
            <a:noFill/>
            <a:miter lim="800000"/>
            <a:headEnd/>
            <a:tailEnd/>
          </a:ln>
        </p:spPr>
        <p:txBody>
          <a:bodyPr>
            <a:prstTxWarp prst="textNoShape">
              <a:avLst/>
            </a:prstTxWarp>
            <a:spAutoFit/>
          </a:bodyPr>
          <a:lstStyle/>
          <a:p>
            <a:pPr algn="ctr"/>
            <a:r>
              <a:rPr lang="en-US" sz="1600" b="1" dirty="0"/>
              <a:t>Specialty Mental </a:t>
            </a:r>
          </a:p>
          <a:p>
            <a:r>
              <a:rPr lang="en-US" sz="1600" b="1" dirty="0"/>
              <a:t>           Health</a:t>
            </a:r>
          </a:p>
        </p:txBody>
      </p:sp>
      <p:sp>
        <p:nvSpPr>
          <p:cNvPr id="49162" name="TextBox 16"/>
          <p:cNvSpPr txBox="1">
            <a:spLocks noChangeArrowheads="1"/>
          </p:cNvSpPr>
          <p:nvPr/>
        </p:nvSpPr>
        <p:spPr bwMode="auto">
          <a:xfrm>
            <a:off x="1692275" y="2205038"/>
            <a:ext cx="806450" cy="366712"/>
          </a:xfrm>
          <a:prstGeom prst="rect">
            <a:avLst/>
          </a:prstGeom>
          <a:noFill/>
          <a:ln w="9525">
            <a:noFill/>
            <a:miter lim="800000"/>
            <a:headEnd/>
            <a:tailEnd/>
          </a:ln>
        </p:spPr>
        <p:txBody>
          <a:bodyPr wrap="none">
            <a:prstTxWarp prst="textNoShape">
              <a:avLst/>
            </a:prstTxWarp>
            <a:spAutoFit/>
          </a:bodyPr>
          <a:lstStyle/>
          <a:p>
            <a:r>
              <a:rPr lang="en-US" sz="1800" b="1"/>
              <a:t>Ortho</a:t>
            </a:r>
          </a:p>
        </p:txBody>
      </p:sp>
      <p:sp>
        <p:nvSpPr>
          <p:cNvPr id="49163" name="TextBox 17"/>
          <p:cNvSpPr txBox="1">
            <a:spLocks noChangeArrowheads="1"/>
          </p:cNvSpPr>
          <p:nvPr/>
        </p:nvSpPr>
        <p:spPr bwMode="auto">
          <a:xfrm>
            <a:off x="1979613" y="1628775"/>
            <a:ext cx="720725" cy="366713"/>
          </a:xfrm>
          <a:prstGeom prst="rect">
            <a:avLst/>
          </a:prstGeom>
          <a:noFill/>
          <a:ln w="9525">
            <a:noFill/>
            <a:miter lim="800000"/>
            <a:headEnd/>
            <a:tailEnd/>
          </a:ln>
        </p:spPr>
        <p:txBody>
          <a:bodyPr>
            <a:prstTxWarp prst="textNoShape">
              <a:avLst/>
            </a:prstTxWarp>
            <a:spAutoFit/>
          </a:bodyPr>
          <a:lstStyle/>
          <a:p>
            <a:r>
              <a:rPr lang="en-US" sz="1800" b="1"/>
              <a:t>PT</a:t>
            </a:r>
          </a:p>
        </p:txBody>
      </p:sp>
      <p:sp>
        <p:nvSpPr>
          <p:cNvPr id="49164" name="TextBox 18"/>
          <p:cNvSpPr txBox="1">
            <a:spLocks noChangeArrowheads="1"/>
          </p:cNvSpPr>
          <p:nvPr/>
        </p:nvSpPr>
        <p:spPr bwMode="auto">
          <a:xfrm>
            <a:off x="6011863" y="4508500"/>
            <a:ext cx="2232025" cy="366713"/>
          </a:xfrm>
          <a:prstGeom prst="rect">
            <a:avLst/>
          </a:prstGeom>
          <a:noFill/>
          <a:ln w="9525">
            <a:noFill/>
            <a:miter lim="800000"/>
            <a:headEnd/>
            <a:tailEnd/>
          </a:ln>
        </p:spPr>
        <p:txBody>
          <a:bodyPr>
            <a:prstTxWarp prst="textNoShape">
              <a:avLst/>
            </a:prstTxWarp>
            <a:spAutoFit/>
          </a:bodyPr>
          <a:lstStyle/>
          <a:p>
            <a:r>
              <a:rPr lang="en-US" sz="1800" b="1"/>
              <a:t>Neurology</a:t>
            </a:r>
          </a:p>
        </p:txBody>
      </p:sp>
      <p:sp>
        <p:nvSpPr>
          <p:cNvPr id="49165" name="TextBox 19"/>
          <p:cNvSpPr txBox="1">
            <a:spLocks noChangeArrowheads="1"/>
          </p:cNvSpPr>
          <p:nvPr/>
        </p:nvSpPr>
        <p:spPr bwMode="auto">
          <a:xfrm>
            <a:off x="1331913" y="4005263"/>
            <a:ext cx="1439862" cy="641350"/>
          </a:xfrm>
          <a:prstGeom prst="rect">
            <a:avLst/>
          </a:prstGeom>
          <a:noFill/>
          <a:ln w="9525">
            <a:noFill/>
            <a:miter lim="800000"/>
            <a:headEnd/>
            <a:tailEnd/>
          </a:ln>
        </p:spPr>
        <p:txBody>
          <a:bodyPr>
            <a:prstTxWarp prst="textNoShape">
              <a:avLst/>
            </a:prstTxWarp>
            <a:spAutoFit/>
          </a:bodyPr>
          <a:lstStyle/>
          <a:p>
            <a:pPr algn="ctr"/>
            <a:r>
              <a:rPr lang="en-US" sz="1800" b="1"/>
              <a:t>Vet Centers</a:t>
            </a:r>
          </a:p>
        </p:txBody>
      </p:sp>
      <p:sp>
        <p:nvSpPr>
          <p:cNvPr id="49166" name="TextBox 20"/>
          <p:cNvSpPr txBox="1">
            <a:spLocks noChangeArrowheads="1"/>
          </p:cNvSpPr>
          <p:nvPr/>
        </p:nvSpPr>
        <p:spPr bwMode="auto">
          <a:xfrm>
            <a:off x="5867400" y="5157788"/>
            <a:ext cx="1873250" cy="707886"/>
          </a:xfrm>
          <a:prstGeom prst="rect">
            <a:avLst/>
          </a:prstGeom>
          <a:noFill/>
          <a:ln w="9525">
            <a:noFill/>
            <a:miter lim="800000"/>
            <a:headEnd/>
            <a:tailEnd/>
          </a:ln>
        </p:spPr>
        <p:txBody>
          <a:bodyPr>
            <a:prstTxWarp prst="textNoShape">
              <a:avLst/>
            </a:prstTxWarp>
            <a:spAutoFit/>
          </a:bodyPr>
          <a:lstStyle/>
          <a:p>
            <a:r>
              <a:rPr lang="en-US" sz="2000" b="1" dirty="0"/>
              <a:t>OEF/OIF/OND Consult Team</a:t>
            </a:r>
          </a:p>
        </p:txBody>
      </p:sp>
      <p:sp>
        <p:nvSpPr>
          <p:cNvPr id="49167" name="TextBox 21"/>
          <p:cNvSpPr txBox="1">
            <a:spLocks noChangeArrowheads="1"/>
          </p:cNvSpPr>
          <p:nvPr/>
        </p:nvSpPr>
        <p:spPr bwMode="auto">
          <a:xfrm>
            <a:off x="1547813" y="4797425"/>
            <a:ext cx="1152525" cy="641350"/>
          </a:xfrm>
          <a:prstGeom prst="rect">
            <a:avLst/>
          </a:prstGeom>
          <a:noFill/>
          <a:ln w="9525">
            <a:noFill/>
            <a:miter lim="800000"/>
            <a:headEnd/>
            <a:tailEnd/>
          </a:ln>
        </p:spPr>
        <p:txBody>
          <a:bodyPr>
            <a:prstTxWarp prst="textNoShape">
              <a:avLst/>
            </a:prstTxWarp>
            <a:spAutoFit/>
          </a:bodyPr>
          <a:lstStyle/>
          <a:p>
            <a:r>
              <a:rPr lang="en-US" sz="1800" b="1"/>
              <a:t>PIDICI Champ</a:t>
            </a:r>
          </a:p>
        </p:txBody>
      </p:sp>
      <p:sp>
        <p:nvSpPr>
          <p:cNvPr id="49168" name="TextBox 22"/>
          <p:cNvSpPr txBox="1">
            <a:spLocks noChangeArrowheads="1"/>
          </p:cNvSpPr>
          <p:nvPr/>
        </p:nvSpPr>
        <p:spPr bwMode="auto">
          <a:xfrm>
            <a:off x="3635375" y="3644900"/>
            <a:ext cx="1223963" cy="336550"/>
          </a:xfrm>
          <a:prstGeom prst="rect">
            <a:avLst/>
          </a:prstGeom>
          <a:noFill/>
          <a:ln w="9525">
            <a:noFill/>
            <a:miter lim="800000"/>
            <a:headEnd/>
            <a:tailEnd/>
          </a:ln>
        </p:spPr>
        <p:txBody>
          <a:bodyPr>
            <a:prstTxWarp prst="textNoShape">
              <a:avLst/>
            </a:prstTxWarp>
            <a:spAutoFit/>
          </a:bodyPr>
          <a:lstStyle/>
          <a:p>
            <a:r>
              <a:rPr lang="en-US" sz="1600" b="1"/>
              <a:t>Teamlet</a:t>
            </a:r>
          </a:p>
        </p:txBody>
      </p:sp>
      <p:sp>
        <p:nvSpPr>
          <p:cNvPr id="49169" name="TextBox 23"/>
          <p:cNvSpPr txBox="1">
            <a:spLocks noChangeArrowheads="1"/>
          </p:cNvSpPr>
          <p:nvPr/>
        </p:nvSpPr>
        <p:spPr bwMode="auto">
          <a:xfrm>
            <a:off x="1835150" y="981075"/>
            <a:ext cx="1584325" cy="336550"/>
          </a:xfrm>
          <a:prstGeom prst="rect">
            <a:avLst/>
          </a:prstGeom>
          <a:noFill/>
          <a:ln w="9525">
            <a:noFill/>
            <a:miter lim="800000"/>
            <a:headEnd/>
            <a:tailEnd/>
          </a:ln>
        </p:spPr>
        <p:txBody>
          <a:bodyPr>
            <a:prstTxWarp prst="textNoShape">
              <a:avLst/>
            </a:prstTxWarp>
            <a:spAutoFit/>
          </a:bodyPr>
          <a:lstStyle/>
          <a:p>
            <a:r>
              <a:rPr lang="en-US" sz="1600" b="1"/>
              <a:t>VBA</a:t>
            </a:r>
          </a:p>
        </p:txBody>
      </p:sp>
      <p:sp>
        <p:nvSpPr>
          <p:cNvPr id="49170" name="TextBox 24"/>
          <p:cNvSpPr txBox="1">
            <a:spLocks noChangeArrowheads="1"/>
          </p:cNvSpPr>
          <p:nvPr/>
        </p:nvSpPr>
        <p:spPr bwMode="auto">
          <a:xfrm>
            <a:off x="2484438" y="620713"/>
            <a:ext cx="1382712" cy="336550"/>
          </a:xfrm>
          <a:prstGeom prst="rect">
            <a:avLst/>
          </a:prstGeom>
          <a:noFill/>
          <a:ln w="9525">
            <a:noFill/>
            <a:miter lim="800000"/>
            <a:headEnd/>
            <a:tailEnd/>
          </a:ln>
        </p:spPr>
        <p:txBody>
          <a:bodyPr>
            <a:prstTxWarp prst="textNoShape">
              <a:avLst/>
            </a:prstTxWarp>
            <a:spAutoFit/>
          </a:bodyPr>
          <a:lstStyle/>
          <a:p>
            <a:r>
              <a:rPr lang="en-US" sz="1600" b="1"/>
              <a:t>C+P</a:t>
            </a:r>
          </a:p>
        </p:txBody>
      </p:sp>
      <p:sp>
        <p:nvSpPr>
          <p:cNvPr id="49171" name="TextBox 25"/>
          <p:cNvSpPr txBox="1">
            <a:spLocks noChangeArrowheads="1"/>
          </p:cNvSpPr>
          <p:nvPr/>
        </p:nvSpPr>
        <p:spPr bwMode="auto">
          <a:xfrm>
            <a:off x="6876256" y="2780928"/>
            <a:ext cx="3959225" cy="336550"/>
          </a:xfrm>
          <a:prstGeom prst="rect">
            <a:avLst/>
          </a:prstGeom>
          <a:noFill/>
          <a:ln w="9525">
            <a:noFill/>
            <a:miter lim="800000"/>
            <a:headEnd/>
            <a:tailEnd/>
          </a:ln>
        </p:spPr>
        <p:txBody>
          <a:bodyPr>
            <a:prstTxWarp prst="textNoShape">
              <a:avLst/>
            </a:prstTxWarp>
            <a:spAutoFit/>
          </a:bodyPr>
          <a:lstStyle/>
          <a:p>
            <a:r>
              <a:rPr lang="en-US" sz="1600" b="1" dirty="0"/>
              <a:t>Chaplain</a:t>
            </a:r>
          </a:p>
        </p:txBody>
      </p:sp>
      <p:sp>
        <p:nvSpPr>
          <p:cNvPr id="21" name="TextBox 20"/>
          <p:cNvSpPr txBox="1"/>
          <p:nvPr/>
        </p:nvSpPr>
        <p:spPr>
          <a:xfrm>
            <a:off x="5638800" y="2971800"/>
            <a:ext cx="1434480" cy="461665"/>
          </a:xfrm>
          <a:prstGeom prst="rect">
            <a:avLst/>
          </a:prstGeom>
          <a:noFill/>
        </p:spPr>
        <p:txBody>
          <a:bodyPr wrap="square" rtlCol="0">
            <a:spAutoFit/>
          </a:bodyPr>
          <a:lstStyle/>
          <a:p>
            <a:r>
              <a:rPr lang="en-US" sz="2400" b="1" dirty="0" smtClean="0">
                <a:solidFill>
                  <a:srgbClr val="C00000"/>
                </a:solidFill>
              </a:rPr>
              <a:t>WRIISC</a:t>
            </a:r>
            <a:endParaRPr lang="en-US" sz="2400" b="1" dirty="0">
              <a:solidFill>
                <a:srgbClr val="C00000"/>
              </a:solidFill>
            </a:endParaRPr>
          </a:p>
        </p:txBody>
      </p:sp>
      <p:sp>
        <p:nvSpPr>
          <p:cNvPr id="22" name="Oval 21"/>
          <p:cNvSpPr/>
          <p:nvPr/>
        </p:nvSpPr>
        <p:spPr>
          <a:xfrm>
            <a:off x="5562600" y="2971800"/>
            <a:ext cx="1371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457200"/>
            <a:ext cx="7772400" cy="990600"/>
          </a:xfrm>
          <a:effectLst/>
        </p:spPr>
        <p:txBody>
          <a:bodyPr rtlCol="0">
            <a:normAutofit fontScale="90000"/>
          </a:bodyPr>
          <a:lstStyle/>
          <a:p>
            <a:pPr eaLnBrk="1" fontAlgn="auto" hangingPunct="1">
              <a:spcAft>
                <a:spcPts val="0"/>
              </a:spcAft>
              <a:defRPr/>
            </a:pPr>
            <a:r>
              <a:rPr lang="en-US" sz="2800" dirty="0" smtClean="0">
                <a:ea typeface="ＭＳ Ｐゴシック" pitchFamily="84" charset="-128"/>
              </a:rPr>
              <a:t/>
            </a:r>
            <a:br>
              <a:rPr lang="en-US" sz="2800" dirty="0" smtClean="0">
                <a:ea typeface="ＭＳ Ｐゴシック" pitchFamily="84" charset="-128"/>
              </a:rPr>
            </a:br>
            <a:r>
              <a:rPr lang="en-US" sz="4000" dirty="0" smtClean="0">
                <a:ea typeface="ＭＳ Ｐゴシック" pitchFamily="84" charset="-128"/>
              </a:rPr>
              <a:t> </a:t>
            </a:r>
            <a:r>
              <a:rPr lang="en-US" sz="3600" b="1" dirty="0" smtClean="0">
                <a:solidFill>
                  <a:schemeClr val="tx1"/>
                </a:solidFill>
                <a:ea typeface="ＭＳ Ｐゴシック" pitchFamily="84" charset="-128"/>
              </a:rPr>
              <a:t>What are the health care needs of our returning combat Veterans?</a:t>
            </a:r>
          </a:p>
        </p:txBody>
      </p:sp>
      <p:sp>
        <p:nvSpPr>
          <p:cNvPr id="44035" name="Rectangle 3"/>
          <p:cNvSpPr>
            <a:spLocks noGrp="1" noChangeArrowheads="1"/>
          </p:cNvSpPr>
          <p:nvPr>
            <p:ph idx="1"/>
          </p:nvPr>
        </p:nvSpPr>
        <p:spPr>
          <a:xfrm>
            <a:off x="533400" y="990600"/>
            <a:ext cx="7772400" cy="4953000"/>
          </a:xfrm>
        </p:spPr>
        <p:txBody>
          <a:bodyPr rtlCol="0">
            <a:normAutofit/>
          </a:bodyPr>
          <a:lstStyle/>
          <a:p>
            <a:pPr marL="609600" indent="-609600" algn="ctr" eaLnBrk="1" fontAlgn="auto" hangingPunct="1">
              <a:spcAft>
                <a:spcPts val="0"/>
              </a:spcAft>
              <a:buFontTx/>
              <a:buNone/>
              <a:defRPr/>
            </a:pPr>
            <a:endParaRPr lang="en-US" sz="2400" u="sng" dirty="0"/>
          </a:p>
          <a:p>
            <a:pPr marL="609600" indent="-609600" eaLnBrk="1" fontAlgn="auto" hangingPunct="1">
              <a:spcAft>
                <a:spcPts val="0"/>
              </a:spcAft>
              <a:buFont typeface="Arial" pitchFamily="34" charset="0"/>
              <a:buChar char="•"/>
              <a:defRPr/>
            </a:pPr>
            <a:endParaRPr lang="en-US" sz="2400" b="1" dirty="0"/>
          </a:p>
          <a:p>
            <a:pPr marL="609600" indent="-609600" eaLnBrk="1" fontAlgn="auto" hangingPunct="1">
              <a:spcAft>
                <a:spcPts val="0"/>
              </a:spcAft>
              <a:buFont typeface="Arial" pitchFamily="34" charset="0"/>
              <a:buChar char="•"/>
              <a:defRPr/>
            </a:pPr>
            <a:endParaRPr lang="en-US" sz="2000" b="1" dirty="0">
              <a:solidFill>
                <a:srgbClr val="FFCC00"/>
              </a:solidFill>
              <a:effectLst>
                <a:outerShdw blurRad="38100" dist="38100" dir="2700000" algn="tl">
                  <a:srgbClr val="000000"/>
                </a:outerShdw>
              </a:effectLst>
            </a:endParaRPr>
          </a:p>
        </p:txBody>
      </p:sp>
      <p:pic>
        <p:nvPicPr>
          <p:cNvPr id="25603" name="Picture 1" descr="image003"/>
          <p:cNvPicPr>
            <a:picLocks noChangeAspect="1" noChangeArrowheads="1"/>
          </p:cNvPicPr>
          <p:nvPr/>
        </p:nvPicPr>
        <p:blipFill>
          <a:blip r:embed="rId3" cstate="print"/>
          <a:srcRect/>
          <a:stretch>
            <a:fillRect/>
          </a:stretch>
        </p:blipFill>
        <p:spPr bwMode="auto">
          <a:xfrm>
            <a:off x="685800" y="1752600"/>
            <a:ext cx="2819400" cy="3006725"/>
          </a:xfrm>
          <a:prstGeom prst="rect">
            <a:avLst/>
          </a:prstGeom>
          <a:noFill/>
          <a:ln w="9525">
            <a:noFill/>
            <a:miter lim="800000"/>
            <a:headEnd/>
            <a:tailEnd/>
          </a:ln>
        </p:spPr>
      </p:pic>
      <p:pic>
        <p:nvPicPr>
          <p:cNvPr id="25604" name="Picture 1" descr="image003"/>
          <p:cNvPicPr>
            <a:picLocks noChangeAspect="1" noChangeArrowheads="1"/>
          </p:cNvPicPr>
          <p:nvPr/>
        </p:nvPicPr>
        <p:blipFill>
          <a:blip r:embed="rId4" cstate="print"/>
          <a:srcRect/>
          <a:stretch>
            <a:fillRect/>
          </a:stretch>
        </p:blipFill>
        <p:spPr bwMode="auto">
          <a:xfrm>
            <a:off x="7235276" y="1752600"/>
            <a:ext cx="1562649" cy="1601788"/>
          </a:xfrm>
          <a:prstGeom prst="rect">
            <a:avLst/>
          </a:prstGeom>
          <a:noFill/>
          <a:ln w="9525">
            <a:noFill/>
            <a:miter lim="800000"/>
            <a:headEnd/>
            <a:tailEnd/>
          </a:ln>
        </p:spPr>
      </p:pic>
      <p:pic>
        <p:nvPicPr>
          <p:cNvPr id="25605" name="Picture 1" descr="image003"/>
          <p:cNvPicPr>
            <a:picLocks noChangeAspect="1" noChangeArrowheads="1"/>
          </p:cNvPicPr>
          <p:nvPr/>
        </p:nvPicPr>
        <p:blipFill>
          <a:blip r:embed="rId5" cstate="print"/>
          <a:srcRect/>
          <a:stretch>
            <a:fillRect/>
          </a:stretch>
        </p:blipFill>
        <p:spPr bwMode="auto">
          <a:xfrm>
            <a:off x="3581400" y="1905000"/>
            <a:ext cx="3205163" cy="2743200"/>
          </a:xfrm>
          <a:prstGeom prst="rect">
            <a:avLst/>
          </a:prstGeom>
          <a:noFill/>
          <a:ln w="9525">
            <a:noFill/>
            <a:miter lim="800000"/>
            <a:headEnd/>
            <a:tailEnd/>
          </a:ln>
        </p:spPr>
      </p:pic>
      <p:pic>
        <p:nvPicPr>
          <p:cNvPr id="25606" name="Picture 2" descr="C:\Users\msilva\Documents\VA Rural Health\Post Combat Care\Exposure\Images - small file size\DM-SD-07-41847.jpg"/>
          <p:cNvPicPr>
            <a:picLocks noChangeAspect="1" noChangeArrowheads="1"/>
          </p:cNvPicPr>
          <p:nvPr/>
        </p:nvPicPr>
        <p:blipFill>
          <a:blip r:embed="rId6" cstate="print"/>
          <a:srcRect/>
          <a:stretch>
            <a:fillRect/>
          </a:stretch>
        </p:blipFill>
        <p:spPr bwMode="auto">
          <a:xfrm>
            <a:off x="533400" y="4876800"/>
            <a:ext cx="2667000" cy="1779588"/>
          </a:xfrm>
          <a:prstGeom prst="rect">
            <a:avLst/>
          </a:prstGeom>
          <a:noFill/>
          <a:ln w="9525">
            <a:noFill/>
            <a:miter lim="800000"/>
            <a:headEnd/>
            <a:tailEnd/>
          </a:ln>
        </p:spPr>
      </p:pic>
      <p:pic>
        <p:nvPicPr>
          <p:cNvPr id="25607" name="Picture 2" descr="12"/>
          <p:cNvPicPr>
            <a:picLocks noChangeAspect="1" noChangeArrowheads="1"/>
          </p:cNvPicPr>
          <p:nvPr/>
        </p:nvPicPr>
        <p:blipFill>
          <a:blip r:embed="rId7" cstate="print"/>
          <a:srcRect/>
          <a:stretch>
            <a:fillRect/>
          </a:stretch>
        </p:blipFill>
        <p:spPr bwMode="auto">
          <a:xfrm>
            <a:off x="6172200" y="4876800"/>
            <a:ext cx="2495550" cy="1665288"/>
          </a:xfrm>
          <a:prstGeom prst="rect">
            <a:avLst/>
          </a:prstGeom>
          <a:noFill/>
          <a:ln w="9525">
            <a:noFill/>
            <a:miter lim="800000"/>
            <a:headEnd/>
            <a:tailEnd/>
          </a:ln>
        </p:spPr>
      </p:pic>
      <p:pic>
        <p:nvPicPr>
          <p:cNvPr id="25608" name="EC_EC_EC_EC__x0000_i1032" descr="cid:7.1174135197@web27205.mail.ukl.yahoo.com"/>
          <p:cNvPicPr>
            <a:picLocks noChangeAspect="1" noChangeArrowheads="1"/>
          </p:cNvPicPr>
          <p:nvPr/>
        </p:nvPicPr>
        <p:blipFill>
          <a:blip r:embed="rId8" cstate="print"/>
          <a:srcRect/>
          <a:stretch>
            <a:fillRect/>
          </a:stretch>
        </p:blipFill>
        <p:spPr bwMode="auto">
          <a:xfrm>
            <a:off x="6892925" y="3276600"/>
            <a:ext cx="2098675" cy="1433513"/>
          </a:xfrm>
          <a:prstGeom prst="rect">
            <a:avLst/>
          </a:prstGeom>
          <a:noFill/>
          <a:ln w="9525">
            <a:noFill/>
            <a:miter lim="800000"/>
            <a:headEnd/>
            <a:tailEnd/>
          </a:ln>
        </p:spPr>
      </p:pic>
      <p:pic>
        <p:nvPicPr>
          <p:cNvPr id="25609" name="EC_EC_EC_EC__x0000_i1036" descr="cid:11.1174135197@web27205.mail.ukl.yahoo.com"/>
          <p:cNvPicPr>
            <a:picLocks noChangeAspect="1" noChangeArrowheads="1"/>
          </p:cNvPicPr>
          <p:nvPr/>
        </p:nvPicPr>
        <p:blipFill>
          <a:blip r:embed="rId9" cstate="print"/>
          <a:srcRect/>
          <a:stretch>
            <a:fillRect/>
          </a:stretch>
        </p:blipFill>
        <p:spPr bwMode="auto">
          <a:xfrm>
            <a:off x="3200400" y="4876800"/>
            <a:ext cx="2820988" cy="1795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152400" y="1798638"/>
            <a:ext cx="8534400" cy="5059362"/>
          </a:xfrm>
        </p:spPr>
        <p:txBody>
          <a:bodyPr/>
          <a:lstStyle/>
          <a:p>
            <a:pPr marL="800100" lvl="1" indent="-342900"/>
            <a:r>
              <a:rPr lang="en-US" sz="2000" b="1" dirty="0" smtClean="0">
                <a:solidFill>
                  <a:schemeClr val="tx1"/>
                </a:solidFill>
              </a:rPr>
              <a:t>Continuing to formalize the concept of Post-Deployment Care</a:t>
            </a:r>
          </a:p>
          <a:p>
            <a:pPr marL="1200150" lvl="2" indent="-342900"/>
            <a:r>
              <a:rPr lang="en-US" sz="2000" b="1" dirty="0" smtClean="0">
                <a:solidFill>
                  <a:schemeClr val="tx1"/>
                </a:solidFill>
              </a:rPr>
              <a:t>Developing “point of service” and clinical champions for post-deployment care</a:t>
            </a:r>
          </a:p>
          <a:p>
            <a:pPr marL="1200150" lvl="2" indent="-342900"/>
            <a:r>
              <a:rPr lang="en-US" sz="2000" b="1" dirty="0" smtClean="0">
                <a:solidFill>
                  <a:schemeClr val="tx1"/>
                </a:solidFill>
              </a:rPr>
              <a:t>Integrating work of Environmental Clinicians/Registry Programs, PACT based post-deployment care, the WRIISCs and C&amp;P</a:t>
            </a:r>
          </a:p>
          <a:p>
            <a:pPr marL="1200150" lvl="2" indent="-342900"/>
            <a:r>
              <a:rPr lang="en-US" sz="2000" b="1" dirty="0" smtClean="0">
                <a:solidFill>
                  <a:schemeClr val="tx1"/>
                </a:solidFill>
              </a:rPr>
              <a:t>Development of Occupational and Environmental Medicine assets in VA</a:t>
            </a:r>
            <a:endParaRPr lang="en-US" sz="2000" dirty="0" smtClean="0">
              <a:solidFill>
                <a:schemeClr val="tx1"/>
              </a:solidFill>
            </a:endParaRPr>
          </a:p>
        </p:txBody>
      </p:sp>
      <p:sp>
        <p:nvSpPr>
          <p:cNvPr id="10242" name="Rectangle 6"/>
          <p:cNvSpPr>
            <a:spLocks noGrp="1" noChangeArrowheads="1"/>
          </p:cNvSpPr>
          <p:nvPr>
            <p:ph type="sldNum" sz="quarter" idx="12"/>
          </p:nvPr>
        </p:nvSpPr>
        <p:spPr/>
        <p:txBody>
          <a:bodyPr/>
          <a:lstStyle/>
          <a:p>
            <a:fld id="{7FA660FA-A1BB-4080-BF94-3FCA880499F9}" type="slidenum">
              <a:rPr lang="en-US"/>
              <a:pPr/>
              <a:t>20</a:t>
            </a:fld>
            <a:r>
              <a:rPr lang="en-US"/>
              <a:t> </a:t>
            </a:r>
          </a:p>
        </p:txBody>
      </p:sp>
      <p:sp>
        <p:nvSpPr>
          <p:cNvPr id="17412" name="Rectangle 4"/>
          <p:cNvSpPr>
            <a:spLocks noChangeArrowheads="1"/>
          </p:cNvSpPr>
          <p:nvPr/>
        </p:nvSpPr>
        <p:spPr bwMode="auto">
          <a:xfrm>
            <a:off x="-152400" y="762000"/>
            <a:ext cx="9144000" cy="1066800"/>
          </a:xfrm>
          <a:prstGeom prst="rect">
            <a:avLst/>
          </a:prstGeom>
          <a:noFill/>
          <a:ln w="9525">
            <a:noFill/>
            <a:miter lim="800000"/>
            <a:headEnd/>
            <a:tailEnd/>
          </a:ln>
        </p:spPr>
        <p:txBody>
          <a:bodyPr anchor="ctr"/>
          <a:lstStyle/>
          <a:p>
            <a:pPr algn="ctr"/>
            <a:r>
              <a:rPr lang="en-US" sz="3200" b="1" i="1" dirty="0" smtClean="0">
                <a:solidFill>
                  <a:srgbClr val="C00000"/>
                </a:solidFill>
                <a:cs typeface="Arial" pitchFamily="34" charset="0"/>
              </a:rPr>
              <a:t>Directions for the Future</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Grp="1" noChangeArrowheads="1"/>
          </p:cNvSpPr>
          <p:nvPr>
            <p:ph idx="1"/>
          </p:nvPr>
        </p:nvSpPr>
        <p:spPr>
          <a:xfrm>
            <a:off x="152400" y="1798638"/>
            <a:ext cx="8534400" cy="5059362"/>
          </a:xfrm>
        </p:spPr>
        <p:txBody>
          <a:bodyPr/>
          <a:lstStyle/>
          <a:p>
            <a:pPr marL="800100" lvl="1" indent="-342900"/>
            <a:r>
              <a:rPr lang="en-US" sz="2000" b="1" dirty="0" smtClean="0">
                <a:solidFill>
                  <a:schemeClr val="tx1"/>
                </a:solidFill>
              </a:rPr>
              <a:t>Develop institutional memory in VA and </a:t>
            </a:r>
            <a:r>
              <a:rPr lang="en-US" sz="2000" b="1" dirty="0" err="1" smtClean="0">
                <a:solidFill>
                  <a:schemeClr val="tx1"/>
                </a:solidFill>
              </a:rPr>
              <a:t>DoD</a:t>
            </a:r>
            <a:r>
              <a:rPr lang="en-US" sz="2000" b="1" dirty="0" smtClean="0">
                <a:solidFill>
                  <a:schemeClr val="tx1"/>
                </a:solidFill>
              </a:rPr>
              <a:t> for future deployments</a:t>
            </a:r>
          </a:p>
          <a:p>
            <a:pPr marL="1200150" lvl="2" indent="-342900"/>
            <a:r>
              <a:rPr lang="en-US" sz="2000" b="1" dirty="0" smtClean="0">
                <a:solidFill>
                  <a:schemeClr val="tx1"/>
                </a:solidFill>
              </a:rPr>
              <a:t>Clinical Research on “War Related Illness and Injury"</a:t>
            </a:r>
          </a:p>
          <a:p>
            <a:pPr marL="1200150" lvl="2" indent="-342900"/>
            <a:r>
              <a:rPr lang="en-US" sz="2000" b="1" dirty="0" smtClean="0">
                <a:solidFill>
                  <a:schemeClr val="tx1"/>
                </a:solidFill>
              </a:rPr>
              <a:t>Post-Combat Care Wiki</a:t>
            </a:r>
          </a:p>
          <a:p>
            <a:pPr marL="1200150" lvl="2" indent="-342900"/>
            <a:r>
              <a:rPr lang="en-US" sz="2000" b="1" dirty="0" err="1" smtClean="0">
                <a:solidFill>
                  <a:schemeClr val="tx1"/>
                </a:solidFill>
              </a:rPr>
              <a:t>DoD</a:t>
            </a:r>
            <a:r>
              <a:rPr lang="en-US" sz="2000" b="1" dirty="0" smtClean="0">
                <a:solidFill>
                  <a:schemeClr val="tx1"/>
                </a:solidFill>
              </a:rPr>
              <a:t>/VA Collaboration with “war time contingencies”</a:t>
            </a:r>
          </a:p>
          <a:p>
            <a:pPr marL="1657350" lvl="3" indent="-342900"/>
            <a:r>
              <a:rPr lang="en-US" b="1" dirty="0" smtClean="0">
                <a:solidFill>
                  <a:schemeClr val="tx1"/>
                </a:solidFill>
              </a:rPr>
              <a:t>Integrated </a:t>
            </a:r>
            <a:r>
              <a:rPr lang="en-US" b="1" dirty="0" err="1" smtClean="0">
                <a:solidFill>
                  <a:schemeClr val="tx1"/>
                </a:solidFill>
              </a:rPr>
              <a:t>DoD</a:t>
            </a:r>
            <a:r>
              <a:rPr lang="en-US" b="1" dirty="0" smtClean="0">
                <a:solidFill>
                  <a:schemeClr val="tx1"/>
                </a:solidFill>
              </a:rPr>
              <a:t>/V Post-Combat Care implementation at the time of deployment</a:t>
            </a:r>
          </a:p>
          <a:p>
            <a:pPr marL="1657350" lvl="3" indent="-342900"/>
            <a:r>
              <a:rPr lang="en-US" b="1" dirty="0" smtClean="0">
                <a:solidFill>
                  <a:schemeClr val="tx1"/>
                </a:solidFill>
              </a:rPr>
              <a:t>War time Research Council to coordinate research and clinical implementation (link WRIISCs, </a:t>
            </a:r>
            <a:r>
              <a:rPr lang="en-US" b="1" dirty="0" err="1" smtClean="0">
                <a:solidFill>
                  <a:schemeClr val="tx1"/>
                </a:solidFill>
              </a:rPr>
              <a:t>DCoEs</a:t>
            </a:r>
            <a:r>
              <a:rPr lang="en-US" b="1" dirty="0" smtClean="0">
                <a:solidFill>
                  <a:schemeClr val="tx1"/>
                </a:solidFill>
              </a:rPr>
              <a:t>, etc)</a:t>
            </a:r>
          </a:p>
          <a:p>
            <a:pPr marL="1657350" lvl="3" indent="-342900"/>
            <a:r>
              <a:rPr lang="en-US" b="1" dirty="0" smtClean="0">
                <a:solidFill>
                  <a:schemeClr val="tx1"/>
                </a:solidFill>
              </a:rPr>
              <a:t>War time Clinical Coordinating Council</a:t>
            </a:r>
            <a:endParaRPr lang="en-US" dirty="0" smtClean="0">
              <a:solidFill>
                <a:schemeClr val="tx1"/>
              </a:solidFill>
            </a:endParaRPr>
          </a:p>
        </p:txBody>
      </p:sp>
      <p:sp>
        <p:nvSpPr>
          <p:cNvPr id="10242" name="Rectangle 6"/>
          <p:cNvSpPr>
            <a:spLocks noGrp="1" noChangeArrowheads="1"/>
          </p:cNvSpPr>
          <p:nvPr>
            <p:ph type="sldNum" sz="quarter" idx="12"/>
          </p:nvPr>
        </p:nvSpPr>
        <p:spPr/>
        <p:txBody>
          <a:bodyPr/>
          <a:lstStyle/>
          <a:p>
            <a:fld id="{7FA660FA-A1BB-4080-BF94-3FCA880499F9}" type="slidenum">
              <a:rPr lang="en-US"/>
              <a:pPr/>
              <a:t>21</a:t>
            </a:fld>
            <a:r>
              <a:rPr lang="en-US"/>
              <a:t> </a:t>
            </a:r>
          </a:p>
        </p:txBody>
      </p:sp>
      <p:sp>
        <p:nvSpPr>
          <p:cNvPr id="17412" name="Rectangle 4"/>
          <p:cNvSpPr>
            <a:spLocks noChangeArrowheads="1"/>
          </p:cNvSpPr>
          <p:nvPr/>
        </p:nvSpPr>
        <p:spPr bwMode="auto">
          <a:xfrm>
            <a:off x="-152400" y="762000"/>
            <a:ext cx="9144000" cy="1066800"/>
          </a:xfrm>
          <a:prstGeom prst="rect">
            <a:avLst/>
          </a:prstGeom>
          <a:noFill/>
          <a:ln w="9525">
            <a:noFill/>
            <a:miter lim="800000"/>
            <a:headEnd/>
            <a:tailEnd/>
          </a:ln>
        </p:spPr>
        <p:txBody>
          <a:bodyPr anchor="ctr"/>
          <a:lstStyle/>
          <a:p>
            <a:pPr algn="ctr"/>
            <a:r>
              <a:rPr lang="en-US" sz="3200" b="1" i="1" dirty="0" smtClean="0">
                <a:solidFill>
                  <a:srgbClr val="C00000"/>
                </a:solidFill>
                <a:cs typeface="Arial" pitchFamily="34" charset="0"/>
              </a:rPr>
              <a:t>Directions for the Future</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p:txBody>
          <a:bodyPr/>
          <a:lstStyle/>
          <a:p>
            <a:fld id="{8FD32A8D-99A0-4CB8-BEF7-387B0F9AC1E1}" type="slidenum">
              <a:rPr lang="en-US"/>
              <a:pPr/>
              <a:t>22</a:t>
            </a:fld>
            <a:endParaRPr lang="en-US"/>
          </a:p>
        </p:txBody>
      </p:sp>
      <p:sp>
        <p:nvSpPr>
          <p:cNvPr id="16387" name="Rectangle 3"/>
          <p:cNvSpPr>
            <a:spLocks noGrp="1" noChangeArrowheads="1"/>
          </p:cNvSpPr>
          <p:nvPr>
            <p:ph type="subTitle" idx="1"/>
          </p:nvPr>
        </p:nvSpPr>
        <p:spPr>
          <a:xfrm>
            <a:off x="1219200" y="4419600"/>
            <a:ext cx="6400800" cy="762000"/>
          </a:xfrm>
        </p:spPr>
        <p:txBody>
          <a:bodyPr/>
          <a:lstStyle/>
          <a:p>
            <a:pPr eaLnBrk="1" hangingPunct="1"/>
            <a:r>
              <a:rPr lang="en-US" sz="1400" b="1" dirty="0" smtClean="0">
                <a:solidFill>
                  <a:schemeClr val="tx1"/>
                </a:solidFill>
              </a:rPr>
              <a:t>Stephen C Hunt MD MPH</a:t>
            </a:r>
          </a:p>
          <a:p>
            <a:pPr eaLnBrk="1" hangingPunct="1"/>
            <a:r>
              <a:rPr lang="en-US" sz="1400" b="1" dirty="0" smtClean="0">
                <a:solidFill>
                  <a:schemeClr val="tx1"/>
                </a:solidFill>
              </a:rPr>
              <a:t>Director, Post-Deployment Integrated Care Initiative</a:t>
            </a:r>
          </a:p>
          <a:p>
            <a:pPr eaLnBrk="1" hangingPunct="1"/>
            <a:endParaRPr lang="en-US" dirty="0" smtClean="0"/>
          </a:p>
        </p:txBody>
      </p:sp>
      <p:sp>
        <p:nvSpPr>
          <p:cNvPr id="5" name="Rectangle 4"/>
          <p:cNvSpPr/>
          <p:nvPr/>
        </p:nvSpPr>
        <p:spPr>
          <a:xfrm>
            <a:off x="2057400" y="5105400"/>
            <a:ext cx="4572000" cy="600164"/>
          </a:xfrm>
          <a:prstGeom prst="rect">
            <a:avLst/>
          </a:prstGeom>
        </p:spPr>
        <p:txBody>
          <a:bodyPr wrap="square">
            <a:spAutoFit/>
          </a:bodyPr>
          <a:lstStyle/>
          <a:p>
            <a:pPr algn="ctr" eaLnBrk="1" hangingPunct="1">
              <a:buFontTx/>
              <a:buNone/>
            </a:pPr>
            <a:r>
              <a:rPr lang="en-US" sz="1100" b="1" dirty="0" smtClean="0">
                <a:solidFill>
                  <a:srgbClr val="002060"/>
                </a:solidFill>
                <a:latin typeface="Arial Black" pitchFamily="34" charset="0"/>
              </a:rPr>
              <a:t>WRIISC Conference                 Washington DC</a:t>
            </a:r>
          </a:p>
          <a:p>
            <a:pPr algn="ctr" eaLnBrk="1" hangingPunct="1">
              <a:buFontTx/>
              <a:buNone/>
            </a:pPr>
            <a:endParaRPr lang="en-US" sz="1100" b="1" dirty="0" smtClean="0">
              <a:solidFill>
                <a:srgbClr val="002060"/>
              </a:solidFill>
              <a:latin typeface="Arial Black" pitchFamily="34" charset="0"/>
            </a:endParaRPr>
          </a:p>
          <a:p>
            <a:pPr algn="ctr" eaLnBrk="1" hangingPunct="1">
              <a:buFontTx/>
              <a:buNone/>
            </a:pPr>
            <a:r>
              <a:rPr lang="en-US" sz="1100" b="1" dirty="0" smtClean="0">
                <a:solidFill>
                  <a:srgbClr val="002060"/>
                </a:solidFill>
                <a:latin typeface="Arial Black" pitchFamily="34" charset="0"/>
              </a:rPr>
              <a:t>August 9, 2011</a:t>
            </a:r>
          </a:p>
        </p:txBody>
      </p:sp>
      <p:sp>
        <p:nvSpPr>
          <p:cNvPr id="6" name="Title 5"/>
          <p:cNvSpPr>
            <a:spLocks noGrp="1"/>
          </p:cNvSpPr>
          <p:nvPr>
            <p:ph type="ctrTitle"/>
          </p:nvPr>
        </p:nvSpPr>
        <p:spPr>
          <a:xfrm>
            <a:off x="-152400" y="2971800"/>
            <a:ext cx="9296400" cy="1219200"/>
          </a:xfrm>
        </p:spPr>
        <p:txBody>
          <a:bodyPr/>
          <a:lstStyle/>
          <a:p>
            <a:r>
              <a:rPr lang="en-US" sz="1600" dirty="0" smtClean="0">
                <a:solidFill>
                  <a:schemeClr val="tx1"/>
                </a:solidFill>
              </a:rPr>
              <a:t>“Caring for those who have borne the battle, </a:t>
            </a:r>
            <a:br>
              <a:rPr lang="en-US" sz="1600" dirty="0" smtClean="0">
                <a:solidFill>
                  <a:schemeClr val="tx1"/>
                </a:solidFill>
              </a:rPr>
            </a:br>
            <a:r>
              <a:rPr lang="en-US" sz="1600" dirty="0" smtClean="0">
                <a:solidFill>
                  <a:schemeClr val="tx1"/>
                </a:solidFill>
              </a:rPr>
              <a:t>for their spouses and their children…”</a:t>
            </a:r>
            <a:r>
              <a:rPr lang="en-US" sz="1800" dirty="0" smtClean="0">
                <a:solidFill>
                  <a:schemeClr val="tx1"/>
                </a:solidFill>
              </a:rPr>
              <a:t/>
            </a:r>
            <a:br>
              <a:rPr lang="en-US" sz="1800" dirty="0" smtClean="0">
                <a:solidFill>
                  <a:schemeClr val="tx1"/>
                </a:solidFill>
              </a:rPr>
            </a:br>
            <a:r>
              <a:rPr lang="en-US" sz="3200" dirty="0" smtClean="0">
                <a:solidFill>
                  <a:srgbClr val="C00000"/>
                </a:solidFill>
              </a:rPr>
              <a:t>Post-Combat Care: </a:t>
            </a:r>
            <a:br>
              <a:rPr lang="en-US" sz="3200" dirty="0" smtClean="0">
                <a:solidFill>
                  <a:srgbClr val="C00000"/>
                </a:solidFill>
              </a:rPr>
            </a:br>
            <a:r>
              <a:rPr lang="en-US" sz="3200" dirty="0" smtClean="0">
                <a:solidFill>
                  <a:srgbClr val="C00000"/>
                </a:solidFill>
              </a:rPr>
              <a:t>The Foundation, Heart and Soul of VA</a:t>
            </a:r>
            <a:endParaRPr lang="en-US" sz="32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8763000" cy="1143000"/>
          </a:xfrm>
          <a:effectLst/>
        </p:spPr>
        <p:txBody>
          <a:bodyPr rtlCol="0">
            <a:noAutofit/>
          </a:bodyPr>
          <a:lstStyle/>
          <a:p>
            <a:pPr marL="742950" indent="-742950" eaLnBrk="1" fontAlgn="auto" hangingPunct="1">
              <a:spcAft>
                <a:spcPts val="0"/>
              </a:spcAft>
              <a:defRPr/>
            </a:pPr>
            <a:r>
              <a:rPr lang="en-US" sz="3200" dirty="0" smtClean="0">
                <a:solidFill>
                  <a:srgbClr val="C00000"/>
                </a:solidFill>
              </a:rPr>
              <a:t>	</a:t>
            </a:r>
            <a:r>
              <a:rPr lang="en-US" sz="3200" b="1" dirty="0" smtClean="0">
                <a:solidFill>
                  <a:srgbClr val="C00000"/>
                </a:solidFill>
              </a:rPr>
              <a:t>How does a 26 y/o Combat Veteran differ from a 26 y/o </a:t>
            </a:r>
            <a:br>
              <a:rPr lang="en-US" sz="3200" b="1" dirty="0" smtClean="0">
                <a:solidFill>
                  <a:srgbClr val="C00000"/>
                </a:solidFill>
              </a:rPr>
            </a:br>
            <a:r>
              <a:rPr lang="en-US" sz="3200" b="1" dirty="0" smtClean="0">
                <a:solidFill>
                  <a:srgbClr val="C00000"/>
                </a:solidFill>
              </a:rPr>
              <a:t>who has not had a combat deployment?</a:t>
            </a:r>
            <a:br>
              <a:rPr lang="en-US" sz="3200" b="1" dirty="0" smtClean="0">
                <a:solidFill>
                  <a:srgbClr val="C00000"/>
                </a:solidFill>
              </a:rPr>
            </a:b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
            </a:r>
            <a:br>
              <a:rPr lang="en-US" sz="3200" b="1" dirty="0" smtClean="0">
                <a:solidFill>
                  <a:srgbClr val="C00000"/>
                </a:solidFill>
              </a:rPr>
            </a:br>
            <a:r>
              <a:rPr lang="en-US" sz="3200" b="1" dirty="0" smtClean="0">
                <a:solidFill>
                  <a:srgbClr val="C00000"/>
                </a:solidFill>
              </a:rPr>
              <a:t>How might their health care needs </a:t>
            </a:r>
            <a:br>
              <a:rPr lang="en-US" sz="3200" b="1" dirty="0" smtClean="0">
                <a:solidFill>
                  <a:srgbClr val="C00000"/>
                </a:solidFill>
              </a:rPr>
            </a:br>
            <a:r>
              <a:rPr lang="en-US" sz="3200" b="1" dirty="0" smtClean="0">
                <a:solidFill>
                  <a:srgbClr val="C00000"/>
                </a:solidFill>
              </a:rPr>
              <a:t>differ?</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381000" y="609600"/>
            <a:ext cx="8229600" cy="762000"/>
          </a:xfrm>
          <a:effectLst/>
        </p:spPr>
        <p:txBody>
          <a:bodyPr/>
          <a:lstStyle/>
          <a:p>
            <a:pPr eaLnBrk="1" hangingPunct="1"/>
            <a:r>
              <a:rPr lang="en-US" sz="3200" b="1" dirty="0" smtClean="0">
                <a:solidFill>
                  <a:schemeClr val="tx1"/>
                </a:solidFill>
              </a:rPr>
              <a:t>Health Concerns of Combat Veterans</a:t>
            </a:r>
          </a:p>
        </p:txBody>
      </p:sp>
      <p:sp>
        <p:nvSpPr>
          <p:cNvPr id="1202179" name="Rectangle 3"/>
          <p:cNvSpPr>
            <a:spLocks noGrp="1" noChangeArrowheads="1"/>
          </p:cNvSpPr>
          <p:nvPr>
            <p:ph idx="1"/>
          </p:nvPr>
        </p:nvSpPr>
        <p:spPr>
          <a:xfrm>
            <a:off x="914400" y="1295400"/>
            <a:ext cx="7772400" cy="5410200"/>
          </a:xfrm>
        </p:spPr>
        <p:txBody>
          <a:bodyPr rtlCol="0">
            <a:normAutofit fontScale="92500" lnSpcReduction="10000"/>
          </a:bodyPr>
          <a:lstStyle/>
          <a:p>
            <a:pPr eaLnBrk="1" fontAlgn="auto" hangingPunct="1">
              <a:lnSpc>
                <a:spcPct val="80000"/>
              </a:lnSpc>
              <a:spcAft>
                <a:spcPts val="0"/>
              </a:spcAft>
              <a:buFont typeface="Arial" pitchFamily="34" charset="0"/>
              <a:buNone/>
              <a:defRPr/>
            </a:pPr>
            <a:endParaRPr lang="en-US" sz="2400" dirty="0"/>
          </a:p>
          <a:p>
            <a:pPr eaLnBrk="1" fontAlgn="auto" hangingPunct="1">
              <a:lnSpc>
                <a:spcPct val="80000"/>
              </a:lnSpc>
              <a:spcAft>
                <a:spcPts val="0"/>
              </a:spcAft>
              <a:buFont typeface="Arial" pitchFamily="34" charset="0"/>
              <a:buChar char="•"/>
              <a:defRPr/>
            </a:pPr>
            <a:r>
              <a:rPr lang="en-US" sz="2200" b="1" dirty="0">
                <a:solidFill>
                  <a:schemeClr val="tx1"/>
                </a:solidFill>
              </a:rPr>
              <a:t>Some </a:t>
            </a:r>
            <a:r>
              <a:rPr lang="en-US" sz="2200" b="1" dirty="0" smtClean="0">
                <a:solidFill>
                  <a:schemeClr val="tx1"/>
                </a:solidFill>
              </a:rPr>
              <a:t>health concerns are </a:t>
            </a:r>
            <a:r>
              <a:rPr lang="en-US" sz="2200" b="1" dirty="0">
                <a:solidFill>
                  <a:schemeClr val="tx1"/>
                </a:solidFill>
              </a:rPr>
              <a:t>consistent </a:t>
            </a:r>
            <a:r>
              <a:rPr lang="en-US" sz="2200" b="1" dirty="0" smtClean="0">
                <a:solidFill>
                  <a:schemeClr val="tx1"/>
                </a:solidFill>
              </a:rPr>
              <a:t>after every war</a:t>
            </a:r>
            <a:r>
              <a:rPr lang="en-US" sz="2200" b="1" dirty="0">
                <a:solidFill>
                  <a:schemeClr val="tx1"/>
                </a:solidFill>
              </a:rPr>
              <a:t> </a:t>
            </a:r>
            <a:r>
              <a:rPr lang="en-US" sz="2200" b="1" dirty="0" smtClean="0">
                <a:solidFill>
                  <a:schemeClr val="tx1"/>
                </a:solidFill>
              </a:rPr>
              <a:t>while </a:t>
            </a:r>
            <a:r>
              <a:rPr lang="en-US" sz="2200" b="1" dirty="0">
                <a:solidFill>
                  <a:schemeClr val="tx1"/>
                </a:solidFill>
              </a:rPr>
              <a:t>others </a:t>
            </a:r>
            <a:r>
              <a:rPr lang="en-US" sz="2200" b="1" dirty="0" smtClean="0">
                <a:solidFill>
                  <a:schemeClr val="tx1"/>
                </a:solidFill>
              </a:rPr>
              <a:t>are unique </a:t>
            </a:r>
            <a:r>
              <a:rPr lang="en-US" sz="2200" b="1" dirty="0">
                <a:solidFill>
                  <a:schemeClr val="tx1"/>
                </a:solidFill>
              </a:rPr>
              <a:t>to each </a:t>
            </a:r>
            <a:r>
              <a:rPr lang="en-US" sz="2200" b="1" dirty="0" smtClean="0">
                <a:solidFill>
                  <a:schemeClr val="tx1"/>
                </a:solidFill>
              </a:rPr>
              <a:t>conflict:</a:t>
            </a:r>
            <a:endParaRPr lang="en-US" sz="2200" b="1" dirty="0">
              <a:solidFill>
                <a:schemeClr val="tx1"/>
              </a:solidFill>
            </a:endParaRPr>
          </a:p>
          <a:p>
            <a:pPr lvl="1" eaLnBrk="1" fontAlgn="auto" hangingPunct="1">
              <a:lnSpc>
                <a:spcPct val="80000"/>
              </a:lnSpc>
              <a:spcAft>
                <a:spcPts val="0"/>
              </a:spcAft>
              <a:buFont typeface="Arial" pitchFamily="34" charset="0"/>
              <a:buChar char="–"/>
              <a:defRPr/>
            </a:pPr>
            <a:endParaRPr lang="en-US" sz="2200" b="1" dirty="0" smtClean="0">
              <a:solidFill>
                <a:schemeClr val="tx1"/>
              </a:solidFill>
            </a:endParaRPr>
          </a:p>
          <a:p>
            <a:pPr lvl="1" eaLnBrk="1" fontAlgn="auto" hangingPunct="1">
              <a:lnSpc>
                <a:spcPct val="80000"/>
              </a:lnSpc>
              <a:spcAft>
                <a:spcPts val="0"/>
              </a:spcAft>
              <a:buFont typeface="Arial" pitchFamily="34" charset="0"/>
              <a:buChar char="–"/>
              <a:defRPr/>
            </a:pPr>
            <a:r>
              <a:rPr lang="en-US" sz="2200" b="1" dirty="0" smtClean="0">
                <a:solidFill>
                  <a:schemeClr val="tx1"/>
                </a:solidFill>
              </a:rPr>
              <a:t>Most </a:t>
            </a:r>
            <a:r>
              <a:rPr lang="en-US" sz="2200" b="1" dirty="0">
                <a:solidFill>
                  <a:schemeClr val="tx1"/>
                </a:solidFill>
              </a:rPr>
              <a:t>common </a:t>
            </a:r>
            <a:r>
              <a:rPr lang="en-US" sz="2200" b="1" dirty="0" smtClean="0">
                <a:solidFill>
                  <a:schemeClr val="tx1"/>
                </a:solidFill>
              </a:rPr>
              <a:t>conditions for </a:t>
            </a:r>
            <a:r>
              <a:rPr lang="en-US" sz="2200" b="1" u="sng" dirty="0" smtClean="0">
                <a:solidFill>
                  <a:schemeClr val="tx1"/>
                </a:solidFill>
              </a:rPr>
              <a:t>all</a:t>
            </a:r>
            <a:r>
              <a:rPr lang="en-US" sz="2200" b="1" dirty="0" smtClean="0">
                <a:solidFill>
                  <a:schemeClr val="tx1"/>
                </a:solidFill>
              </a:rPr>
              <a:t> conflicts:</a:t>
            </a:r>
            <a:endParaRPr lang="en-US" sz="2200" b="1" dirty="0">
              <a:solidFill>
                <a:schemeClr val="tx1"/>
              </a:solidFill>
            </a:endParaRPr>
          </a:p>
          <a:p>
            <a:pPr lvl="2" eaLnBrk="1" fontAlgn="auto" hangingPunct="1">
              <a:lnSpc>
                <a:spcPct val="80000"/>
              </a:lnSpc>
              <a:spcAft>
                <a:spcPts val="0"/>
              </a:spcAft>
              <a:buFont typeface="Arial" pitchFamily="34" charset="0"/>
              <a:buChar char="•"/>
              <a:defRPr/>
            </a:pPr>
            <a:r>
              <a:rPr lang="en-US" sz="2200" dirty="0" smtClean="0">
                <a:solidFill>
                  <a:schemeClr val="tx1"/>
                </a:solidFill>
              </a:rPr>
              <a:t> Musculo-skeletal injuries with pain</a:t>
            </a:r>
            <a:endParaRPr lang="en-US" sz="2200" dirty="0">
              <a:solidFill>
                <a:schemeClr val="tx1"/>
              </a:solidFill>
            </a:endParaRPr>
          </a:p>
          <a:p>
            <a:pPr lvl="2" eaLnBrk="1" fontAlgn="auto" hangingPunct="1">
              <a:lnSpc>
                <a:spcPct val="80000"/>
              </a:lnSpc>
              <a:spcAft>
                <a:spcPts val="0"/>
              </a:spcAft>
              <a:buFont typeface="Arial" pitchFamily="34" charset="0"/>
              <a:buChar char="•"/>
              <a:defRPr/>
            </a:pPr>
            <a:r>
              <a:rPr lang="en-US" sz="2200" dirty="0" smtClean="0">
                <a:solidFill>
                  <a:schemeClr val="tx1"/>
                </a:solidFill>
              </a:rPr>
              <a:t> Diagnosable mental health conditions</a:t>
            </a:r>
          </a:p>
          <a:p>
            <a:pPr lvl="2" eaLnBrk="1" fontAlgn="auto" hangingPunct="1">
              <a:lnSpc>
                <a:spcPct val="80000"/>
              </a:lnSpc>
              <a:spcAft>
                <a:spcPts val="0"/>
              </a:spcAft>
              <a:buFont typeface="Arial" pitchFamily="34" charset="0"/>
              <a:buChar char="•"/>
              <a:defRPr/>
            </a:pPr>
            <a:r>
              <a:rPr lang="en-US" sz="2200" dirty="0" smtClean="0">
                <a:solidFill>
                  <a:schemeClr val="tx1"/>
                </a:solidFill>
              </a:rPr>
              <a:t> Unexplained symptoms</a:t>
            </a:r>
          </a:p>
          <a:p>
            <a:pPr lvl="2" eaLnBrk="1" fontAlgn="auto" hangingPunct="1">
              <a:lnSpc>
                <a:spcPct val="80000"/>
              </a:lnSpc>
              <a:spcAft>
                <a:spcPts val="0"/>
              </a:spcAft>
              <a:buFont typeface="Arial" pitchFamily="34" charset="0"/>
              <a:buChar char="•"/>
              <a:defRPr/>
            </a:pPr>
            <a:r>
              <a:rPr lang="en-US" sz="2200" dirty="0" smtClean="0">
                <a:solidFill>
                  <a:schemeClr val="tx1"/>
                </a:solidFill>
              </a:rPr>
              <a:t>Dental</a:t>
            </a:r>
            <a:endParaRPr lang="en-US" sz="2200" dirty="0">
              <a:solidFill>
                <a:schemeClr val="tx1"/>
              </a:solidFill>
            </a:endParaRPr>
          </a:p>
          <a:p>
            <a:pPr lvl="2" eaLnBrk="1" fontAlgn="auto" hangingPunct="1">
              <a:lnSpc>
                <a:spcPct val="80000"/>
              </a:lnSpc>
              <a:spcAft>
                <a:spcPts val="0"/>
              </a:spcAft>
              <a:buFont typeface="Arial" pitchFamily="34" charset="0"/>
              <a:buChar char="•"/>
              <a:defRPr/>
            </a:pPr>
            <a:r>
              <a:rPr lang="en-US" sz="2200" dirty="0" smtClean="0">
                <a:solidFill>
                  <a:schemeClr val="tx1"/>
                </a:solidFill>
              </a:rPr>
              <a:t> Hearing </a:t>
            </a:r>
            <a:endParaRPr lang="en-US" sz="2200" dirty="0">
              <a:solidFill>
                <a:schemeClr val="tx1"/>
              </a:solidFill>
            </a:endParaRPr>
          </a:p>
          <a:p>
            <a:pPr lvl="1" eaLnBrk="1" fontAlgn="auto" hangingPunct="1">
              <a:lnSpc>
                <a:spcPct val="80000"/>
              </a:lnSpc>
              <a:spcAft>
                <a:spcPts val="0"/>
              </a:spcAft>
              <a:buFont typeface="Arial" pitchFamily="34" charset="0"/>
              <a:buChar char="–"/>
              <a:defRPr/>
            </a:pPr>
            <a:r>
              <a:rPr lang="en-US" sz="2200" b="1" dirty="0">
                <a:solidFill>
                  <a:schemeClr val="tx1"/>
                </a:solidFill>
              </a:rPr>
              <a:t>Unique to conflict</a:t>
            </a:r>
          </a:p>
          <a:p>
            <a:pPr lvl="2" eaLnBrk="1" fontAlgn="auto" hangingPunct="1">
              <a:lnSpc>
                <a:spcPct val="80000"/>
              </a:lnSpc>
              <a:spcAft>
                <a:spcPts val="0"/>
              </a:spcAft>
              <a:buFont typeface="Arial" pitchFamily="34" charset="0"/>
              <a:buChar char="•"/>
              <a:defRPr/>
            </a:pPr>
            <a:r>
              <a:rPr lang="en-US" sz="2200" dirty="0">
                <a:solidFill>
                  <a:schemeClr val="tx1"/>
                </a:solidFill>
              </a:rPr>
              <a:t>WW I poison </a:t>
            </a:r>
            <a:r>
              <a:rPr lang="en-US" sz="2200" dirty="0" smtClean="0">
                <a:solidFill>
                  <a:schemeClr val="tx1"/>
                </a:solidFill>
              </a:rPr>
              <a:t>gas; trench warfare with artillery blast exposure</a:t>
            </a:r>
            <a:endParaRPr lang="en-US" sz="2200" dirty="0">
              <a:solidFill>
                <a:schemeClr val="tx1"/>
              </a:solidFill>
            </a:endParaRPr>
          </a:p>
          <a:p>
            <a:pPr lvl="2" eaLnBrk="1" fontAlgn="auto" hangingPunct="1">
              <a:lnSpc>
                <a:spcPct val="80000"/>
              </a:lnSpc>
              <a:spcAft>
                <a:spcPts val="0"/>
              </a:spcAft>
              <a:buFont typeface="Arial" pitchFamily="34" charset="0"/>
              <a:buChar char="•"/>
              <a:defRPr/>
            </a:pPr>
            <a:r>
              <a:rPr lang="en-US" sz="2200" dirty="0">
                <a:solidFill>
                  <a:schemeClr val="tx1"/>
                </a:solidFill>
              </a:rPr>
              <a:t>WW II </a:t>
            </a:r>
            <a:r>
              <a:rPr lang="en-US" sz="2200" dirty="0" smtClean="0">
                <a:solidFill>
                  <a:schemeClr val="tx1"/>
                </a:solidFill>
              </a:rPr>
              <a:t>Cold injury (European);PUD and GI </a:t>
            </a:r>
            <a:r>
              <a:rPr lang="en-US" sz="2200" dirty="0">
                <a:solidFill>
                  <a:schemeClr val="tx1"/>
                </a:solidFill>
              </a:rPr>
              <a:t>complaints</a:t>
            </a:r>
          </a:p>
          <a:p>
            <a:pPr lvl="2" eaLnBrk="1" fontAlgn="auto" hangingPunct="1">
              <a:lnSpc>
                <a:spcPct val="80000"/>
              </a:lnSpc>
              <a:spcAft>
                <a:spcPts val="0"/>
              </a:spcAft>
              <a:buFont typeface="Arial" pitchFamily="34" charset="0"/>
              <a:buChar char="•"/>
              <a:defRPr/>
            </a:pPr>
            <a:r>
              <a:rPr lang="en-US" sz="2200" dirty="0">
                <a:solidFill>
                  <a:schemeClr val="tx1"/>
                </a:solidFill>
              </a:rPr>
              <a:t>Korea: Cold injury</a:t>
            </a:r>
          </a:p>
          <a:p>
            <a:pPr lvl="2" eaLnBrk="1" fontAlgn="auto" hangingPunct="1">
              <a:lnSpc>
                <a:spcPct val="80000"/>
              </a:lnSpc>
              <a:spcAft>
                <a:spcPts val="0"/>
              </a:spcAft>
              <a:buFont typeface="Arial" pitchFamily="34" charset="0"/>
              <a:buChar char="•"/>
              <a:defRPr/>
            </a:pPr>
            <a:r>
              <a:rPr lang="en-US" sz="2200" dirty="0">
                <a:solidFill>
                  <a:schemeClr val="tx1"/>
                </a:solidFill>
              </a:rPr>
              <a:t>Vietnam: Agent Orange</a:t>
            </a:r>
          </a:p>
          <a:p>
            <a:pPr lvl="2" eaLnBrk="1" fontAlgn="auto" hangingPunct="1">
              <a:lnSpc>
                <a:spcPct val="80000"/>
              </a:lnSpc>
              <a:spcAft>
                <a:spcPts val="0"/>
              </a:spcAft>
              <a:buFont typeface="Arial" pitchFamily="34" charset="0"/>
              <a:buChar char="•"/>
              <a:defRPr/>
            </a:pPr>
            <a:r>
              <a:rPr lang="en-US" sz="2200" dirty="0" smtClean="0">
                <a:solidFill>
                  <a:schemeClr val="tx1"/>
                </a:solidFill>
              </a:rPr>
              <a:t>PGW </a:t>
            </a:r>
            <a:r>
              <a:rPr lang="en-US" sz="2200" dirty="0">
                <a:solidFill>
                  <a:schemeClr val="tx1"/>
                </a:solidFill>
              </a:rPr>
              <a:t>I: Unexplained Medical Symptoms</a:t>
            </a:r>
          </a:p>
          <a:p>
            <a:pPr lvl="2" eaLnBrk="1" fontAlgn="auto" hangingPunct="1">
              <a:lnSpc>
                <a:spcPct val="80000"/>
              </a:lnSpc>
              <a:spcAft>
                <a:spcPts val="0"/>
              </a:spcAft>
              <a:buFont typeface="Arial" pitchFamily="34" charset="0"/>
              <a:buChar char="•"/>
              <a:defRPr/>
            </a:pPr>
            <a:r>
              <a:rPr lang="en-US" sz="2200" dirty="0">
                <a:solidFill>
                  <a:schemeClr val="tx1"/>
                </a:solidFill>
              </a:rPr>
              <a:t>OEF/OIF: TBI/Polytrauma</a:t>
            </a:r>
          </a:p>
          <a:p>
            <a:pPr eaLnBrk="1" fontAlgn="auto" hangingPunct="1">
              <a:lnSpc>
                <a:spcPct val="80000"/>
              </a:lnSpc>
              <a:spcAft>
                <a:spcPts val="0"/>
              </a:spcAft>
              <a:buFont typeface="Arial" pitchFamily="34" charset="0"/>
              <a:buChar char="•"/>
              <a:defRPr/>
            </a:pPr>
            <a:endParaRPr lang="en-US" sz="2200" dirty="0">
              <a:solidFill>
                <a:schemeClr val="tx1"/>
              </a:solidFill>
            </a:endParaRPr>
          </a:p>
        </p:txBody>
      </p:sp>
      <p:sp>
        <p:nvSpPr>
          <p:cNvPr id="4" name="Slide Number Placeholder 4"/>
          <p:cNvSpPr>
            <a:spLocks noGrp="1"/>
          </p:cNvSpPr>
          <p:nvPr>
            <p:ph type="sldNum" sz="quarter" idx="12"/>
          </p:nvPr>
        </p:nvSpPr>
        <p:spPr>
          <a:xfrm>
            <a:off x="2819400" y="6381750"/>
            <a:ext cx="2895600" cy="476250"/>
          </a:xfrm>
        </p:spPr>
        <p:txBody>
          <a:bodyPr/>
          <a:lstStyle/>
          <a:p>
            <a:pPr>
              <a:defRPr/>
            </a:pPr>
            <a:fld id="{532034B9-04E3-4382-9EED-A018512996CD}"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04800" y="685800"/>
            <a:ext cx="8534400" cy="990600"/>
          </a:xfrm>
          <a:effectLst/>
        </p:spPr>
        <p:txBody>
          <a:bodyPr/>
          <a:lstStyle/>
          <a:p>
            <a:pPr eaLnBrk="1" hangingPunct="1"/>
            <a:r>
              <a:rPr lang="en-US" sz="2800" b="1" dirty="0" smtClean="0">
                <a:solidFill>
                  <a:schemeClr val="tx1"/>
                </a:solidFill>
                <a:ea typeface="ＭＳ Ｐゴシック"/>
                <a:cs typeface="ＭＳ Ｐゴシック"/>
              </a:rPr>
              <a:t>What are the health concerns </a:t>
            </a:r>
            <a:br>
              <a:rPr lang="en-US" sz="2800" b="1" dirty="0" smtClean="0">
                <a:solidFill>
                  <a:schemeClr val="tx1"/>
                </a:solidFill>
                <a:ea typeface="ＭＳ Ｐゴシック"/>
                <a:cs typeface="ＭＳ Ｐゴシック"/>
              </a:rPr>
            </a:br>
            <a:r>
              <a:rPr lang="en-US" sz="2800" b="1" dirty="0" smtClean="0">
                <a:solidFill>
                  <a:schemeClr val="tx1"/>
                </a:solidFill>
                <a:ea typeface="ＭＳ Ｐゴシック"/>
                <a:cs typeface="ＭＳ Ｐゴシック"/>
              </a:rPr>
              <a:t>  of OEF/OIF/OND  veterans seen in the VA?</a:t>
            </a:r>
          </a:p>
        </p:txBody>
      </p:sp>
      <p:sp>
        <p:nvSpPr>
          <p:cNvPr id="29698" name="Rectangle 4"/>
          <p:cNvSpPr>
            <a:spLocks noGrp="1" noChangeArrowheads="1"/>
          </p:cNvSpPr>
          <p:nvPr>
            <p:ph idx="1"/>
          </p:nvPr>
        </p:nvSpPr>
        <p:spPr>
          <a:xfrm>
            <a:off x="914400" y="2743200"/>
            <a:ext cx="8229600" cy="4267200"/>
          </a:xfrm>
        </p:spPr>
        <p:txBody>
          <a:bodyPr/>
          <a:lstStyle/>
          <a:p>
            <a:pPr eaLnBrk="1" hangingPunct="1">
              <a:lnSpc>
                <a:spcPct val="90000"/>
              </a:lnSpc>
            </a:pPr>
            <a:r>
              <a:rPr lang="en-US" sz="1800" b="1" dirty="0" smtClean="0">
                <a:solidFill>
                  <a:schemeClr val="tx1"/>
                </a:solidFill>
                <a:ea typeface="ＭＳ Ｐゴシック"/>
                <a:cs typeface="ＭＳ Ｐゴシック"/>
              </a:rPr>
              <a:t>Musculoskeletal			54.7%</a:t>
            </a:r>
          </a:p>
          <a:p>
            <a:pPr eaLnBrk="1" hangingPunct="1">
              <a:lnSpc>
                <a:spcPct val="90000"/>
              </a:lnSpc>
            </a:pPr>
            <a:r>
              <a:rPr lang="en-US" sz="1800" b="1" dirty="0" smtClean="0">
                <a:solidFill>
                  <a:schemeClr val="tx1"/>
                </a:solidFill>
                <a:ea typeface="ＭＳ Ｐゴシック"/>
                <a:cs typeface="ＭＳ Ｐゴシック"/>
              </a:rPr>
              <a:t>Mental disorders			50.7%</a:t>
            </a:r>
          </a:p>
          <a:p>
            <a:pPr eaLnBrk="1" hangingPunct="1">
              <a:lnSpc>
                <a:spcPct val="90000"/>
              </a:lnSpc>
            </a:pPr>
            <a:r>
              <a:rPr lang="en-US" sz="1800" b="1" dirty="0" smtClean="0">
                <a:solidFill>
                  <a:schemeClr val="tx1"/>
                </a:solidFill>
                <a:ea typeface="ＭＳ Ｐゴシック"/>
                <a:cs typeface="ＭＳ Ｐゴシック"/>
              </a:rPr>
              <a:t>Symptoms/signs			49.2%</a:t>
            </a:r>
          </a:p>
          <a:p>
            <a:pPr eaLnBrk="1" hangingPunct="1">
              <a:lnSpc>
                <a:spcPct val="90000"/>
              </a:lnSpc>
            </a:pPr>
            <a:r>
              <a:rPr lang="en-US" sz="1800" b="1" dirty="0" smtClean="0">
                <a:solidFill>
                  <a:schemeClr val="tx1"/>
                </a:solidFill>
                <a:ea typeface="ＭＳ Ｐゴシック"/>
                <a:cs typeface="ＭＳ Ｐゴシック"/>
              </a:rPr>
              <a:t>Nervous system (hearing)		42.5%</a:t>
            </a:r>
          </a:p>
          <a:p>
            <a:pPr eaLnBrk="1" hangingPunct="1">
              <a:lnSpc>
                <a:spcPct val="90000"/>
              </a:lnSpc>
            </a:pPr>
            <a:r>
              <a:rPr lang="en-US" sz="1800" b="1" dirty="0" smtClean="0">
                <a:solidFill>
                  <a:schemeClr val="tx1"/>
                </a:solidFill>
                <a:ea typeface="ＭＳ Ｐゴシック"/>
                <a:cs typeface="ＭＳ Ｐゴシック"/>
              </a:rPr>
              <a:t>GI (dental) 				35.2%</a:t>
            </a:r>
          </a:p>
          <a:p>
            <a:pPr eaLnBrk="1" hangingPunct="1">
              <a:lnSpc>
                <a:spcPct val="90000"/>
              </a:lnSpc>
            </a:pPr>
            <a:r>
              <a:rPr lang="en-US" sz="1800" b="1" dirty="0" smtClean="0">
                <a:solidFill>
                  <a:schemeClr val="tx1"/>
                </a:solidFill>
                <a:ea typeface="ＭＳ Ｐゴシック"/>
                <a:cs typeface="ＭＳ Ｐゴシック"/>
              </a:rPr>
              <a:t>Endocrine/Nutrition			29.7%</a:t>
            </a:r>
          </a:p>
          <a:p>
            <a:pPr eaLnBrk="1" hangingPunct="1">
              <a:lnSpc>
                <a:spcPct val="90000"/>
              </a:lnSpc>
            </a:pPr>
            <a:r>
              <a:rPr lang="en-US" sz="1800" b="1" dirty="0" smtClean="0">
                <a:solidFill>
                  <a:schemeClr val="tx1"/>
                </a:solidFill>
                <a:ea typeface="ＭＳ Ｐゴシック"/>
                <a:cs typeface="ＭＳ Ｐゴシック"/>
              </a:rPr>
              <a:t>Injury/Poisoning			27.5%</a:t>
            </a:r>
          </a:p>
          <a:p>
            <a:pPr eaLnBrk="1" hangingPunct="1">
              <a:lnSpc>
                <a:spcPct val="90000"/>
              </a:lnSpc>
            </a:pPr>
            <a:r>
              <a:rPr lang="en-US" sz="1800" b="1" dirty="0" smtClean="0">
                <a:solidFill>
                  <a:schemeClr val="tx1"/>
                </a:solidFill>
                <a:ea typeface="ＭＳ Ｐゴシック"/>
                <a:cs typeface="ＭＳ Ｐゴシック"/>
              </a:rPr>
              <a:t>Respiratory				24.9%</a:t>
            </a:r>
          </a:p>
          <a:p>
            <a:pPr eaLnBrk="1" hangingPunct="1">
              <a:lnSpc>
                <a:spcPct val="90000"/>
              </a:lnSpc>
              <a:buFontTx/>
              <a:buNone/>
            </a:pPr>
            <a:endParaRPr lang="en-US" sz="1800" dirty="0" smtClean="0">
              <a:solidFill>
                <a:schemeClr val="tx1"/>
              </a:solidFill>
              <a:ea typeface="ＭＳ Ｐゴシック"/>
              <a:cs typeface="ＭＳ Ｐゴシック"/>
            </a:endParaRPr>
          </a:p>
          <a:p>
            <a:pPr eaLnBrk="1" hangingPunct="1">
              <a:lnSpc>
                <a:spcPct val="90000"/>
              </a:lnSpc>
              <a:buFontTx/>
              <a:buNone/>
            </a:pPr>
            <a:r>
              <a:rPr lang="en-US" sz="1200" b="1" dirty="0" smtClean="0">
                <a:solidFill>
                  <a:schemeClr val="tx1"/>
                </a:solidFill>
                <a:ea typeface="ＭＳ Ｐゴシック"/>
                <a:cs typeface="ＭＳ Ｐゴシック"/>
              </a:rPr>
              <a:t>VHA Office of Public Health and Environmental Hazards  </a:t>
            </a:r>
          </a:p>
          <a:p>
            <a:pPr eaLnBrk="1" hangingPunct="1">
              <a:lnSpc>
                <a:spcPct val="90000"/>
              </a:lnSpc>
              <a:buFontTx/>
              <a:buNone/>
            </a:pPr>
            <a:r>
              <a:rPr lang="en-US" sz="1200" b="1" dirty="0" smtClean="0">
                <a:solidFill>
                  <a:schemeClr val="tx1"/>
                </a:solidFill>
                <a:ea typeface="ＭＳ Ｐゴシック"/>
                <a:cs typeface="ＭＳ Ｐゴシック"/>
              </a:rPr>
              <a:t>April 2011</a:t>
            </a:r>
          </a:p>
        </p:txBody>
      </p:sp>
      <p:sp>
        <p:nvSpPr>
          <p:cNvPr id="23553" name="Rectangle 6"/>
          <p:cNvSpPr>
            <a:spLocks noGrp="1" noChangeArrowheads="1"/>
          </p:cNvSpPr>
          <p:nvPr>
            <p:ph type="sldNum" sz="quarter" idx="12"/>
          </p:nvPr>
        </p:nvSpPr>
        <p:spPr>
          <a:xfrm>
            <a:off x="152400" y="6381750"/>
            <a:ext cx="2133600" cy="476250"/>
          </a:xfrm>
        </p:spPr>
        <p:txBody>
          <a:bodyPr/>
          <a:lstStyle/>
          <a:p>
            <a:pPr algn="l">
              <a:defRPr/>
            </a:pPr>
            <a:fld id="{9FB1EA0C-5C91-443C-96EB-A0F8B143E555}" type="slidenum">
              <a:rPr lang="en-US">
                <a:ea typeface="ＭＳ Ｐゴシック" pitchFamily="84" charset="-128"/>
                <a:cs typeface="ＭＳ Ｐゴシック" pitchFamily="84" charset="-128"/>
              </a:rPr>
              <a:pPr algn="l">
                <a:defRPr/>
              </a:pPr>
              <a:t>5</a:t>
            </a:fld>
            <a:r>
              <a:rPr lang="en-US">
                <a:ea typeface="ＭＳ Ｐゴシック" pitchFamily="84" charset="-128"/>
                <a:cs typeface="ＭＳ Ｐゴシック" pitchFamily="84" charset="-128"/>
              </a:rPr>
              <a:t> </a:t>
            </a:r>
          </a:p>
        </p:txBody>
      </p:sp>
      <p:sp>
        <p:nvSpPr>
          <p:cNvPr id="29700" name="Rectangle 6"/>
          <p:cNvSpPr>
            <a:spLocks noChangeArrowheads="1"/>
          </p:cNvSpPr>
          <p:nvPr/>
        </p:nvSpPr>
        <p:spPr bwMode="auto">
          <a:xfrm>
            <a:off x="381000" y="1828800"/>
            <a:ext cx="9328150" cy="1570038"/>
          </a:xfrm>
          <a:prstGeom prst="rect">
            <a:avLst/>
          </a:prstGeom>
          <a:noFill/>
          <a:ln w="9525">
            <a:noFill/>
            <a:miter lim="800000"/>
            <a:headEnd/>
            <a:tailEnd/>
          </a:ln>
        </p:spPr>
        <p:txBody>
          <a:bodyPr>
            <a:spAutoFit/>
          </a:bodyPr>
          <a:lstStyle/>
          <a:p>
            <a:pPr eaLnBrk="0" hangingPunct="0"/>
            <a:r>
              <a:rPr lang="en-US" sz="2000" b="1" smtClean="0"/>
              <a:t>1,285,631 </a:t>
            </a:r>
            <a:r>
              <a:rPr lang="en-US" sz="2000" b="1" dirty="0"/>
              <a:t>of the 2.2 million deployed, are separated and eligible for VA</a:t>
            </a:r>
          </a:p>
          <a:p>
            <a:pPr eaLnBrk="0" hangingPunct="0"/>
            <a:r>
              <a:rPr lang="en-US" sz="2000" b="1" dirty="0"/>
              <a:t>50 % have been seen in VA between FY02 and </a:t>
            </a:r>
            <a:r>
              <a:rPr lang="en-US" sz="2000" b="1" dirty="0" smtClean="0"/>
              <a:t>April </a:t>
            </a:r>
            <a:r>
              <a:rPr lang="en-US" sz="2000" b="1" dirty="0"/>
              <a:t>2010</a:t>
            </a:r>
          </a:p>
          <a:p>
            <a:pPr eaLnBrk="0" hangingPunct="0"/>
            <a:endParaRPr lang="en-US" sz="2800" dirty="0"/>
          </a:p>
          <a:p>
            <a:pPr eaLnBrk="0" hangingPunct="0"/>
            <a:r>
              <a:rPr lang="en-US" sz="2800"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600200"/>
          </a:xfrm>
          <a:effectLst/>
        </p:spPr>
        <p:txBody>
          <a:bodyPr rtlCol="0">
            <a:normAutofit fontScale="90000"/>
          </a:bodyPr>
          <a:lstStyle/>
          <a:p>
            <a:pPr eaLnBrk="1" fontAlgn="auto" hangingPunct="1">
              <a:spcAft>
                <a:spcPts val="0"/>
              </a:spcAft>
              <a:defRPr/>
            </a:pPr>
            <a:r>
              <a:rPr lang="en-US" sz="1800" b="1" i="1" dirty="0" smtClean="0">
                <a:latin typeface="Arial" charset="0"/>
              </a:rPr>
              <a:t/>
            </a:r>
            <a:br>
              <a:rPr lang="en-US" sz="1800" b="1" i="1" dirty="0" smtClean="0">
                <a:latin typeface="Arial" charset="0"/>
              </a:rPr>
            </a:br>
            <a:r>
              <a:rPr lang="en-US" sz="2700" b="1" i="1" dirty="0" smtClean="0"/>
              <a:t/>
            </a:r>
            <a:br>
              <a:rPr lang="en-US" sz="2700" b="1" i="1" dirty="0" smtClean="0"/>
            </a:br>
            <a:r>
              <a:rPr lang="en-US" sz="1600" b="1" dirty="0" smtClean="0">
                <a:solidFill>
                  <a:schemeClr val="tx1"/>
                </a:solidFill>
              </a:rPr>
              <a:t>Since 2002 approximately 620,000 OEF/OIF/OND Veterans have been seen in VA facilities.</a:t>
            </a:r>
            <a:br>
              <a:rPr lang="en-US" sz="1600" b="1" dirty="0" smtClean="0">
                <a:solidFill>
                  <a:schemeClr val="tx1"/>
                </a:solidFill>
              </a:rPr>
            </a:br>
            <a:r>
              <a:rPr lang="en-US" sz="1600" b="1" dirty="0" smtClean="0">
                <a:solidFill>
                  <a:schemeClr val="tx1"/>
                </a:solidFill>
              </a:rPr>
              <a:t> A total of 331,514 unique patients have received one or more mental health diagnoses </a:t>
            </a:r>
            <a:r>
              <a:rPr lang="en-US" sz="1600" b="1" i="1" dirty="0" smtClean="0">
                <a:solidFill>
                  <a:schemeClr val="tx1"/>
                </a:solidFill>
                <a:latin typeface="Arial" charset="0"/>
              </a:rPr>
              <a:t/>
            </a:r>
            <a:br>
              <a:rPr lang="en-US" sz="1600" b="1" i="1" dirty="0" smtClean="0">
                <a:solidFill>
                  <a:schemeClr val="tx1"/>
                </a:solidFill>
                <a:latin typeface="Arial" charset="0"/>
              </a:rPr>
            </a:br>
            <a:r>
              <a:rPr lang="en-US" sz="1800" b="1" i="1" dirty="0" smtClean="0">
                <a:latin typeface="Arial" charset="0"/>
              </a:rPr>
              <a:t/>
            </a:r>
            <a:br>
              <a:rPr lang="en-US" sz="1800" b="1" i="1" dirty="0" smtClean="0">
                <a:latin typeface="Arial" charset="0"/>
              </a:rPr>
            </a:br>
            <a:r>
              <a:rPr lang="en-US" sz="1800" dirty="0" smtClean="0">
                <a:latin typeface="Arial" charset="0"/>
              </a:rPr>
              <a:t/>
            </a:r>
            <a:br>
              <a:rPr lang="en-US" sz="1800" dirty="0" smtClean="0">
                <a:latin typeface="Arial" charset="0"/>
              </a:rPr>
            </a:br>
            <a:endParaRPr lang="en-US" sz="1800" dirty="0" smtClean="0"/>
          </a:p>
        </p:txBody>
      </p:sp>
      <p:graphicFrame>
        <p:nvGraphicFramePr>
          <p:cNvPr id="7" name="Table Placeholder 6"/>
          <p:cNvGraphicFramePr>
            <a:graphicFrameLocks noGrp="1"/>
          </p:cNvGraphicFramePr>
          <p:nvPr>
            <p:ph type="tbl" idx="1"/>
          </p:nvPr>
        </p:nvGraphicFramePr>
        <p:xfrm>
          <a:off x="533400" y="1714500"/>
          <a:ext cx="8229600" cy="3579494"/>
        </p:xfrm>
        <a:graphic>
          <a:graphicData uri="http://schemas.openxmlformats.org/drawingml/2006/table">
            <a:tbl>
              <a:tblPr firstRow="1" bandRow="1">
                <a:tableStyleId>{5C22544A-7EE6-4342-B048-85BDC9FD1C3A}</a:tableStyleId>
              </a:tblPr>
              <a:tblGrid>
                <a:gridCol w="6172200"/>
                <a:gridCol w="2057400"/>
              </a:tblGrid>
              <a:tr h="0">
                <a:tc>
                  <a:txBody>
                    <a:bodyPr/>
                    <a:lstStyle/>
                    <a:p>
                      <a:r>
                        <a:rPr lang="en-US" sz="1800" dirty="0" smtClean="0">
                          <a:solidFill>
                            <a:schemeClr val="tx1"/>
                          </a:solidFill>
                        </a:rPr>
                        <a:t>Disease Category (ICD</a:t>
                      </a:r>
                      <a:r>
                        <a:rPr lang="en-US" sz="1800" baseline="0" dirty="0" smtClean="0">
                          <a:solidFill>
                            <a:schemeClr val="tx1"/>
                          </a:solidFill>
                        </a:rPr>
                        <a:t> 9: 290- 319)</a:t>
                      </a:r>
                      <a:endParaRPr lang="en-US" sz="1800" dirty="0">
                        <a:solidFill>
                          <a:schemeClr val="tx1"/>
                        </a:solidFill>
                      </a:endParaRPr>
                    </a:p>
                  </a:txBody>
                  <a:tcPr/>
                </a:tc>
                <a:tc>
                  <a:txBody>
                    <a:bodyPr/>
                    <a:lstStyle/>
                    <a:p>
                      <a:r>
                        <a:rPr lang="en-US" sz="1800" dirty="0" smtClean="0">
                          <a:solidFill>
                            <a:schemeClr val="tx1"/>
                          </a:solidFill>
                        </a:rPr>
                        <a:t>Percentage</a:t>
                      </a:r>
                      <a:endParaRPr lang="en-US" sz="1800" dirty="0">
                        <a:solidFill>
                          <a:schemeClr val="tx1"/>
                        </a:solidFill>
                      </a:endParaRPr>
                    </a:p>
                  </a:txBody>
                  <a:tcPr/>
                </a:tc>
              </a:tr>
              <a:tr h="225742">
                <a:tc>
                  <a:txBody>
                    <a:bodyPr/>
                    <a:lstStyle/>
                    <a:p>
                      <a:r>
                        <a:rPr lang="en-US" sz="1400" b="1" dirty="0" smtClean="0"/>
                        <a:t>PTSD</a:t>
                      </a:r>
                      <a:endParaRPr lang="en-US" sz="1400" b="1" dirty="0"/>
                    </a:p>
                  </a:txBody>
                  <a:tcPr/>
                </a:tc>
                <a:tc>
                  <a:txBody>
                    <a:bodyPr/>
                    <a:lstStyle/>
                    <a:p>
                      <a:r>
                        <a:rPr lang="en-US" sz="1400" b="1" dirty="0" smtClean="0"/>
                        <a:t>27.8%</a:t>
                      </a:r>
                      <a:endParaRPr lang="en-US" sz="1400" b="1" dirty="0"/>
                    </a:p>
                  </a:txBody>
                  <a:tcPr/>
                </a:tc>
              </a:tr>
              <a:tr h="195262">
                <a:tc>
                  <a:txBody>
                    <a:bodyPr/>
                    <a:lstStyle/>
                    <a:p>
                      <a:r>
                        <a:rPr lang="en-US" sz="1400" b="1" dirty="0" smtClean="0"/>
                        <a:t>Depressive Disorders</a:t>
                      </a:r>
                      <a:endParaRPr lang="en-US" sz="1400" b="1" dirty="0"/>
                    </a:p>
                  </a:txBody>
                  <a:tcPr/>
                </a:tc>
                <a:tc>
                  <a:txBody>
                    <a:bodyPr/>
                    <a:lstStyle/>
                    <a:p>
                      <a:r>
                        <a:rPr lang="en-US" sz="1400" b="1" dirty="0" smtClean="0"/>
                        <a:t>20.4%</a:t>
                      </a:r>
                      <a:endParaRPr lang="en-US" sz="1400" b="1" dirty="0"/>
                    </a:p>
                  </a:txBody>
                  <a:tcPr/>
                </a:tc>
              </a:tr>
              <a:tr h="0">
                <a:tc>
                  <a:txBody>
                    <a:bodyPr/>
                    <a:lstStyle/>
                    <a:p>
                      <a:r>
                        <a:rPr lang="en-US" sz="1400" b="1" dirty="0" smtClean="0"/>
                        <a:t>Neurotic Disorders</a:t>
                      </a:r>
                      <a:endParaRPr lang="en-US" sz="1400" b="1" dirty="0"/>
                    </a:p>
                  </a:txBody>
                  <a:tcPr/>
                </a:tc>
                <a:tc>
                  <a:txBody>
                    <a:bodyPr/>
                    <a:lstStyle/>
                    <a:p>
                      <a:r>
                        <a:rPr lang="en-US" sz="1400" b="1" dirty="0" smtClean="0"/>
                        <a:t>17.2%</a:t>
                      </a:r>
                      <a:endParaRPr lang="en-US" sz="1400" b="1" dirty="0"/>
                    </a:p>
                  </a:txBody>
                  <a:tcPr/>
                </a:tc>
              </a:tr>
              <a:tr h="134302">
                <a:tc>
                  <a:txBody>
                    <a:bodyPr/>
                    <a:lstStyle/>
                    <a:p>
                      <a:r>
                        <a:rPr lang="en-US" sz="1400" b="1" dirty="0" smtClean="0"/>
                        <a:t>Affective Psychosis</a:t>
                      </a:r>
                      <a:endParaRPr lang="en-US" sz="1400" b="1" dirty="0"/>
                    </a:p>
                  </a:txBody>
                  <a:tcPr/>
                </a:tc>
                <a:tc>
                  <a:txBody>
                    <a:bodyPr/>
                    <a:lstStyle/>
                    <a:p>
                      <a:r>
                        <a:rPr lang="en-US" sz="1400" b="1" dirty="0" smtClean="0"/>
                        <a:t>12.2%</a:t>
                      </a:r>
                      <a:endParaRPr lang="en-US" sz="1400" b="1" dirty="0"/>
                    </a:p>
                  </a:txBody>
                  <a:tcPr/>
                </a:tc>
              </a:tr>
              <a:tr h="180022">
                <a:tc>
                  <a:txBody>
                    <a:bodyPr/>
                    <a:lstStyle/>
                    <a:p>
                      <a:r>
                        <a:rPr lang="en-US" sz="1400" b="1" dirty="0" smtClean="0"/>
                        <a:t>Alcohol</a:t>
                      </a:r>
                      <a:r>
                        <a:rPr lang="en-US" sz="1400" b="1" baseline="0" dirty="0" smtClean="0"/>
                        <a:t> Dependence</a:t>
                      </a:r>
                      <a:endParaRPr lang="en-US" sz="1400" b="1" dirty="0"/>
                    </a:p>
                  </a:txBody>
                  <a:tcPr/>
                </a:tc>
                <a:tc>
                  <a:txBody>
                    <a:bodyPr/>
                    <a:lstStyle/>
                    <a:p>
                      <a:r>
                        <a:rPr lang="en-US" sz="1400" b="1" dirty="0" smtClean="0"/>
                        <a:t>5.7%</a:t>
                      </a:r>
                      <a:endParaRPr lang="en-US" sz="1400" b="1" dirty="0"/>
                    </a:p>
                  </a:txBody>
                  <a:tcPr/>
                </a:tc>
              </a:tr>
              <a:tr h="149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chemeClr val="tx1"/>
                          </a:solidFill>
                          <a:effectLst/>
                          <a:latin typeface="+mn-lt"/>
                          <a:cs typeface="Arial" charset="0"/>
                        </a:rPr>
                        <a:t>Nondependent Abuse of Drugs </a:t>
                      </a:r>
                      <a:endParaRPr lang="en-US" sz="1400" b="1" dirty="0">
                        <a:latin typeface="+mn-lt"/>
                      </a:endParaRPr>
                    </a:p>
                  </a:txBody>
                  <a:tcPr/>
                </a:tc>
                <a:tc>
                  <a:txBody>
                    <a:bodyPr/>
                    <a:lstStyle/>
                    <a:p>
                      <a:r>
                        <a:rPr lang="en-US" sz="1400" b="1" dirty="0" smtClean="0"/>
                        <a:t>3.9%</a:t>
                      </a:r>
                      <a:endParaRPr lang="en-US" sz="1400" b="1" dirty="0"/>
                    </a:p>
                  </a:txBody>
                  <a:tcPr/>
                </a:tc>
              </a:tr>
              <a:tr h="347662">
                <a:tc>
                  <a:txBody>
                    <a:bodyPr/>
                    <a:lstStyle/>
                    <a:p>
                      <a:r>
                        <a:rPr kumimoji="0" lang="en-US" sz="1400" b="1" i="0" u="none" strike="noStrike" cap="none" normalizeH="0" baseline="0" dirty="0" smtClean="0">
                          <a:ln>
                            <a:noFill/>
                          </a:ln>
                          <a:solidFill>
                            <a:schemeClr val="tx1"/>
                          </a:solidFill>
                          <a:effectLst/>
                          <a:latin typeface="+mn-lt"/>
                          <a:cs typeface="Arial" charset="0"/>
                        </a:rPr>
                        <a:t>Specific Non-psychotic Mental Disorder due to Organic Brain Damage</a:t>
                      </a:r>
                      <a:endParaRPr lang="en-US" sz="1400" b="1" dirty="0">
                        <a:latin typeface="+mn-lt"/>
                      </a:endParaRPr>
                    </a:p>
                  </a:txBody>
                  <a:tcPr/>
                </a:tc>
                <a:tc>
                  <a:txBody>
                    <a:bodyPr/>
                    <a:lstStyle/>
                    <a:p>
                      <a:r>
                        <a:rPr lang="en-US" sz="1400" b="1" dirty="0" smtClean="0"/>
                        <a:t>3.6%</a:t>
                      </a:r>
                      <a:endParaRPr lang="en-US" sz="1400" b="1" dirty="0"/>
                    </a:p>
                  </a:txBody>
                  <a:tcPr/>
                </a:tc>
              </a:tr>
              <a:tr h="378142">
                <a:tc>
                  <a:txBody>
                    <a:bodyPr/>
                    <a:lstStyle/>
                    <a:p>
                      <a:r>
                        <a:rPr kumimoji="0" lang="en-US" sz="1400" b="1" i="0" u="none" strike="noStrike" cap="none" normalizeH="0" baseline="0" dirty="0" smtClean="0">
                          <a:ln>
                            <a:noFill/>
                          </a:ln>
                          <a:solidFill>
                            <a:schemeClr val="tx1"/>
                          </a:solidFill>
                          <a:effectLst/>
                          <a:latin typeface="+mn-lt"/>
                          <a:cs typeface="Arial" charset="0"/>
                        </a:rPr>
                        <a:t>Special Symptoms, Not Elsewhere Classified </a:t>
                      </a:r>
                      <a:endParaRPr lang="en-US" sz="1400" b="1" dirty="0">
                        <a:latin typeface="+mn-lt"/>
                      </a:endParaRPr>
                    </a:p>
                  </a:txBody>
                  <a:tcPr/>
                </a:tc>
                <a:tc>
                  <a:txBody>
                    <a:bodyPr/>
                    <a:lstStyle/>
                    <a:p>
                      <a:r>
                        <a:rPr lang="en-US" sz="1400" b="1" dirty="0" smtClean="0"/>
                        <a:t>3.4%</a:t>
                      </a:r>
                      <a:endParaRPr lang="en-US" sz="1400" b="1" dirty="0"/>
                    </a:p>
                  </a:txBody>
                  <a:tcPr/>
                </a:tc>
              </a:tr>
              <a:tr h="152400">
                <a:tc>
                  <a:txBody>
                    <a:bodyPr/>
                    <a:lstStyle/>
                    <a:p>
                      <a:r>
                        <a:rPr kumimoji="0" lang="en-US" sz="1400" b="1" i="0" u="none" strike="noStrike" cap="none" normalizeH="0" baseline="0" dirty="0" smtClean="0">
                          <a:ln>
                            <a:noFill/>
                          </a:ln>
                          <a:solidFill>
                            <a:schemeClr val="tx1"/>
                          </a:solidFill>
                          <a:effectLst/>
                          <a:latin typeface="+mn-lt"/>
                          <a:cs typeface="Arial" charset="0"/>
                        </a:rPr>
                        <a:t>Sexual Deviations and Disorders </a:t>
                      </a:r>
                      <a:endParaRPr lang="en-US" sz="1400" b="1" dirty="0">
                        <a:latin typeface="+mn-lt"/>
                      </a:endParaRPr>
                    </a:p>
                  </a:txBody>
                  <a:tcPr/>
                </a:tc>
                <a:tc>
                  <a:txBody>
                    <a:bodyPr/>
                    <a:lstStyle/>
                    <a:p>
                      <a:r>
                        <a:rPr lang="en-US" sz="1400" b="1" dirty="0" smtClean="0"/>
                        <a:t>2.9%</a:t>
                      </a:r>
                      <a:endParaRPr lang="en-US" sz="1400" b="1" dirty="0"/>
                    </a:p>
                  </a:txBody>
                  <a:tcPr/>
                </a:tc>
              </a:tr>
              <a:tr h="354330">
                <a:tc>
                  <a:txBody>
                    <a:bodyPr/>
                    <a:lstStyle/>
                    <a:p>
                      <a:r>
                        <a:rPr kumimoji="0" lang="en-US" sz="1400" b="1" i="0" u="none" strike="noStrike" cap="none" normalizeH="0" baseline="0" dirty="0" smtClean="0">
                          <a:ln>
                            <a:noFill/>
                          </a:ln>
                          <a:solidFill>
                            <a:schemeClr val="tx1"/>
                          </a:solidFill>
                          <a:effectLst/>
                          <a:latin typeface="+mn-lt"/>
                          <a:cs typeface="Arial" charset="0"/>
                        </a:rPr>
                        <a:t>Drug Dependence </a:t>
                      </a:r>
                      <a:endParaRPr lang="en-US" sz="1400" b="1" dirty="0">
                        <a:latin typeface="+mn-lt"/>
                      </a:endParaRPr>
                    </a:p>
                  </a:txBody>
                  <a:tcPr/>
                </a:tc>
                <a:tc>
                  <a:txBody>
                    <a:bodyPr/>
                    <a:lstStyle/>
                    <a:p>
                      <a:r>
                        <a:rPr lang="en-US" sz="1400" b="1" dirty="0" smtClean="0"/>
                        <a:t>2.8%</a:t>
                      </a:r>
                      <a:endParaRPr lang="en-US" sz="1400" b="1" dirty="0"/>
                    </a:p>
                  </a:txBody>
                  <a:tcPr/>
                </a:tc>
              </a:tr>
            </a:tbl>
          </a:graphicData>
        </a:graphic>
      </p:graphicFrame>
      <p:sp>
        <p:nvSpPr>
          <p:cNvPr id="4" name="Slide Number Placeholder 3"/>
          <p:cNvSpPr>
            <a:spLocks noGrp="1"/>
          </p:cNvSpPr>
          <p:nvPr>
            <p:ph type="sldNum" sz="quarter" idx="12"/>
          </p:nvPr>
        </p:nvSpPr>
        <p:spPr/>
        <p:txBody>
          <a:bodyPr/>
          <a:lstStyle/>
          <a:p>
            <a:pPr>
              <a:defRPr/>
            </a:pPr>
            <a:fld id="{0C6CB88C-FB90-43C4-BC2F-110BA057286A}" type="slidenum">
              <a:rPr lang="en-US" smtClean="0"/>
              <a:pPr>
                <a:defRPr/>
              </a:pPr>
              <a:t>6</a:t>
            </a:fld>
            <a:endParaRPr lang="en-US" dirty="0"/>
          </a:p>
        </p:txBody>
      </p:sp>
      <p:sp>
        <p:nvSpPr>
          <p:cNvPr id="31785" name="TextBox 8"/>
          <p:cNvSpPr txBox="1">
            <a:spLocks noChangeArrowheads="1"/>
          </p:cNvSpPr>
          <p:nvPr/>
        </p:nvSpPr>
        <p:spPr bwMode="auto">
          <a:xfrm>
            <a:off x="990600" y="5486400"/>
            <a:ext cx="7924800" cy="461665"/>
          </a:xfrm>
          <a:prstGeom prst="rect">
            <a:avLst/>
          </a:prstGeom>
          <a:noFill/>
          <a:ln w="9525">
            <a:noFill/>
            <a:miter lim="800000"/>
            <a:headEnd/>
            <a:tailEnd/>
          </a:ln>
        </p:spPr>
        <p:txBody>
          <a:bodyPr wrap="square">
            <a:spAutoFit/>
          </a:bodyPr>
          <a:lstStyle/>
          <a:p>
            <a:r>
              <a:rPr lang="en-US" sz="1200" b="1" dirty="0">
                <a:latin typeface="Calibri" pitchFamily="34" charset="0"/>
              </a:rPr>
              <a:t>This data excludes PTSD data from the VA Vet centers,  the 90,303 with tobacco use disorder, the 22,156 with alcohol use disorder and the 17,188 with both TOB and ETOH but no other MH disorder. </a:t>
            </a:r>
          </a:p>
        </p:txBody>
      </p:sp>
      <p:sp>
        <p:nvSpPr>
          <p:cNvPr id="31786" name="TextBox 9"/>
          <p:cNvSpPr txBox="1">
            <a:spLocks noChangeArrowheads="1"/>
          </p:cNvSpPr>
          <p:nvPr/>
        </p:nvSpPr>
        <p:spPr bwMode="auto">
          <a:xfrm>
            <a:off x="990600" y="6027003"/>
            <a:ext cx="4474263" cy="830997"/>
          </a:xfrm>
          <a:prstGeom prst="rect">
            <a:avLst/>
          </a:prstGeom>
          <a:noFill/>
          <a:ln w="9525">
            <a:noFill/>
            <a:miter lim="800000"/>
            <a:headEnd/>
            <a:tailEnd/>
          </a:ln>
        </p:spPr>
        <p:txBody>
          <a:bodyPr wrap="square">
            <a:spAutoFit/>
          </a:bodyPr>
          <a:lstStyle/>
          <a:p>
            <a:r>
              <a:rPr lang="en-US" sz="1200" b="1" dirty="0">
                <a:latin typeface="Calibri" pitchFamily="34" charset="0"/>
              </a:rPr>
              <a:t>Cumulative from 1st Quarter FY 2002 through 1st Quarter FY 2011</a:t>
            </a:r>
          </a:p>
          <a:p>
            <a:endParaRPr lang="en-US" b="1"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533400"/>
            <a:ext cx="8229600" cy="762000"/>
          </a:xfrm>
          <a:effectLst/>
        </p:spPr>
        <p:txBody>
          <a:bodyPr/>
          <a:lstStyle/>
          <a:p>
            <a:pPr eaLnBrk="1" hangingPunct="1"/>
            <a:r>
              <a:rPr lang="en-US" sz="3200" b="1" dirty="0" smtClean="0">
                <a:solidFill>
                  <a:schemeClr val="tx1"/>
                </a:solidFill>
              </a:rPr>
              <a:t>Co-morbid Concerns in Combat Veterans</a:t>
            </a:r>
          </a:p>
        </p:txBody>
      </p:sp>
      <p:sp>
        <p:nvSpPr>
          <p:cNvPr id="32770" name="Footer Placeholder 29"/>
          <p:cNvSpPr>
            <a:spLocks noGrp="1"/>
          </p:cNvSpPr>
          <p:nvPr>
            <p:ph type="ftr" sz="quarter" idx="11"/>
          </p:nvPr>
        </p:nvSpPr>
        <p:spPr bwMode="auto">
          <a:xfrm>
            <a:off x="1752600" y="5791200"/>
            <a:ext cx="1905000" cy="457200"/>
          </a:xfrm>
          <a:noFill/>
          <a:ln>
            <a:miter lim="800000"/>
            <a:headEnd/>
            <a:tailEnd/>
          </a:ln>
        </p:spPr>
        <p:txBody>
          <a:bodyPr wrap="square" numCol="1" anchorCtr="0" compatLnSpc="1">
            <a:prstTxWarp prst="textNoShape">
              <a:avLst/>
            </a:prstTxWarp>
          </a:bodyPr>
          <a:lstStyle/>
          <a:p>
            <a:pPr algn="l"/>
            <a:r>
              <a:rPr lang="en-US" sz="1000" b="1" dirty="0" smtClean="0">
                <a:solidFill>
                  <a:schemeClr val="tx1"/>
                </a:solidFill>
              </a:rPr>
              <a:t>CLARK 2009</a:t>
            </a:r>
          </a:p>
        </p:txBody>
      </p:sp>
      <p:sp>
        <p:nvSpPr>
          <p:cNvPr id="32771" name="TextBox 14"/>
          <p:cNvSpPr txBox="1">
            <a:spLocks noChangeArrowheads="1"/>
          </p:cNvSpPr>
          <p:nvPr/>
        </p:nvSpPr>
        <p:spPr bwMode="auto">
          <a:xfrm>
            <a:off x="609600" y="4800600"/>
            <a:ext cx="1885950" cy="1077913"/>
          </a:xfrm>
          <a:prstGeom prst="rect">
            <a:avLst/>
          </a:prstGeom>
          <a:noFill/>
          <a:ln w="9525">
            <a:noFill/>
            <a:miter lim="800000"/>
            <a:headEnd/>
            <a:tailEnd/>
          </a:ln>
        </p:spPr>
        <p:txBody>
          <a:bodyPr wrap="none">
            <a:spAutoFit/>
          </a:bodyPr>
          <a:lstStyle/>
          <a:p>
            <a:r>
              <a:rPr lang="en-US" sz="1600" b="1">
                <a:latin typeface="Corbel" pitchFamily="34" charset="0"/>
              </a:rPr>
              <a:t>Overall prevalence:</a:t>
            </a:r>
          </a:p>
          <a:p>
            <a:r>
              <a:rPr lang="en-US" sz="1600" b="1">
                <a:latin typeface="Corbel" pitchFamily="34" charset="0"/>
              </a:rPr>
              <a:t>Pain 81.5%</a:t>
            </a:r>
          </a:p>
          <a:p>
            <a:r>
              <a:rPr lang="en-US" sz="1600" b="1">
                <a:latin typeface="Corbel" pitchFamily="34" charset="0"/>
              </a:rPr>
              <a:t>TBI 68.2%</a:t>
            </a:r>
          </a:p>
          <a:p>
            <a:r>
              <a:rPr lang="en-US" sz="1600" b="1">
                <a:latin typeface="Corbel" pitchFamily="34" charset="0"/>
              </a:rPr>
              <a:t>PTSD 66.8%</a:t>
            </a:r>
          </a:p>
        </p:txBody>
      </p:sp>
      <p:grpSp>
        <p:nvGrpSpPr>
          <p:cNvPr id="2" name="Group 27"/>
          <p:cNvGrpSpPr>
            <a:grpSpLocks/>
          </p:cNvGrpSpPr>
          <p:nvPr/>
        </p:nvGrpSpPr>
        <p:grpSpPr bwMode="auto">
          <a:xfrm>
            <a:off x="762000" y="1676400"/>
            <a:ext cx="7232650" cy="4529138"/>
            <a:chOff x="228600" y="1563714"/>
            <a:chExt cx="7232645" cy="4529310"/>
          </a:xfrm>
        </p:grpSpPr>
        <p:grpSp>
          <p:nvGrpSpPr>
            <p:cNvPr id="3" name="Group 15"/>
            <p:cNvGrpSpPr>
              <a:grpSpLocks/>
            </p:cNvGrpSpPr>
            <p:nvPr/>
          </p:nvGrpSpPr>
          <p:grpSpPr bwMode="auto">
            <a:xfrm>
              <a:off x="2590800" y="1905000"/>
              <a:ext cx="3810000" cy="4188024"/>
              <a:chOff x="2590800" y="1676400"/>
              <a:chExt cx="3810000" cy="4188024"/>
            </a:xfrm>
          </p:grpSpPr>
          <p:sp>
            <p:nvSpPr>
              <p:cNvPr id="32786" name="Oval 5"/>
              <p:cNvSpPr>
                <a:spLocks noChangeArrowheads="1"/>
              </p:cNvSpPr>
              <p:nvPr/>
            </p:nvSpPr>
            <p:spPr bwMode="auto">
              <a:xfrm>
                <a:off x="2590800" y="1676400"/>
                <a:ext cx="3429000" cy="3352800"/>
              </a:xfrm>
              <a:prstGeom prst="ellipse">
                <a:avLst/>
              </a:prstGeom>
              <a:solidFill>
                <a:schemeClr val="accent2">
                  <a:alpha val="50195"/>
                </a:schemeClr>
              </a:solidFill>
              <a:ln w="28575" algn="ctr">
                <a:solidFill>
                  <a:schemeClr val="tx1"/>
                </a:solidFill>
                <a:round/>
                <a:headEnd/>
                <a:tailEnd/>
              </a:ln>
            </p:spPr>
            <p:txBody>
              <a:bodyPr wrap="none" anchor="ctr"/>
              <a:lstStyle/>
              <a:p>
                <a:endParaRPr lang="en-US">
                  <a:latin typeface="Corbel" pitchFamily="34" charset="0"/>
                </a:endParaRPr>
              </a:p>
            </p:txBody>
          </p:sp>
          <p:sp>
            <p:nvSpPr>
              <p:cNvPr id="32787" name="Oval 8"/>
              <p:cNvSpPr>
                <a:spLocks noChangeArrowheads="1"/>
              </p:cNvSpPr>
              <p:nvPr/>
            </p:nvSpPr>
            <p:spPr bwMode="auto">
              <a:xfrm>
                <a:off x="2814463" y="2511624"/>
                <a:ext cx="3429000" cy="3352800"/>
              </a:xfrm>
              <a:prstGeom prst="ellipse">
                <a:avLst/>
              </a:prstGeom>
              <a:solidFill>
                <a:srgbClr val="FFCC99">
                  <a:alpha val="50195"/>
                </a:srgbClr>
              </a:solidFill>
              <a:ln w="28575" algn="ctr">
                <a:solidFill>
                  <a:schemeClr val="tx1"/>
                </a:solidFill>
                <a:round/>
                <a:headEnd/>
                <a:tailEnd/>
              </a:ln>
            </p:spPr>
            <p:txBody>
              <a:bodyPr wrap="none" anchor="ctr"/>
              <a:lstStyle/>
              <a:p>
                <a:pPr algn="ctr"/>
                <a:endParaRPr lang="en-US">
                  <a:latin typeface="Corbel" pitchFamily="34" charset="0"/>
                </a:endParaRPr>
              </a:p>
            </p:txBody>
          </p:sp>
          <p:sp>
            <p:nvSpPr>
              <p:cNvPr id="32788" name="Oval 9"/>
              <p:cNvSpPr>
                <a:spLocks noChangeArrowheads="1"/>
              </p:cNvSpPr>
              <p:nvPr/>
            </p:nvSpPr>
            <p:spPr bwMode="auto">
              <a:xfrm>
                <a:off x="2971800" y="1676400"/>
                <a:ext cx="3429000" cy="3352800"/>
              </a:xfrm>
              <a:prstGeom prst="ellipse">
                <a:avLst/>
              </a:prstGeom>
              <a:solidFill>
                <a:schemeClr val="folHlink">
                  <a:alpha val="50195"/>
                </a:schemeClr>
              </a:solidFill>
              <a:ln w="28575" algn="ctr">
                <a:solidFill>
                  <a:schemeClr val="tx1"/>
                </a:solidFill>
                <a:round/>
                <a:headEnd/>
                <a:tailEnd/>
              </a:ln>
            </p:spPr>
            <p:txBody>
              <a:bodyPr wrap="none" anchor="ctr"/>
              <a:lstStyle/>
              <a:p>
                <a:pPr algn="ctr"/>
                <a:endParaRPr lang="en-US">
                  <a:latin typeface="Corbel" pitchFamily="34" charset="0"/>
                </a:endParaRPr>
              </a:p>
            </p:txBody>
          </p:sp>
          <p:sp>
            <p:nvSpPr>
              <p:cNvPr id="32789" name="Text Box 10"/>
              <p:cNvSpPr txBox="1">
                <a:spLocks noChangeArrowheads="1"/>
              </p:cNvSpPr>
              <p:nvPr/>
            </p:nvSpPr>
            <p:spPr bwMode="auto">
              <a:xfrm>
                <a:off x="3754438" y="5181600"/>
                <a:ext cx="1600200" cy="369332"/>
              </a:xfrm>
              <a:prstGeom prst="rect">
                <a:avLst/>
              </a:prstGeom>
              <a:noFill/>
              <a:ln w="9525" algn="ctr">
                <a:noFill/>
                <a:miter lim="800000"/>
                <a:headEnd/>
                <a:tailEnd/>
              </a:ln>
            </p:spPr>
            <p:txBody>
              <a:bodyPr>
                <a:spAutoFit/>
              </a:bodyPr>
              <a:lstStyle/>
              <a:p>
                <a:pPr algn="ctr">
                  <a:spcBef>
                    <a:spcPct val="50000"/>
                  </a:spcBef>
                </a:pPr>
                <a:r>
                  <a:rPr lang="en-US" sz="1800" b="1">
                    <a:latin typeface="Corbel" pitchFamily="34" charset="0"/>
                  </a:rPr>
                  <a:t>PTSD</a:t>
                </a:r>
              </a:p>
            </p:txBody>
          </p:sp>
          <p:sp>
            <p:nvSpPr>
              <p:cNvPr id="32790" name="Rectangle 12"/>
              <p:cNvSpPr>
                <a:spLocks noChangeArrowheads="1"/>
              </p:cNvSpPr>
              <p:nvPr/>
            </p:nvSpPr>
            <p:spPr bwMode="auto">
              <a:xfrm rot="-4669107">
                <a:off x="2578673" y="2803802"/>
                <a:ext cx="505267" cy="369332"/>
              </a:xfrm>
              <a:prstGeom prst="rect">
                <a:avLst/>
              </a:prstGeom>
              <a:noFill/>
              <a:ln w="9525" algn="ctr">
                <a:noFill/>
                <a:miter lim="800000"/>
                <a:headEnd/>
                <a:tailEnd/>
              </a:ln>
            </p:spPr>
            <p:txBody>
              <a:bodyPr wrap="none">
                <a:spAutoFit/>
              </a:bodyPr>
              <a:lstStyle/>
              <a:p>
                <a:r>
                  <a:rPr lang="en-US" sz="1800">
                    <a:latin typeface="Corbel" pitchFamily="34" charset="0"/>
                  </a:rPr>
                  <a:t>TBI</a:t>
                </a:r>
              </a:p>
            </p:txBody>
          </p:sp>
          <p:sp>
            <p:nvSpPr>
              <p:cNvPr id="32791" name="Text Box 13"/>
              <p:cNvSpPr txBox="1">
                <a:spLocks noChangeArrowheads="1"/>
              </p:cNvSpPr>
              <p:nvPr/>
            </p:nvSpPr>
            <p:spPr bwMode="auto">
              <a:xfrm rot="4765035">
                <a:off x="5796630" y="2793484"/>
                <a:ext cx="689228" cy="369332"/>
              </a:xfrm>
              <a:prstGeom prst="rect">
                <a:avLst/>
              </a:prstGeom>
              <a:noFill/>
              <a:ln w="9525" algn="ctr">
                <a:noFill/>
                <a:miter lim="800000"/>
                <a:headEnd/>
                <a:tailEnd/>
              </a:ln>
            </p:spPr>
            <p:txBody>
              <a:bodyPr wrap="none">
                <a:spAutoFit/>
              </a:bodyPr>
              <a:lstStyle/>
              <a:p>
                <a:r>
                  <a:rPr lang="en-US" sz="1800" b="1">
                    <a:latin typeface="Corbel" pitchFamily="34" charset="0"/>
                  </a:rPr>
                  <a:t>PAIN</a:t>
                </a:r>
              </a:p>
            </p:txBody>
          </p:sp>
          <p:sp>
            <p:nvSpPr>
              <p:cNvPr id="32792" name="Text Box 20"/>
              <p:cNvSpPr txBox="1">
                <a:spLocks noChangeArrowheads="1"/>
              </p:cNvSpPr>
              <p:nvPr/>
            </p:nvSpPr>
            <p:spPr bwMode="auto">
              <a:xfrm>
                <a:off x="3962400" y="1981200"/>
                <a:ext cx="1034256" cy="369332"/>
              </a:xfrm>
              <a:prstGeom prst="rect">
                <a:avLst/>
              </a:prstGeom>
              <a:noFill/>
              <a:ln w="9525" algn="ctr">
                <a:noFill/>
                <a:miter lim="800000"/>
                <a:headEnd/>
                <a:tailEnd/>
              </a:ln>
            </p:spPr>
            <p:txBody>
              <a:bodyPr wrap="none">
                <a:spAutoFit/>
              </a:bodyPr>
              <a:lstStyle/>
              <a:p>
                <a:r>
                  <a:rPr lang="en-US" sz="1800" b="1">
                    <a:latin typeface="Corbel" pitchFamily="34" charset="0"/>
                  </a:rPr>
                  <a:t>TBI/Pain</a:t>
                </a:r>
              </a:p>
            </p:txBody>
          </p:sp>
          <p:sp>
            <p:nvSpPr>
              <p:cNvPr id="32793" name="Text Box 22"/>
              <p:cNvSpPr txBox="1">
                <a:spLocks noChangeArrowheads="1"/>
              </p:cNvSpPr>
              <p:nvPr/>
            </p:nvSpPr>
            <p:spPr bwMode="auto">
              <a:xfrm rot="3040756">
                <a:off x="2569136" y="4183736"/>
                <a:ext cx="1333036" cy="369332"/>
              </a:xfrm>
              <a:prstGeom prst="rect">
                <a:avLst/>
              </a:prstGeom>
              <a:noFill/>
              <a:ln w="9525" algn="ctr">
                <a:noFill/>
                <a:miter lim="800000"/>
                <a:headEnd/>
                <a:tailEnd/>
              </a:ln>
            </p:spPr>
            <p:txBody>
              <a:bodyPr>
                <a:spAutoFit/>
              </a:bodyPr>
              <a:lstStyle/>
              <a:p>
                <a:r>
                  <a:rPr lang="en-US" sz="1800" b="1">
                    <a:latin typeface="Corbel" pitchFamily="34" charset="0"/>
                  </a:rPr>
                  <a:t>TBI/PTSD</a:t>
                </a:r>
              </a:p>
            </p:txBody>
          </p:sp>
          <p:sp>
            <p:nvSpPr>
              <p:cNvPr id="32794" name="Text Box 23"/>
              <p:cNvSpPr txBox="1">
                <a:spLocks noChangeArrowheads="1"/>
              </p:cNvSpPr>
              <p:nvPr/>
            </p:nvSpPr>
            <p:spPr bwMode="auto">
              <a:xfrm rot="-3673941">
                <a:off x="5239088" y="4034909"/>
                <a:ext cx="1210588" cy="369332"/>
              </a:xfrm>
              <a:prstGeom prst="rect">
                <a:avLst/>
              </a:prstGeom>
              <a:noFill/>
              <a:ln w="9525" algn="ctr">
                <a:noFill/>
                <a:miter lim="800000"/>
                <a:headEnd/>
                <a:tailEnd/>
              </a:ln>
            </p:spPr>
            <p:txBody>
              <a:bodyPr wrap="none">
                <a:spAutoFit/>
              </a:bodyPr>
              <a:lstStyle/>
              <a:p>
                <a:r>
                  <a:rPr lang="en-US" sz="1800">
                    <a:latin typeface="Corbel" pitchFamily="34" charset="0"/>
                  </a:rPr>
                  <a:t>Pain/PTSD</a:t>
                </a:r>
              </a:p>
            </p:txBody>
          </p:sp>
          <p:sp>
            <p:nvSpPr>
              <p:cNvPr id="32795" name="Text Box 14"/>
              <p:cNvSpPr txBox="1">
                <a:spLocks noChangeArrowheads="1"/>
              </p:cNvSpPr>
              <p:nvPr/>
            </p:nvSpPr>
            <p:spPr bwMode="auto">
              <a:xfrm>
                <a:off x="2971800" y="3367088"/>
                <a:ext cx="3070225" cy="954087"/>
              </a:xfrm>
              <a:prstGeom prst="rect">
                <a:avLst/>
              </a:prstGeom>
              <a:noFill/>
              <a:ln w="9525" algn="ctr">
                <a:noFill/>
                <a:miter lim="800000"/>
                <a:headEnd/>
                <a:tailEnd/>
              </a:ln>
            </p:spPr>
            <p:txBody>
              <a:bodyPr wrap="none">
                <a:spAutoFit/>
              </a:bodyPr>
              <a:lstStyle/>
              <a:p>
                <a:pPr algn="ctr"/>
                <a:r>
                  <a:rPr lang="en-US" sz="2800" b="1">
                    <a:latin typeface="Corbel" pitchFamily="34" charset="0"/>
                  </a:rPr>
                  <a:t>P3 Multi-symptom</a:t>
                </a:r>
              </a:p>
              <a:p>
                <a:pPr algn="ctr"/>
                <a:r>
                  <a:rPr lang="en-US" sz="2800" b="1">
                    <a:latin typeface="Corbel" pitchFamily="34" charset="0"/>
                  </a:rPr>
                  <a:t>Disorder</a:t>
                </a:r>
              </a:p>
            </p:txBody>
          </p:sp>
        </p:grpSp>
        <p:sp>
          <p:nvSpPr>
            <p:cNvPr id="32774" name="TextBox 13"/>
            <p:cNvSpPr txBox="1">
              <a:spLocks noChangeArrowheads="1"/>
            </p:cNvSpPr>
            <p:nvPr/>
          </p:nvSpPr>
          <p:spPr bwMode="auto">
            <a:xfrm>
              <a:off x="228600" y="1563714"/>
              <a:ext cx="3364445" cy="461682"/>
            </a:xfrm>
            <a:prstGeom prst="rect">
              <a:avLst/>
            </a:prstGeom>
            <a:noFill/>
            <a:ln w="9525">
              <a:noFill/>
              <a:miter lim="800000"/>
              <a:headEnd/>
              <a:tailEnd/>
            </a:ln>
          </p:spPr>
          <p:txBody>
            <a:bodyPr wrap="none">
              <a:spAutoFit/>
            </a:bodyPr>
            <a:lstStyle/>
            <a:p>
              <a:r>
                <a:rPr lang="en-US" sz="1200" b="1" dirty="0">
                  <a:latin typeface="Corbel" pitchFamily="34" charset="0"/>
                </a:rPr>
                <a:t>Lew, Otis, </a:t>
              </a:r>
              <a:r>
                <a:rPr lang="en-US" sz="1200" b="1" dirty="0" err="1">
                  <a:latin typeface="Corbel" pitchFamily="34" charset="0"/>
                </a:rPr>
                <a:t>Tun</a:t>
              </a:r>
              <a:r>
                <a:rPr lang="en-US" sz="1200" b="1" dirty="0">
                  <a:latin typeface="Corbel" pitchFamily="34" charset="0"/>
                </a:rPr>
                <a:t>, Kerns, Clark, &amp; </a:t>
              </a:r>
              <a:r>
                <a:rPr lang="en-US" sz="1200" b="1" dirty="0" err="1">
                  <a:latin typeface="Corbel" pitchFamily="34" charset="0"/>
                </a:rPr>
                <a:t>Cifu</a:t>
              </a:r>
              <a:r>
                <a:rPr lang="en-US" sz="1200" b="1" dirty="0">
                  <a:latin typeface="Corbel" pitchFamily="34" charset="0"/>
                </a:rPr>
                <a:t>, </a:t>
              </a:r>
              <a:r>
                <a:rPr lang="en-US" sz="1200" b="1" dirty="0" smtClean="0">
                  <a:latin typeface="Corbel" pitchFamily="34" charset="0"/>
                </a:rPr>
                <a:t>2009 JRR&amp;D</a:t>
              </a:r>
              <a:endParaRPr lang="en-US" sz="1200" b="1" dirty="0">
                <a:latin typeface="Corbel" pitchFamily="34" charset="0"/>
              </a:endParaRPr>
            </a:p>
            <a:p>
              <a:r>
                <a:rPr lang="en-US" sz="1200" b="1" dirty="0">
                  <a:latin typeface="Corbel" pitchFamily="34" charset="0"/>
                </a:rPr>
                <a:t>Sample = 340 OEF/OIF outpatients at Boston VA</a:t>
              </a:r>
            </a:p>
          </p:txBody>
        </p:sp>
        <p:sp>
          <p:nvSpPr>
            <p:cNvPr id="32775" name="TextBox 17"/>
            <p:cNvSpPr txBox="1">
              <a:spLocks noChangeArrowheads="1"/>
            </p:cNvSpPr>
            <p:nvPr/>
          </p:nvSpPr>
          <p:spPr bwMode="auto">
            <a:xfrm>
              <a:off x="1676400" y="3048000"/>
              <a:ext cx="677863" cy="369888"/>
            </a:xfrm>
            <a:prstGeom prst="rect">
              <a:avLst/>
            </a:prstGeom>
            <a:noFill/>
            <a:ln w="9525">
              <a:noFill/>
              <a:miter lim="800000"/>
              <a:headEnd/>
              <a:tailEnd/>
            </a:ln>
          </p:spPr>
          <p:txBody>
            <a:bodyPr wrap="none">
              <a:spAutoFit/>
            </a:bodyPr>
            <a:lstStyle/>
            <a:p>
              <a:r>
                <a:rPr lang="en-US" sz="1800" b="1">
                  <a:latin typeface="Corbel" pitchFamily="34" charset="0"/>
                </a:rPr>
                <a:t>5.3%</a:t>
              </a:r>
            </a:p>
          </p:txBody>
        </p:sp>
        <p:sp>
          <p:nvSpPr>
            <p:cNvPr id="32776" name="TextBox 18"/>
            <p:cNvSpPr txBox="1">
              <a:spLocks noChangeArrowheads="1"/>
            </p:cNvSpPr>
            <p:nvPr/>
          </p:nvSpPr>
          <p:spPr bwMode="auto">
            <a:xfrm>
              <a:off x="4262438" y="5691188"/>
              <a:ext cx="606256" cy="369332"/>
            </a:xfrm>
            <a:prstGeom prst="rect">
              <a:avLst/>
            </a:prstGeom>
            <a:noFill/>
            <a:ln w="9525">
              <a:noFill/>
              <a:miter lim="800000"/>
              <a:headEnd/>
              <a:tailEnd/>
            </a:ln>
          </p:spPr>
          <p:txBody>
            <a:bodyPr wrap="none">
              <a:spAutoFit/>
            </a:bodyPr>
            <a:lstStyle/>
            <a:p>
              <a:r>
                <a:rPr lang="en-US" sz="1800" b="1">
                  <a:latin typeface="Corbel" pitchFamily="34" charset="0"/>
                </a:rPr>
                <a:t>2. %</a:t>
              </a:r>
            </a:p>
          </p:txBody>
        </p:sp>
        <p:sp>
          <p:nvSpPr>
            <p:cNvPr id="32777" name="TextBox 19"/>
            <p:cNvSpPr txBox="1">
              <a:spLocks noChangeArrowheads="1"/>
            </p:cNvSpPr>
            <p:nvPr/>
          </p:nvSpPr>
          <p:spPr bwMode="auto">
            <a:xfrm>
              <a:off x="6369050" y="4430713"/>
              <a:ext cx="793750" cy="369887"/>
            </a:xfrm>
            <a:prstGeom prst="rect">
              <a:avLst/>
            </a:prstGeom>
            <a:noFill/>
            <a:ln w="9525">
              <a:noFill/>
              <a:miter lim="800000"/>
              <a:headEnd/>
              <a:tailEnd/>
            </a:ln>
          </p:spPr>
          <p:txBody>
            <a:bodyPr wrap="none">
              <a:spAutoFit/>
            </a:bodyPr>
            <a:lstStyle/>
            <a:p>
              <a:r>
                <a:rPr lang="en-US" sz="1800" b="1">
                  <a:latin typeface="Corbel" pitchFamily="34" charset="0"/>
                </a:rPr>
                <a:t>16.5%</a:t>
              </a:r>
            </a:p>
          </p:txBody>
        </p:sp>
        <p:sp>
          <p:nvSpPr>
            <p:cNvPr id="32778" name="TextBox 20"/>
            <p:cNvSpPr txBox="1">
              <a:spLocks noChangeArrowheads="1"/>
            </p:cNvSpPr>
            <p:nvPr/>
          </p:nvSpPr>
          <p:spPr bwMode="auto">
            <a:xfrm>
              <a:off x="6673850" y="2895600"/>
              <a:ext cx="787395" cy="369332"/>
            </a:xfrm>
            <a:prstGeom prst="rect">
              <a:avLst/>
            </a:prstGeom>
            <a:noFill/>
            <a:ln w="9525">
              <a:noFill/>
              <a:miter lim="800000"/>
              <a:headEnd/>
              <a:tailEnd/>
            </a:ln>
          </p:spPr>
          <p:txBody>
            <a:bodyPr wrap="none">
              <a:spAutoFit/>
            </a:bodyPr>
            <a:lstStyle/>
            <a:p>
              <a:r>
                <a:rPr lang="en-US" sz="1800" b="1">
                  <a:latin typeface="Corbel" pitchFamily="34" charset="0"/>
                </a:rPr>
                <a:t>10.3%</a:t>
              </a:r>
            </a:p>
          </p:txBody>
        </p:sp>
        <p:sp>
          <p:nvSpPr>
            <p:cNvPr id="32779" name="TextBox 21"/>
            <p:cNvSpPr txBox="1">
              <a:spLocks noChangeArrowheads="1"/>
            </p:cNvSpPr>
            <p:nvPr/>
          </p:nvSpPr>
          <p:spPr bwMode="auto">
            <a:xfrm>
              <a:off x="4106863" y="2425700"/>
              <a:ext cx="729687" cy="338554"/>
            </a:xfrm>
            <a:prstGeom prst="rect">
              <a:avLst/>
            </a:prstGeom>
            <a:noFill/>
            <a:ln w="9525">
              <a:noFill/>
              <a:miter lim="800000"/>
              <a:headEnd/>
              <a:tailEnd/>
            </a:ln>
          </p:spPr>
          <p:txBody>
            <a:bodyPr wrap="none">
              <a:spAutoFit/>
            </a:bodyPr>
            <a:lstStyle/>
            <a:p>
              <a:r>
                <a:rPr lang="en-US" sz="1600" b="1">
                  <a:latin typeface="Corbel" pitchFamily="34" charset="0"/>
                </a:rPr>
                <a:t>12.6%</a:t>
              </a:r>
            </a:p>
          </p:txBody>
        </p:sp>
        <p:sp>
          <p:nvSpPr>
            <p:cNvPr id="32780" name="TextBox 22"/>
            <p:cNvSpPr txBox="1">
              <a:spLocks noChangeArrowheads="1"/>
            </p:cNvSpPr>
            <p:nvPr/>
          </p:nvSpPr>
          <p:spPr bwMode="auto">
            <a:xfrm>
              <a:off x="1981200" y="4354513"/>
              <a:ext cx="697627" cy="369332"/>
            </a:xfrm>
            <a:prstGeom prst="rect">
              <a:avLst/>
            </a:prstGeom>
            <a:noFill/>
            <a:ln w="9525">
              <a:noFill/>
              <a:miter lim="800000"/>
              <a:headEnd/>
              <a:tailEnd/>
            </a:ln>
          </p:spPr>
          <p:txBody>
            <a:bodyPr wrap="none">
              <a:spAutoFit/>
            </a:bodyPr>
            <a:lstStyle/>
            <a:p>
              <a:r>
                <a:rPr lang="en-US" sz="1800" b="1">
                  <a:latin typeface="Corbel" pitchFamily="34" charset="0"/>
                </a:rPr>
                <a:t>6.8%</a:t>
              </a:r>
            </a:p>
          </p:txBody>
        </p:sp>
        <p:sp>
          <p:nvSpPr>
            <p:cNvPr id="24" name="Right Arrow 23"/>
            <p:cNvSpPr/>
            <p:nvPr/>
          </p:nvSpPr>
          <p:spPr>
            <a:xfrm>
              <a:off x="2606674" y="4526102"/>
              <a:ext cx="381000" cy="46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Right Arrow 24"/>
            <p:cNvSpPr/>
            <p:nvPr/>
          </p:nvSpPr>
          <p:spPr>
            <a:xfrm>
              <a:off x="2301874" y="3230652"/>
              <a:ext cx="381000" cy="46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Right Arrow 25"/>
            <p:cNvSpPr/>
            <p:nvPr/>
          </p:nvSpPr>
          <p:spPr>
            <a:xfrm rot="11585575">
              <a:off x="5942009" y="4548327"/>
              <a:ext cx="466725" cy="46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 name="Right Arrow 26"/>
            <p:cNvSpPr/>
            <p:nvPr/>
          </p:nvSpPr>
          <p:spPr>
            <a:xfrm rot="10800000">
              <a:off x="6248396" y="3078247"/>
              <a:ext cx="457200" cy="460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85" name="TextBox 16"/>
            <p:cNvSpPr txBox="1">
              <a:spLocks noChangeArrowheads="1"/>
            </p:cNvSpPr>
            <p:nvPr/>
          </p:nvSpPr>
          <p:spPr bwMode="auto">
            <a:xfrm>
              <a:off x="4127500" y="4506913"/>
              <a:ext cx="998538" cy="461962"/>
            </a:xfrm>
            <a:prstGeom prst="rect">
              <a:avLst/>
            </a:prstGeom>
            <a:noFill/>
            <a:ln w="9525">
              <a:noFill/>
              <a:miter lim="800000"/>
              <a:headEnd/>
              <a:tailEnd/>
            </a:ln>
          </p:spPr>
          <p:txBody>
            <a:bodyPr wrap="none">
              <a:spAutoFit/>
            </a:bodyPr>
            <a:lstStyle/>
            <a:p>
              <a:r>
                <a:rPr lang="en-US" b="1">
                  <a:latin typeface="Corbel" pitchFamily="34" charset="0"/>
                </a:rPr>
                <a:t>42.1%</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228600" y="762000"/>
            <a:ext cx="8915400" cy="6248400"/>
          </a:xfrm>
        </p:spPr>
        <p:txBody>
          <a:bodyPr rtlCol="0">
            <a:normAutofit fontScale="85000" lnSpcReduction="20000"/>
          </a:bodyPr>
          <a:lstStyle/>
          <a:p>
            <a:pPr marL="609600" indent="-609600" algn="ctr" eaLnBrk="1" fontAlgn="auto" hangingPunct="1">
              <a:lnSpc>
                <a:spcPct val="90000"/>
              </a:lnSpc>
              <a:spcAft>
                <a:spcPts val="0"/>
              </a:spcAft>
              <a:buFontTx/>
              <a:buNone/>
              <a:defRPr/>
            </a:pPr>
            <a:r>
              <a:rPr lang="en-US" sz="3500" b="1" i="1" dirty="0" smtClean="0">
                <a:solidFill>
                  <a:srgbClr val="C00000"/>
                </a:solidFill>
              </a:rPr>
              <a:t>Our 26 y/o Combat Veteran is more likely to have: </a:t>
            </a:r>
          </a:p>
          <a:p>
            <a:pPr marL="609600" indent="-609600" eaLnBrk="1" fontAlgn="auto" hangingPunct="1">
              <a:lnSpc>
                <a:spcPct val="90000"/>
              </a:lnSpc>
              <a:spcAft>
                <a:spcPts val="0"/>
              </a:spcAft>
              <a:buFont typeface="Arial" pitchFamily="34" charset="0"/>
              <a:buNone/>
              <a:defRPr/>
            </a:pPr>
            <a:endParaRPr lang="en-US" sz="1600" b="1" u="sng" dirty="0" smtClean="0"/>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physical injuries</a:t>
            </a:r>
          </a:p>
          <a:p>
            <a:pPr marL="1009650" lvl="1" indent="-609600" eaLnBrk="1" fontAlgn="auto" hangingPunct="1">
              <a:lnSpc>
                <a:spcPct val="90000"/>
              </a:lnSpc>
              <a:spcAft>
                <a:spcPts val="0"/>
              </a:spcAft>
              <a:buFont typeface="Arial" pitchFamily="34" charset="0"/>
              <a:buChar char="–"/>
              <a:defRPr/>
            </a:pPr>
            <a:r>
              <a:rPr lang="en-US" sz="3000" dirty="0" smtClean="0">
                <a:solidFill>
                  <a:schemeClr val="tx1"/>
                </a:solidFill>
              </a:rPr>
              <a:t>be taking opioid pain medications</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diagnosable mental health conditions</a:t>
            </a:r>
          </a:p>
          <a:p>
            <a:pPr marL="1009650" lvl="1" indent="-609600" eaLnBrk="1" fontAlgn="auto" hangingPunct="1">
              <a:lnSpc>
                <a:spcPct val="90000"/>
              </a:lnSpc>
              <a:spcAft>
                <a:spcPts val="0"/>
              </a:spcAft>
              <a:buFont typeface="Arial" pitchFamily="34" charset="0"/>
              <a:buChar char="–"/>
              <a:defRPr/>
            </a:pPr>
            <a:r>
              <a:rPr lang="en-US" sz="3000" dirty="0" smtClean="0">
                <a:solidFill>
                  <a:schemeClr val="tx1"/>
                </a:solidFill>
              </a:rPr>
              <a:t>as well as sub-syndromal mental health issues</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unexplained symptoms with general health decline </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hearing problems </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dental problems</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psychosocial distress: marital, occupational, financial, social</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risk of injury/death from “incidental trauma”</a:t>
            </a:r>
            <a:r>
              <a:rPr lang="en-US" sz="3000" dirty="0" smtClean="0">
                <a:solidFill>
                  <a:schemeClr val="hlink"/>
                </a:solidFill>
              </a:rPr>
              <a:t>	</a:t>
            </a:r>
          </a:p>
          <a:p>
            <a:pPr marL="609600" indent="-609600" eaLnBrk="1" fontAlgn="auto" hangingPunct="1">
              <a:lnSpc>
                <a:spcPct val="90000"/>
              </a:lnSpc>
              <a:spcAft>
                <a:spcPts val="0"/>
              </a:spcAft>
              <a:buFont typeface="Arial" pitchFamily="34" charset="0"/>
              <a:buChar char="•"/>
              <a:defRPr/>
            </a:pPr>
            <a:r>
              <a:rPr lang="en-US" sz="3000" dirty="0" smtClean="0">
                <a:solidFill>
                  <a:srgbClr val="C00000"/>
                </a:solidFill>
              </a:rPr>
              <a:t>At least a 2-3 fold increased risk of suicide</a:t>
            </a:r>
          </a:p>
          <a:p>
            <a:pPr marL="609600" indent="-609600" eaLnBrk="1" fontAlgn="auto" hangingPunct="1">
              <a:lnSpc>
                <a:spcPct val="90000"/>
              </a:lnSpc>
              <a:spcAft>
                <a:spcPts val="0"/>
              </a:spcAft>
              <a:buFont typeface="Arial" pitchFamily="34" charset="0"/>
              <a:buChar char="•"/>
              <a:defRPr/>
            </a:pPr>
            <a:r>
              <a:rPr lang="en-US" sz="3000" dirty="0" smtClean="0">
                <a:solidFill>
                  <a:srgbClr val="C00000"/>
                </a:solidFill>
              </a:rPr>
              <a:t>And he is much less likely to show up for his appointments!</a:t>
            </a:r>
          </a:p>
          <a:p>
            <a:pPr marL="609600" indent="-609600" eaLnBrk="1" fontAlgn="auto" hangingPunct="1">
              <a:lnSpc>
                <a:spcPct val="90000"/>
              </a:lnSpc>
              <a:spcAft>
                <a:spcPts val="0"/>
              </a:spcAft>
              <a:buFont typeface="Arial" pitchFamily="34" charset="0"/>
              <a:buChar char="•"/>
              <a:defRPr/>
            </a:pPr>
            <a:endParaRPr lang="en-US" sz="2000" dirty="0" smtClean="0">
              <a:solidFill>
                <a:srgbClr val="C00000"/>
              </a:solidFill>
            </a:endParaRPr>
          </a:p>
          <a:p>
            <a:pPr marL="609600" indent="-609600" eaLnBrk="1" fontAlgn="auto" hangingPunct="1">
              <a:lnSpc>
                <a:spcPct val="90000"/>
              </a:lnSpc>
              <a:spcAft>
                <a:spcPts val="0"/>
              </a:spcAft>
              <a:buFontTx/>
              <a:buNone/>
              <a:defRPr/>
            </a:pPr>
            <a:r>
              <a:rPr lang="en-US" sz="24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idx="1"/>
          </p:nvPr>
        </p:nvSpPr>
        <p:spPr>
          <a:xfrm>
            <a:off x="228600" y="838200"/>
            <a:ext cx="8915400" cy="6019800"/>
          </a:xfrm>
        </p:spPr>
        <p:txBody>
          <a:bodyPr rtlCol="0">
            <a:normAutofit fontScale="85000" lnSpcReduction="20000"/>
          </a:bodyPr>
          <a:lstStyle/>
          <a:p>
            <a:pPr marL="609600" indent="-609600" algn="ctr" eaLnBrk="1" fontAlgn="auto" hangingPunct="1">
              <a:lnSpc>
                <a:spcPct val="90000"/>
              </a:lnSpc>
              <a:spcAft>
                <a:spcPts val="0"/>
              </a:spcAft>
              <a:buFontTx/>
              <a:buNone/>
              <a:defRPr/>
            </a:pPr>
            <a:r>
              <a:rPr lang="en-US" sz="3500" b="1" i="1" dirty="0" smtClean="0">
                <a:solidFill>
                  <a:srgbClr val="C00000"/>
                </a:solidFill>
              </a:rPr>
              <a:t>Our 26 y/o Combat Veteran is more likely to need: </a:t>
            </a:r>
          </a:p>
          <a:p>
            <a:pPr marL="609600" indent="-609600" eaLnBrk="1" fontAlgn="auto" hangingPunct="1">
              <a:lnSpc>
                <a:spcPct val="90000"/>
              </a:lnSpc>
              <a:spcAft>
                <a:spcPts val="0"/>
              </a:spcAft>
              <a:buFont typeface="Arial" pitchFamily="34" charset="0"/>
              <a:buNone/>
              <a:defRPr/>
            </a:pPr>
            <a:endParaRPr lang="en-US" sz="1600" b="1" u="sng" dirty="0" smtClean="0"/>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Deployment focused care</a:t>
            </a:r>
          </a:p>
          <a:p>
            <a:pPr marL="1009650" lvl="1" indent="-609600" eaLnBrk="1" fontAlgn="auto" hangingPunct="1">
              <a:lnSpc>
                <a:spcPct val="90000"/>
              </a:lnSpc>
              <a:spcAft>
                <a:spcPts val="0"/>
              </a:spcAft>
              <a:buFont typeface="Arial" pitchFamily="34" charset="0"/>
              <a:buChar char="–"/>
              <a:defRPr/>
            </a:pPr>
            <a:r>
              <a:rPr lang="en-US" sz="3000" dirty="0" smtClean="0">
                <a:solidFill>
                  <a:schemeClr val="tx1"/>
                </a:solidFill>
              </a:rPr>
              <a:t>Pain management intervention</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Evidence based MH care</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MH support for MH issues not meeting criteria for specific diagnosis</a:t>
            </a:r>
          </a:p>
          <a:p>
            <a:pPr marL="1009650" lvl="1" indent="-609600" eaLnBrk="1" fontAlgn="auto" hangingPunct="1">
              <a:lnSpc>
                <a:spcPct val="90000"/>
              </a:lnSpc>
              <a:spcAft>
                <a:spcPts val="0"/>
              </a:spcAft>
              <a:buFont typeface="Arial" pitchFamily="34" charset="0"/>
              <a:buChar char="–"/>
              <a:defRPr/>
            </a:pPr>
            <a:r>
              <a:rPr lang="en-US" sz="3000" dirty="0" smtClean="0">
                <a:solidFill>
                  <a:schemeClr val="tx1"/>
                </a:solidFill>
              </a:rPr>
              <a:t>Behavioral health support: health recovery</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Expedited dental care (within 6 months of discharge)</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ETOH/SUDs intervention</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Support for: marital, vocational rehabilitation,  securing employment, temporary financial, temporary housing</a:t>
            </a:r>
          </a:p>
          <a:p>
            <a:pPr marL="609600" indent="-609600" eaLnBrk="1" fontAlgn="auto" hangingPunct="1">
              <a:lnSpc>
                <a:spcPct val="90000"/>
              </a:lnSpc>
              <a:spcAft>
                <a:spcPts val="0"/>
              </a:spcAft>
              <a:buFont typeface="Arial" pitchFamily="34" charset="0"/>
              <a:buChar char="•"/>
              <a:defRPr/>
            </a:pPr>
            <a:r>
              <a:rPr lang="en-US" sz="3000" dirty="0" smtClean="0">
                <a:solidFill>
                  <a:schemeClr val="tx1"/>
                </a:solidFill>
              </a:rPr>
              <a:t>Expedited compensation claim</a:t>
            </a:r>
          </a:p>
          <a:p>
            <a:pPr marL="609600" indent="-609600" eaLnBrk="1" fontAlgn="auto" hangingPunct="1">
              <a:lnSpc>
                <a:spcPct val="90000"/>
              </a:lnSpc>
              <a:spcAft>
                <a:spcPts val="0"/>
              </a:spcAft>
              <a:buFont typeface="Arial" pitchFamily="34" charset="0"/>
              <a:buChar char="•"/>
              <a:defRPr/>
            </a:pPr>
            <a:r>
              <a:rPr lang="en-US" sz="3000" dirty="0" smtClean="0">
                <a:solidFill>
                  <a:srgbClr val="C00000"/>
                </a:solidFill>
              </a:rPr>
              <a:t>Ongoing monitoring for suicide risk</a:t>
            </a:r>
          </a:p>
          <a:p>
            <a:pPr marL="609600" indent="-609600" eaLnBrk="1" fontAlgn="auto" hangingPunct="1">
              <a:lnSpc>
                <a:spcPct val="90000"/>
              </a:lnSpc>
              <a:spcAft>
                <a:spcPts val="0"/>
              </a:spcAft>
              <a:buFont typeface="Arial" pitchFamily="34" charset="0"/>
              <a:buChar char="•"/>
              <a:defRPr/>
            </a:pPr>
            <a:endParaRPr lang="en-US" sz="3000" dirty="0" smtClean="0">
              <a:solidFill>
                <a:srgbClr val="C00000"/>
              </a:solidFill>
            </a:endParaRPr>
          </a:p>
          <a:p>
            <a:pPr marL="609600" indent="-609600" eaLnBrk="1" fontAlgn="auto" hangingPunct="1">
              <a:lnSpc>
                <a:spcPct val="90000"/>
              </a:lnSpc>
              <a:spcAft>
                <a:spcPts val="0"/>
              </a:spcAft>
              <a:buFontTx/>
              <a:buNone/>
              <a:defRPr/>
            </a:pPr>
            <a:r>
              <a:rPr lang="en-US" sz="30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vantGarde Bk BT"/>
        <a:ea typeface=""/>
        <a:cs typeface=""/>
      </a:majorFont>
      <a:minorFont>
        <a:latin typeface="AvantGarde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2505</TotalTime>
  <Words>1097</Words>
  <Application>Microsoft Office PowerPoint</Application>
  <PresentationFormat>On-screen Show (4:3)</PresentationFormat>
  <Paragraphs>295</Paragraphs>
  <Slides>22</Slides>
  <Notes>12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Integrating Post-Combat Care into VA Health Care</vt:lpstr>
      <vt:lpstr>  What are the health care needs of our returning combat Veterans?</vt:lpstr>
      <vt:lpstr> How does a 26 y/o Combat Veteran differ from a 26 y/o  who has not had a combat deployment?   How might their health care needs  differ?</vt:lpstr>
      <vt:lpstr>Health Concerns of Combat Veterans</vt:lpstr>
      <vt:lpstr>What are the health concerns    of OEF/OIF/OND  veterans seen in the VA?</vt:lpstr>
      <vt:lpstr>  Since 2002 approximately 620,000 OEF/OIF/OND Veterans have been seen in VA facilities.  A total of 331,514 unique patients have received one or more mental health diagnoses    </vt:lpstr>
      <vt:lpstr>Co-morbid Concerns in Combat Veterans</vt:lpstr>
      <vt:lpstr>Slide 8</vt:lpstr>
      <vt:lpstr>Slide 9</vt:lpstr>
      <vt:lpstr>Slide 10</vt:lpstr>
      <vt:lpstr>Slide 11</vt:lpstr>
      <vt:lpstr>Slide 12</vt:lpstr>
      <vt:lpstr>Integrated Post-Combat Care </vt:lpstr>
      <vt:lpstr>Integrated Post-Combat Care </vt:lpstr>
      <vt:lpstr>Slide 15</vt:lpstr>
      <vt:lpstr>Slide 16</vt:lpstr>
      <vt:lpstr>Slide 17</vt:lpstr>
      <vt:lpstr>Slide 18</vt:lpstr>
      <vt:lpstr>Slide 19</vt:lpstr>
      <vt:lpstr>Slide 20</vt:lpstr>
      <vt:lpstr>Slide 21</vt:lpstr>
      <vt:lpstr>“Caring for those who have borne the battle,  for their spouses and their children…” Post-Combat Care:  The Foundation, Heart and Soul of VA</vt:lpstr>
    </vt:vector>
  </TitlesOfParts>
  <Company>Image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wshafranski</dc:creator>
  <cp:lastModifiedBy>vhaeasblattm</cp:lastModifiedBy>
  <cp:revision>34</cp:revision>
  <dcterms:created xsi:type="dcterms:W3CDTF">2004-03-23T16:37:46Z</dcterms:created>
  <dcterms:modified xsi:type="dcterms:W3CDTF">2011-07-21T19:36:01Z</dcterms:modified>
</cp:coreProperties>
</file>