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24"/>
  </p:notesMasterIdLst>
  <p:handoutMasterIdLst>
    <p:handoutMasterId r:id="rId25"/>
  </p:handoutMasterIdLst>
  <p:sldIdLst>
    <p:sldId id="256" r:id="rId2"/>
    <p:sldId id="293" r:id="rId3"/>
    <p:sldId id="294" r:id="rId4"/>
    <p:sldId id="292" r:id="rId5"/>
    <p:sldId id="287" r:id="rId6"/>
    <p:sldId id="288" r:id="rId7"/>
    <p:sldId id="289" r:id="rId8"/>
    <p:sldId id="284" r:id="rId9"/>
    <p:sldId id="297" r:id="rId10"/>
    <p:sldId id="295" r:id="rId11"/>
    <p:sldId id="274" r:id="rId12"/>
    <p:sldId id="270" r:id="rId13"/>
    <p:sldId id="290" r:id="rId14"/>
    <p:sldId id="282" r:id="rId15"/>
    <p:sldId id="275" r:id="rId16"/>
    <p:sldId id="279" r:id="rId17"/>
    <p:sldId id="272" r:id="rId18"/>
    <p:sldId id="265" r:id="rId19"/>
    <p:sldId id="291" r:id="rId20"/>
    <p:sldId id="276" r:id="rId21"/>
    <p:sldId id="296" r:id="rId22"/>
    <p:sldId id="277"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24" autoAdjust="0"/>
    <p:restoredTop sz="94737" autoAdjust="0"/>
  </p:normalViewPr>
  <p:slideViewPr>
    <p:cSldViewPr>
      <p:cViewPr varScale="1">
        <p:scale>
          <a:sx n="67" d="100"/>
          <a:sy n="67" d="100"/>
        </p:scale>
        <p:origin x="-53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35F0AB3-91A2-477C-9EDE-511A0EABC512}" type="datetimeFigureOut">
              <a:rPr lang="en-US"/>
              <a:pPr>
                <a:defRPr/>
              </a:pPr>
              <a:t>12/6/2010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F0BA76F-4BC1-4335-86F4-280E626A994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C168CBD-CDE8-4820-87D5-470D2E5D8C8E}" type="datetimeFigureOut">
              <a:rPr lang="en-US"/>
              <a:pPr>
                <a:defRPr/>
              </a:pPr>
              <a:t>12/6/2010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30FBE22-3516-43EB-987C-4501D6EF42D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Rot="1" noChangeArrowheads="1" noTextEdit="1"/>
          </p:cNvSpPr>
          <p:nvPr>
            <p:ph type="sldImg"/>
          </p:nvPr>
        </p:nvSpPr>
        <p:spPr bwMode="auto">
          <a:xfrm>
            <a:off x="1144588" y="684213"/>
            <a:ext cx="4572000" cy="3430587"/>
          </a:xfrm>
          <a:noFill/>
          <a:ln>
            <a:solidFill>
              <a:srgbClr val="000000"/>
            </a:solidFill>
            <a:miter lim="800000"/>
            <a:headEnd/>
            <a:tailEnd/>
          </a:ln>
        </p:spPr>
      </p:sp>
      <p:sp>
        <p:nvSpPr>
          <p:cNvPr id="34819" name="Rectangle 3"/>
          <p:cNvSpPr>
            <a:spLocks noGrp="1" noChangeArrowheads="1"/>
          </p:cNvSpPr>
          <p:nvPr>
            <p:ph type="body" idx="1"/>
          </p:nvPr>
        </p:nvSpPr>
        <p:spPr bwMode="auto">
          <a:xfrm>
            <a:off x="914400" y="4343400"/>
            <a:ext cx="5029200" cy="4116388"/>
          </a:xfrm>
          <a:noFill/>
        </p:spPr>
        <p:txBody>
          <a:bodyPr wrap="square" numCol="1" anchor="t" anchorCtr="0" compatLnSpc="1">
            <a:prstTxWarp prst="textNoShape">
              <a:avLst/>
            </a:prstTxWarp>
          </a:bodyPr>
          <a:lstStyle/>
          <a:p>
            <a:pPr eaLnBrk="1" hangingPunct="1">
              <a:lnSpc>
                <a:spcPct val="95000"/>
              </a:lnSpc>
              <a:spcBef>
                <a:spcPct val="0"/>
              </a:spcBef>
            </a:pPr>
            <a:r>
              <a:rPr lang="en-US" sz="2000" smtClean="0">
                <a:solidFill>
                  <a:schemeClr val="accent2"/>
                </a:solidFill>
                <a:latin typeface="Arial" pitchFamily="34" charset="0"/>
                <a:cs typeface="Arial" pitchFamily="34" charset="0"/>
              </a:rPr>
              <a:t>Emerging consciousness program Located at 4 Polytrauma Rehabilitation Centers</a:t>
            </a:r>
          </a:p>
          <a:p>
            <a:pPr eaLnBrk="1" hangingPunct="1">
              <a:lnSpc>
                <a:spcPct val="95000"/>
              </a:lnSpc>
              <a:spcBef>
                <a:spcPct val="0"/>
              </a:spcBef>
            </a:pPr>
            <a:r>
              <a:rPr lang="en-US" sz="2000" smtClean="0">
                <a:solidFill>
                  <a:schemeClr val="accent2"/>
                </a:solidFill>
                <a:latin typeface="Arial" pitchFamily="34" charset="0"/>
                <a:cs typeface="Arial" pitchFamily="34" charset="0"/>
              </a:rPr>
              <a:t>Provides specialized care for patients with lower levels of responsiveness</a:t>
            </a:r>
          </a:p>
          <a:p>
            <a:pPr eaLnBrk="1" hangingPunct="1">
              <a:spcBef>
                <a:spcPct val="25000"/>
              </a:spcBef>
            </a:pPr>
            <a:r>
              <a:rPr lang="en-US" sz="2000" smtClean="0">
                <a:solidFill>
                  <a:schemeClr val="accent2"/>
                </a:solidFill>
                <a:latin typeface="Arial" pitchFamily="34" charset="0"/>
                <a:cs typeface="Arial" pitchFamily="34" charset="0"/>
              </a:rPr>
              <a:t>Program based on existing evidence and subject matter experts’ input from private sector and VA</a:t>
            </a:r>
          </a:p>
          <a:p>
            <a:pPr eaLnBrk="1" hangingPunct="1">
              <a:spcBef>
                <a:spcPct val="25000"/>
              </a:spcBef>
            </a:pPr>
            <a:r>
              <a:rPr lang="en-US" sz="2000" smtClean="0">
                <a:solidFill>
                  <a:schemeClr val="accent2"/>
                </a:solidFill>
                <a:latin typeface="Arial" pitchFamily="34" charset="0"/>
                <a:cs typeface="Arial" pitchFamily="34" charset="0"/>
              </a:rPr>
              <a:t>Provides interdisciplinary medical, nursing, rehabilitation services to:</a:t>
            </a:r>
          </a:p>
          <a:p>
            <a:pPr lvl="1" eaLnBrk="1" hangingPunct="1">
              <a:spcBef>
                <a:spcPct val="25000"/>
              </a:spcBef>
            </a:pPr>
            <a:r>
              <a:rPr lang="en-US" sz="1800" smtClean="0">
                <a:solidFill>
                  <a:schemeClr val="accent2"/>
                </a:solidFill>
                <a:latin typeface="Arial" pitchFamily="34" charset="0"/>
                <a:cs typeface="Arial" pitchFamily="34" charset="0"/>
              </a:rPr>
              <a:t>Improve responsiveness/ return to consciousness</a:t>
            </a:r>
          </a:p>
          <a:p>
            <a:pPr lvl="1" eaLnBrk="1" hangingPunct="1">
              <a:spcBef>
                <a:spcPct val="25000"/>
              </a:spcBef>
            </a:pPr>
            <a:r>
              <a:rPr lang="en-US" sz="1800" smtClean="0">
                <a:solidFill>
                  <a:schemeClr val="accent2"/>
                </a:solidFill>
                <a:latin typeface="Arial" pitchFamily="34" charset="0"/>
                <a:cs typeface="Arial" pitchFamily="34" charset="0"/>
              </a:rPr>
              <a:t>Optimize long term functional outcomes after severe brain injury</a:t>
            </a:r>
          </a:p>
          <a:p>
            <a:pPr lvl="1" eaLnBrk="1" hangingPunct="1">
              <a:spcBef>
                <a:spcPct val="25000"/>
              </a:spcBef>
            </a:pPr>
            <a:r>
              <a:rPr lang="en-US" sz="1800" smtClean="0">
                <a:solidFill>
                  <a:schemeClr val="accent2"/>
                </a:solidFill>
                <a:latin typeface="Arial" pitchFamily="34" charset="0"/>
                <a:cs typeface="Arial" pitchFamily="34" charset="0"/>
              </a:rPr>
              <a:t>Facilitate advancement to next phase of rehabilitation</a:t>
            </a:r>
          </a:p>
          <a:p>
            <a:pPr eaLnBrk="1" hangingPunct="1">
              <a:spcBef>
                <a:spcPct val="25000"/>
              </a:spcBef>
            </a:pPr>
            <a:r>
              <a:rPr lang="en-US" sz="2000" smtClean="0">
                <a:solidFill>
                  <a:schemeClr val="accent2"/>
                </a:solidFill>
                <a:latin typeface="Arial" pitchFamily="34" charset="0"/>
                <a:cs typeface="Arial" pitchFamily="34" charset="0"/>
              </a:rPr>
              <a:t>Individualized stimulation program, intensive social work and case management, active therapy involvement of family</a:t>
            </a:r>
          </a:p>
          <a:p>
            <a:pPr eaLnBrk="1" hangingPunct="1">
              <a:spcBef>
                <a:spcPct val="25000"/>
              </a:spcBef>
            </a:pPr>
            <a:r>
              <a:rPr lang="en-US" sz="2000" smtClean="0">
                <a:solidFill>
                  <a:schemeClr val="accent2"/>
                </a:solidFill>
                <a:latin typeface="Arial" pitchFamily="34" charset="0"/>
                <a:cs typeface="Arial" pitchFamily="34" charset="0"/>
              </a:rPr>
              <a:t>Research and evaluate outcomes</a:t>
            </a:r>
          </a:p>
          <a:p>
            <a:pPr eaLnBrk="1" hangingPunct="1">
              <a:spcBef>
                <a:spcPct val="0"/>
              </a:spcBef>
            </a:pPr>
            <a:r>
              <a:rPr lang="en-US" sz="1500" smtClean="0">
                <a:latin typeface="Arial" pitchFamily="34" charset="0"/>
                <a:cs typeface="Arial" pitchFamily="34" charset="0"/>
              </a:rPr>
              <a:t>18 beds</a:t>
            </a:r>
          </a:p>
          <a:p>
            <a:pPr eaLnBrk="1" hangingPunct="1">
              <a:spcBef>
                <a:spcPct val="0"/>
              </a:spcBef>
            </a:pPr>
            <a:r>
              <a:rPr lang="en-US" sz="1500" smtClean="0">
                <a:latin typeface="Arial" pitchFamily="34" charset="0"/>
                <a:cs typeface="Arial" pitchFamily="34" charset="0"/>
              </a:rPr>
              <a:t>12-PRC and 6 CRC: </a:t>
            </a:r>
          </a:p>
          <a:p>
            <a:pPr eaLnBrk="1" hangingPunct="1">
              <a:spcBef>
                <a:spcPct val="0"/>
              </a:spcBef>
            </a:pPr>
            <a:r>
              <a:rPr lang="en-US" sz="1500" smtClean="0">
                <a:latin typeface="Arial" pitchFamily="34" charset="0"/>
                <a:cs typeface="Arial" pitchFamily="34" charset="0"/>
              </a:rPr>
              <a:t>FY09 highlights from our outcome indicators</a:t>
            </a:r>
          </a:p>
          <a:p>
            <a:pPr lvl="1" eaLnBrk="1" hangingPunct="1">
              <a:spcBef>
                <a:spcPct val="0"/>
              </a:spcBef>
            </a:pPr>
            <a:r>
              <a:rPr lang="en-US" sz="1400" smtClean="0">
                <a:latin typeface="Arial" pitchFamily="34" charset="0"/>
                <a:cs typeface="Arial" pitchFamily="34" charset="0"/>
              </a:rPr>
              <a:t>92% patient satisfaction</a:t>
            </a:r>
          </a:p>
          <a:p>
            <a:pPr lvl="1" eaLnBrk="1" hangingPunct="1">
              <a:spcBef>
                <a:spcPct val="0"/>
              </a:spcBef>
            </a:pPr>
            <a:r>
              <a:rPr lang="en-US" sz="1400" smtClean="0">
                <a:latin typeface="Arial" pitchFamily="34" charset="0"/>
                <a:cs typeface="Arial" pitchFamily="34" charset="0"/>
              </a:rPr>
              <a:t>100% minimally conscious patients achieving functional communication</a:t>
            </a:r>
          </a:p>
          <a:p>
            <a:pPr lvl="1" eaLnBrk="1" hangingPunct="1">
              <a:spcBef>
                <a:spcPct val="0"/>
              </a:spcBef>
            </a:pPr>
            <a:r>
              <a:rPr lang="en-US" sz="1400" smtClean="0">
                <a:latin typeface="Arial" pitchFamily="34" charset="0"/>
                <a:cs typeface="Arial" pitchFamily="34" charset="0"/>
              </a:rPr>
              <a:t>93% staff retention</a:t>
            </a:r>
          </a:p>
          <a:p>
            <a:pPr lvl="1" eaLnBrk="1" hangingPunct="1">
              <a:spcBef>
                <a:spcPct val="0"/>
              </a:spcBef>
            </a:pPr>
            <a:r>
              <a:rPr lang="en-US" sz="1400" smtClean="0">
                <a:latin typeface="Arial" pitchFamily="34" charset="0"/>
                <a:cs typeface="Arial" pitchFamily="34" charset="0"/>
              </a:rPr>
              <a:t>Total Average Functional Independence  Measure (FIM) score 3 months after discharge 109.9 (VA National Average 108.3)</a:t>
            </a:r>
          </a:p>
          <a:p>
            <a:pPr eaLnBrk="1" hangingPunct="1">
              <a:spcBef>
                <a:spcPct val="0"/>
              </a:spcBef>
              <a:buFont typeface="Wingdings" pitchFamily="2" charset="2"/>
              <a:buNone/>
            </a:pPr>
            <a:endParaRPr lang="en-US" sz="800" smtClean="0">
              <a:latin typeface="Arial" pitchFamily="34" charset="0"/>
              <a:cs typeface="Arial" pitchFamily="34" charset="0"/>
            </a:endParaRPr>
          </a:p>
          <a:p>
            <a:pPr eaLnBrk="1" hangingPunct="1">
              <a:spcBef>
                <a:spcPct val="0"/>
              </a:spcBef>
            </a:pPr>
            <a:r>
              <a:rPr lang="en-US" sz="1500" smtClean="0">
                <a:latin typeface="Arial" pitchFamily="34" charset="0"/>
                <a:cs typeface="Arial" pitchFamily="34" charset="0"/>
              </a:rPr>
              <a:t>TBI/Vision program continues to be regarded as one of the lead VA centers in the nation.</a:t>
            </a:r>
          </a:p>
          <a:p>
            <a:pPr eaLnBrk="1" hangingPunct="1">
              <a:spcBef>
                <a:spcPct val="0"/>
              </a:spcBef>
            </a:pPr>
            <a:endParaRPr lang="en-US" sz="800" smtClean="0">
              <a:latin typeface="Arial" pitchFamily="34" charset="0"/>
              <a:cs typeface="Arial" pitchFamily="34" charset="0"/>
            </a:endParaRPr>
          </a:p>
          <a:p>
            <a:pPr eaLnBrk="1" hangingPunct="1">
              <a:spcBef>
                <a:spcPct val="0"/>
              </a:spcBef>
            </a:pPr>
            <a:r>
              <a:rPr lang="en-US" sz="1600" smtClean="0">
                <a:latin typeface="Arial" pitchFamily="34" charset="0"/>
                <a:cs typeface="Arial" pitchFamily="34" charset="0"/>
              </a:rPr>
              <a:t>Developed an interdisciplinary pathway for minimally conscious patients</a:t>
            </a:r>
          </a:p>
          <a:p>
            <a:pPr eaLnBrk="1" hangingPunct="1">
              <a:spcBef>
                <a:spcPct val="0"/>
              </a:spcBef>
            </a:pPr>
            <a:endParaRPr lang="en-US" sz="1500" smtClean="0">
              <a:latin typeface="Arial" pitchFamily="34" charset="0"/>
              <a:cs typeface="Arial" pitchFamily="34" charset="0"/>
            </a:endParaRPr>
          </a:p>
          <a:p>
            <a:pPr eaLnBrk="1" hangingPunct="1">
              <a:spcBef>
                <a:spcPct val="0"/>
              </a:spcBef>
            </a:pPr>
            <a:r>
              <a:rPr lang="en-US" sz="1500" smtClean="0">
                <a:latin typeface="Arial" pitchFamily="34" charset="0"/>
                <a:cs typeface="Arial" pitchFamily="34" charset="0"/>
              </a:rPr>
              <a:t>Our program participated in collaborative efforts with the other Polytrauma centers to establish a partnership with TBI Model Systems.</a:t>
            </a:r>
          </a:p>
          <a:p>
            <a:pPr eaLnBrk="1" hangingPunct="1">
              <a:spcBef>
                <a:spcPct val="0"/>
              </a:spcBef>
            </a:pPr>
            <a:endParaRPr lang="en-US" sz="800" smtClean="0">
              <a:latin typeface="Arial" pitchFamily="34" charset="0"/>
              <a:cs typeface="Arial" pitchFamily="34" charset="0"/>
            </a:endParaRPr>
          </a:p>
          <a:p>
            <a:pPr eaLnBrk="1" hangingPunct="1">
              <a:spcBef>
                <a:spcPct val="0"/>
              </a:spcBef>
            </a:pPr>
            <a:r>
              <a:rPr lang="en-US" sz="1500" smtClean="0">
                <a:latin typeface="Arial" pitchFamily="34" charset="0"/>
                <a:cs typeface="Arial" pitchFamily="34" charset="0"/>
              </a:rPr>
              <a:t>In partnership with our Office of Information Technology, we implemented an electronic scheduling board.</a:t>
            </a:r>
          </a:p>
          <a:p>
            <a:pPr eaLnBrk="1" hangingPunct="1">
              <a:spcBef>
                <a:spcPct val="0"/>
              </a:spcBef>
            </a:pPr>
            <a:endParaRPr lang="en-US" sz="800" smtClean="0">
              <a:latin typeface="Arial" pitchFamily="34" charset="0"/>
              <a:cs typeface="Arial" pitchFamily="34" charset="0"/>
            </a:endParaRPr>
          </a:p>
          <a:p>
            <a:pPr eaLnBrk="1" hangingPunct="1">
              <a:spcBef>
                <a:spcPct val="0"/>
              </a:spcBef>
            </a:pPr>
            <a:r>
              <a:rPr lang="en-US" sz="1500" smtClean="0">
                <a:latin typeface="Arial" pitchFamily="34" charset="0"/>
                <a:cs typeface="Arial" pitchFamily="34" charset="0"/>
              </a:rPr>
              <a:t>Staff acknowledgements : Dr. Sandy Lai and Renee Magana nominated for the Olin Teague Award, Laura Howe recipient of the Early Career Award by the National Academy of Neuropsychology</a:t>
            </a:r>
          </a:p>
          <a:p>
            <a:pPr eaLnBrk="1" hangingPunct="1">
              <a:spcBef>
                <a:spcPct val="0"/>
              </a:spcBef>
            </a:pPr>
            <a:endParaRPr lang="en-US" smtClean="0">
              <a:latin typeface="Arial" pitchFamily="34" charset="0"/>
              <a:cs typeface="Arial" pitchFamily="34" charset="0"/>
            </a:endParaRPr>
          </a:p>
          <a:p>
            <a:pPr eaLnBrk="1" hangingPunct="1">
              <a:spcBef>
                <a:spcPct val="0"/>
              </a:spcBef>
            </a:pPr>
            <a:endParaRPr lang="en-US"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4634B4-74D6-4E61-96F2-BF852473A80C}" type="slidenum">
              <a:rPr lang="en-US" smtClean="0">
                <a:latin typeface="Arial" pitchFamily="34" charset="0"/>
                <a:ea typeface="ＭＳ Ｐゴシック"/>
                <a:cs typeface="ＭＳ Ｐゴシック"/>
              </a:rPr>
              <a:pPr fontAlgn="base">
                <a:spcBef>
                  <a:spcPct val="0"/>
                </a:spcBef>
                <a:spcAft>
                  <a:spcPct val="0"/>
                </a:spcAft>
              </a:pPr>
              <a:t>19</a:t>
            </a:fld>
            <a:endParaRPr lang="en-US" smtClean="0">
              <a:latin typeface="Arial" pitchFamily="34" charset="0"/>
              <a:ea typeface="ＭＳ Ｐゴシック"/>
              <a:cs typeface="ＭＳ Ｐゴシック"/>
            </a:endParaRPr>
          </a:p>
        </p:txBody>
      </p:sp>
      <p:sp>
        <p:nvSpPr>
          <p:cNvPr id="44035"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pitchFamily="34" charset="0"/>
                <a:ea typeface="ＭＳ Ｐゴシック"/>
                <a:cs typeface="ＭＳ Ｐゴシック"/>
              </a:rPr>
              <a:t>Remember the “big black memory book” that was screaming “impairment.”</a:t>
            </a:r>
          </a:p>
          <a:p>
            <a:pPr eaLnBrk="1" hangingPunct="1">
              <a:spcBef>
                <a:spcPct val="0"/>
              </a:spcBef>
            </a:pPr>
            <a:r>
              <a:rPr lang="en-US" smtClean="0">
                <a:latin typeface="Arial" pitchFamily="34" charset="0"/>
                <a:ea typeface="ＭＳ Ｐゴシック"/>
                <a:cs typeface="ＭＳ Ｐゴシック"/>
              </a:rPr>
              <a:t>This is important because people with cognitive impairments are kept out of technology for a lot of reasons – we need to make sure that these disabilities do not keep them out.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cs typeface="Arial" pitchFamily="34" charset="0"/>
            </a:endParaRPr>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C2090DD-07BA-45F2-992B-2604196F73AD}" type="slidenum">
              <a:rPr lang="en-US" smtClean="0">
                <a:latin typeface="Arial" pitchFamily="34" charset="0"/>
                <a:cs typeface="Arial" pitchFamily="34" charset="0"/>
              </a:rPr>
              <a:pPr defTabSz="912813" fontAlgn="base">
                <a:spcBef>
                  <a:spcPct val="0"/>
                </a:spcBef>
                <a:spcAft>
                  <a:spcPct val="0"/>
                </a:spcAft>
              </a:pPr>
              <a:t>20</a:t>
            </a:fld>
            <a:endParaRPr 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latin typeface="Arial" pitchFamily="34" charset="0"/>
                <a:cs typeface="Arial" pitchFamily="34" charset="0"/>
              </a:rPr>
              <a:t>The Real Bottom Line</a:t>
            </a:r>
          </a:p>
        </p:txBody>
      </p:sp>
      <p:sp>
        <p:nvSpPr>
          <p:cNvPr id="35843"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pitchFamily="34" charset="0"/>
                <a:cs typeface="Arial" pitchFamily="34" charset="0"/>
              </a:rPr>
              <a:t>DLMT 2005-1</a:t>
            </a:r>
          </a:p>
        </p:txBody>
      </p:sp>
      <p:sp>
        <p:nvSpPr>
          <p:cNvPr id="3584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54E3B3-ACEC-4B52-9CED-1AD5733F9423}" type="slidenum">
              <a:rPr lang="en-US" smtClean="0">
                <a:latin typeface="Arial" pitchFamily="34" charset="0"/>
                <a:cs typeface="Arial" pitchFamily="34" charset="0"/>
              </a:rPr>
              <a:pPr fontAlgn="base">
                <a:spcBef>
                  <a:spcPct val="0"/>
                </a:spcBef>
                <a:spcAft>
                  <a:spcPct val="0"/>
                </a:spcAft>
              </a:pPr>
              <a:t>6</a:t>
            </a:fld>
            <a:endParaRPr lang="en-US" smtClean="0">
              <a:latin typeface="Arial" pitchFamily="34" charset="0"/>
              <a:cs typeface="Arial" pitchFamily="34" charset="0"/>
            </a:endParaRPr>
          </a:p>
        </p:txBody>
      </p:sp>
      <p:sp>
        <p:nvSpPr>
          <p:cNvPr id="35845" name="Rectangle 2"/>
          <p:cNvSpPr>
            <a:spLocks noRot="1" noChangeArrowheads="1" noTextEdit="1"/>
          </p:cNvSpPr>
          <p:nvPr>
            <p:ph type="sldImg"/>
          </p:nvPr>
        </p:nvSpPr>
        <p:spPr bwMode="auto">
          <a:xfrm>
            <a:off x="1144588" y="684213"/>
            <a:ext cx="4572000" cy="3430587"/>
          </a:xfrm>
          <a:noFill/>
          <a:ln>
            <a:solidFill>
              <a:srgbClr val="000000"/>
            </a:solidFill>
            <a:miter lim="800000"/>
            <a:headEnd/>
            <a:tailEnd/>
          </a:ln>
        </p:spPr>
      </p:sp>
      <p:sp>
        <p:nvSpPr>
          <p:cNvPr id="35846" name="Rectangle 3"/>
          <p:cNvSpPr>
            <a:spLocks noGrp="1" noChangeArrowheads="1"/>
          </p:cNvSpPr>
          <p:nvPr>
            <p:ph type="body" idx="1"/>
          </p:nvPr>
        </p:nvSpPr>
        <p:spPr bwMode="auto">
          <a:xfrm>
            <a:off x="914400" y="4343400"/>
            <a:ext cx="5029200" cy="4116388"/>
          </a:xfrm>
          <a:noFill/>
        </p:spPr>
        <p:txBody>
          <a:bodyPr wrap="square" numCol="1" anchor="t" anchorCtr="0" compatLnSpc="1">
            <a:prstTxWarp prst="textNoShape">
              <a:avLst/>
            </a:prstTxWarp>
          </a:bodyPr>
          <a:lstStyle/>
          <a:p>
            <a:pPr eaLnBrk="1" hangingPunct="1">
              <a:lnSpc>
                <a:spcPct val="95000"/>
              </a:lnSpc>
              <a:spcBef>
                <a:spcPct val="0"/>
              </a:spcBef>
            </a:pPr>
            <a:r>
              <a:rPr lang="en-US" sz="2400" smtClean="0">
                <a:solidFill>
                  <a:schemeClr val="accent2"/>
                </a:solidFill>
                <a:latin typeface="Arial" pitchFamily="34" charset="0"/>
                <a:cs typeface="Arial" pitchFamily="34" charset="0"/>
              </a:rPr>
              <a:t>Located at 4 Polytrauma Rehabilitation Centers</a:t>
            </a:r>
          </a:p>
          <a:p>
            <a:pPr eaLnBrk="1" hangingPunct="1">
              <a:lnSpc>
                <a:spcPct val="95000"/>
              </a:lnSpc>
              <a:spcBef>
                <a:spcPct val="0"/>
              </a:spcBef>
            </a:pPr>
            <a:r>
              <a:rPr lang="en-US" sz="2400" smtClean="0">
                <a:solidFill>
                  <a:schemeClr val="accent2"/>
                </a:solidFill>
                <a:latin typeface="Arial" pitchFamily="34" charset="0"/>
                <a:cs typeface="Arial" pitchFamily="34" charset="0"/>
              </a:rPr>
              <a:t>Provides interdisciplinary rehabilitation for patients in a 10-bed home-like unit for individuals requiring </a:t>
            </a:r>
          </a:p>
          <a:p>
            <a:pPr eaLnBrk="1" hangingPunct="1">
              <a:lnSpc>
                <a:spcPct val="95000"/>
              </a:lnSpc>
              <a:spcBef>
                <a:spcPct val="0"/>
              </a:spcBef>
            </a:pPr>
            <a:endParaRPr lang="en-US" sz="2400" smtClean="0">
              <a:solidFill>
                <a:schemeClr val="accent2"/>
              </a:solidFill>
              <a:latin typeface="Arial" pitchFamily="34" charset="0"/>
              <a:cs typeface="Arial" pitchFamily="34" charset="0"/>
            </a:endParaRPr>
          </a:p>
          <a:p>
            <a:pPr eaLnBrk="1" hangingPunct="1">
              <a:lnSpc>
                <a:spcPct val="95000"/>
              </a:lnSpc>
              <a:spcBef>
                <a:spcPct val="0"/>
              </a:spcBef>
            </a:pPr>
            <a:r>
              <a:rPr lang="en-US" sz="1800" smtClean="0">
                <a:latin typeface="Arial" pitchFamily="34" charset="0"/>
                <a:cs typeface="Arial" pitchFamily="34" charset="0"/>
              </a:rPr>
              <a:t>FY09 highlights from our  outcome indicators</a:t>
            </a:r>
          </a:p>
          <a:p>
            <a:pPr lvl="1" eaLnBrk="1" hangingPunct="1">
              <a:spcBef>
                <a:spcPct val="0"/>
              </a:spcBef>
            </a:pPr>
            <a:r>
              <a:rPr lang="en-US" sz="1400" smtClean="0">
                <a:latin typeface="Arial" pitchFamily="34" charset="0"/>
                <a:cs typeface="Arial" pitchFamily="34" charset="0"/>
              </a:rPr>
              <a:t>80% of residents have transitioned to independent  community living </a:t>
            </a:r>
          </a:p>
          <a:p>
            <a:pPr lvl="1" eaLnBrk="1" hangingPunct="1">
              <a:spcBef>
                <a:spcPct val="0"/>
              </a:spcBef>
            </a:pPr>
            <a:r>
              <a:rPr lang="en-US" sz="1400" smtClean="0">
                <a:latin typeface="Arial" pitchFamily="34" charset="0"/>
                <a:cs typeface="Arial" pitchFamily="34" charset="0"/>
              </a:rPr>
              <a:t>100% of residents have successfully completed coursework or volunteer position before discharge</a:t>
            </a:r>
          </a:p>
          <a:p>
            <a:pPr lvl="1" eaLnBrk="1" hangingPunct="1">
              <a:spcBef>
                <a:spcPct val="0"/>
              </a:spcBef>
            </a:pPr>
            <a:r>
              <a:rPr lang="en-US" sz="1400" smtClean="0">
                <a:latin typeface="Arial" pitchFamily="34" charset="0"/>
                <a:cs typeface="Arial" pitchFamily="34" charset="0"/>
              </a:rPr>
              <a:t>100% patient satisfaction</a:t>
            </a:r>
          </a:p>
          <a:p>
            <a:pPr eaLnBrk="1" hangingPunct="1">
              <a:spcBef>
                <a:spcPct val="0"/>
              </a:spcBef>
            </a:pPr>
            <a:r>
              <a:rPr lang="en-US" sz="1800" smtClean="0">
                <a:latin typeface="Arial" pitchFamily="34" charset="0"/>
                <a:cs typeface="Arial" pitchFamily="34" charset="0"/>
              </a:rPr>
              <a:t>We have 12 bed-capacity, including 2 private rooms</a:t>
            </a:r>
          </a:p>
          <a:p>
            <a:pPr eaLnBrk="1" hangingPunct="1">
              <a:spcBef>
                <a:spcPct val="0"/>
              </a:spcBef>
            </a:pPr>
            <a:endParaRPr lang="en-US" sz="800" smtClean="0">
              <a:latin typeface="Arial" pitchFamily="34" charset="0"/>
              <a:cs typeface="Arial" pitchFamily="34" charset="0"/>
            </a:endParaRPr>
          </a:p>
          <a:p>
            <a:pPr eaLnBrk="1" hangingPunct="1">
              <a:spcBef>
                <a:spcPct val="0"/>
              </a:spcBef>
            </a:pPr>
            <a:r>
              <a:rPr lang="en-US" sz="1800" smtClean="0">
                <a:latin typeface="Arial" pitchFamily="34" charset="0"/>
                <a:cs typeface="Arial" pitchFamily="34" charset="0"/>
              </a:rPr>
              <a:t>Goal is to maximize independent living and return to meaningful activity </a:t>
            </a:r>
          </a:p>
          <a:p>
            <a:pPr eaLnBrk="1" hangingPunct="1">
              <a:spcBef>
                <a:spcPct val="0"/>
              </a:spcBef>
            </a:pPr>
            <a:r>
              <a:rPr lang="en-US" sz="1800" smtClean="0">
                <a:latin typeface="Arial" pitchFamily="34" charset="0"/>
                <a:cs typeface="Arial" pitchFamily="34" charset="0"/>
              </a:rPr>
              <a:t>Need for a continuum of services that would extend beyond acute care </a:t>
            </a:r>
          </a:p>
          <a:p>
            <a:pPr eaLnBrk="1" hangingPunct="1">
              <a:spcBef>
                <a:spcPct val="0"/>
              </a:spcBef>
            </a:pPr>
            <a:endParaRPr lang="en-US" sz="800" smtClean="0">
              <a:latin typeface="Arial" pitchFamily="34" charset="0"/>
              <a:cs typeface="Arial" pitchFamily="34" charset="0"/>
            </a:endParaRPr>
          </a:p>
          <a:p>
            <a:pPr eaLnBrk="1" hangingPunct="1">
              <a:spcBef>
                <a:spcPct val="0"/>
              </a:spcBef>
            </a:pPr>
            <a:r>
              <a:rPr lang="en-US" sz="1800" smtClean="0">
                <a:latin typeface="Arial" pitchFamily="34" charset="0"/>
                <a:cs typeface="Arial" pitchFamily="34" charset="0"/>
              </a:rPr>
              <a:t>Programming includes Physical Health/Wellness, Cognitive Rehabilitation, Psychosocial Adjustment, Independent Living Skills, and Therapeutic Leisure Activity</a:t>
            </a:r>
          </a:p>
          <a:p>
            <a:pPr eaLnBrk="1" hangingPunct="1">
              <a:spcBef>
                <a:spcPct val="0"/>
              </a:spcBef>
            </a:pPr>
            <a:endParaRPr lang="en-US" sz="800" smtClean="0">
              <a:latin typeface="Arial" pitchFamily="34" charset="0"/>
              <a:cs typeface="Arial" pitchFamily="34" charset="0"/>
            </a:endParaRPr>
          </a:p>
          <a:p>
            <a:pPr eaLnBrk="1" hangingPunct="1">
              <a:spcBef>
                <a:spcPct val="0"/>
              </a:spcBef>
            </a:pPr>
            <a:r>
              <a:rPr lang="en-US" sz="1800" smtClean="0">
                <a:latin typeface="Arial" pitchFamily="34" charset="0"/>
                <a:cs typeface="Arial" pitchFamily="34" charset="0"/>
              </a:rPr>
              <a:t>Program uses a Phase Model to accommodate individuals at different functional levels and provides structure for progression into independent living</a:t>
            </a:r>
          </a:p>
          <a:p>
            <a:pPr eaLnBrk="1" hangingPunct="1">
              <a:spcBef>
                <a:spcPct val="0"/>
              </a:spcBef>
            </a:pPr>
            <a:endParaRPr lang="en-US" sz="800" smtClean="0">
              <a:latin typeface="Arial" pitchFamily="34" charset="0"/>
              <a:cs typeface="Arial" pitchFamily="34" charset="0"/>
            </a:endParaRPr>
          </a:p>
          <a:p>
            <a:pPr eaLnBrk="1" hangingPunct="1">
              <a:spcBef>
                <a:spcPct val="0"/>
              </a:spcBef>
            </a:pPr>
            <a:r>
              <a:rPr lang="en-US" sz="1800" smtClean="0">
                <a:latin typeface="Arial" pitchFamily="34" charset="0"/>
                <a:cs typeface="Arial" pitchFamily="34" charset="0"/>
              </a:rPr>
              <a:t>Return to School and Return to Work Programs are built into Phase Model</a:t>
            </a:r>
          </a:p>
          <a:p>
            <a:pPr eaLnBrk="1" hangingPunct="1">
              <a:spcBef>
                <a:spcPct val="0"/>
              </a:spcBef>
            </a:pPr>
            <a:endParaRPr lang="en-US" sz="800" smtClean="0">
              <a:latin typeface="Arial" pitchFamily="34" charset="0"/>
              <a:cs typeface="Arial" pitchFamily="34" charset="0"/>
            </a:endParaRPr>
          </a:p>
          <a:p>
            <a:pPr eaLnBrk="1" hangingPunct="1">
              <a:spcBef>
                <a:spcPct val="0"/>
              </a:spcBef>
            </a:pPr>
            <a:r>
              <a:rPr lang="en-US" sz="1800" smtClean="0">
                <a:latin typeface="Arial" pitchFamily="34" charset="0"/>
                <a:cs typeface="Arial" pitchFamily="34" charset="0"/>
              </a:rPr>
              <a:t>All residents have the opportunity to attend school or complete a volunteer/work rotation prior to discharge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xfrm>
            <a:off x="1144588" y="684213"/>
            <a:ext cx="4572000" cy="3430587"/>
          </a:xfrm>
          <a:noFill/>
          <a:ln>
            <a:solidFill>
              <a:srgbClr val="000000"/>
            </a:solidFill>
            <a:miter lim="800000"/>
            <a:headEnd/>
            <a:tailEnd/>
          </a:ln>
        </p:spPr>
      </p:sp>
      <p:sp>
        <p:nvSpPr>
          <p:cNvPr id="36867" name="Rectangle 3"/>
          <p:cNvSpPr>
            <a:spLocks noGrp="1" noChangeArrowheads="1"/>
          </p:cNvSpPr>
          <p:nvPr>
            <p:ph type="body" idx="1"/>
          </p:nvPr>
        </p:nvSpPr>
        <p:spPr bwMode="auto">
          <a:xfrm>
            <a:off x="914400" y="4343400"/>
            <a:ext cx="5029200" cy="4116388"/>
          </a:xfrm>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cs typeface="Arial" pitchFamily="34" charset="0"/>
            </a:endParaRPr>
          </a:p>
          <a:p>
            <a:pPr eaLnBrk="1" hangingPunct="1">
              <a:spcBef>
                <a:spcPct val="0"/>
              </a:spcBef>
            </a:pPr>
            <a:endParaRPr lang="en-US" smtClean="0">
              <a:latin typeface="Arial" pitchFamily="34" charset="0"/>
              <a:cs typeface="Arial" pitchFamily="34" charset="0"/>
            </a:endParaRPr>
          </a:p>
          <a:p>
            <a:pPr eaLnBrk="1" hangingPunct="1">
              <a:spcBef>
                <a:spcPct val="0"/>
              </a:spcBef>
            </a:pPr>
            <a:endParaRPr lang="en-US" smtClean="0">
              <a:latin typeface="Arial" pitchFamily="34" charset="0"/>
              <a:cs typeface="Arial" pitchFamily="34" charset="0"/>
            </a:endParaRPr>
          </a:p>
          <a:p>
            <a:pPr eaLnBrk="1" hangingPunct="1">
              <a:spcBef>
                <a:spcPct val="0"/>
              </a:spcBef>
            </a:pPr>
            <a:endParaRPr lang="en-US" smtClean="0">
              <a:latin typeface="Arial" pitchFamily="34" charset="0"/>
              <a:cs typeface="Arial" pitchFamily="34" charset="0"/>
            </a:endParaRPr>
          </a:p>
          <a:p>
            <a:pPr eaLnBrk="1" hangingPunct="1">
              <a:spcBef>
                <a:spcPct val="0"/>
              </a:spcBef>
            </a:pPr>
            <a:endParaRPr 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18834E-FF94-483E-A737-4196BACA7843}" type="slidenum">
              <a:rPr lang="en-US" smtClean="0">
                <a:latin typeface="Arial" pitchFamily="34" charset="0"/>
                <a:cs typeface="Arial" pitchFamily="34" charset="0"/>
              </a:rPr>
              <a:pPr fontAlgn="base">
                <a:spcBef>
                  <a:spcPct val="0"/>
                </a:spcBef>
                <a:spcAft>
                  <a:spcPct val="0"/>
                </a:spcAft>
              </a:pPr>
              <a:t>8</a:t>
            </a:fld>
            <a:endParaRPr lang="en-US" smtClean="0">
              <a:latin typeface="Arial" pitchFamily="34" charset="0"/>
              <a:cs typeface="Arial" pitchFamily="34" charset="0"/>
            </a:endParaRPr>
          </a:p>
        </p:txBody>
      </p:sp>
      <p:sp>
        <p:nvSpPr>
          <p:cNvPr id="37891" name="Rectangle 2"/>
          <p:cNvSpPr>
            <a:spLocks noRo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xfrm>
            <a:off x="685800" y="4114800"/>
            <a:ext cx="5762625" cy="4343400"/>
          </a:xfrm>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r>
              <a:rPr lang="en-US" smtClean="0">
                <a:latin typeface="Arial" pitchFamily="34" charset="0"/>
                <a:cs typeface="Arial" pitchFamily="34" charset="0"/>
              </a:rPr>
              <a:t>EES - VAKN</a:t>
            </a:r>
          </a:p>
        </p:txBody>
      </p:sp>
      <p:sp>
        <p:nvSpPr>
          <p:cNvPr id="38915"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DB72539A-1E1D-4C34-ABE5-0D20290E0BD1}" type="datetime1">
              <a:rPr lang="en-US" smtClean="0">
                <a:latin typeface="Arial" pitchFamily="34" charset="0"/>
                <a:cs typeface="Arial" pitchFamily="34" charset="0"/>
              </a:rPr>
              <a:pPr defTabSz="912813" fontAlgn="base">
                <a:spcBef>
                  <a:spcPct val="0"/>
                </a:spcBef>
                <a:spcAft>
                  <a:spcPct val="0"/>
                </a:spcAft>
              </a:pPr>
              <a:t>12/6/2010</a:t>
            </a:fld>
            <a:endParaRPr lang="en-US" smtClean="0">
              <a:latin typeface="Arial" pitchFamily="34" charset="0"/>
              <a:cs typeface="Arial" pitchFamily="34" charset="0"/>
            </a:endParaRPr>
          </a:p>
        </p:txBody>
      </p:sp>
      <p:sp>
        <p:nvSpPr>
          <p:cNvPr id="38916"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smtClean="0">
                <a:latin typeface="Arial" pitchFamily="34" charset="0"/>
                <a:cs typeface="Arial" pitchFamily="34" charset="0"/>
              </a:rPr>
              <a:t>Bob 1</a:t>
            </a:r>
          </a:p>
        </p:txBody>
      </p:sp>
      <p:sp>
        <p:nvSpPr>
          <p:cNvPr id="389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43F49F89-06D6-47CD-9B0B-6353AA4F0FF7}" type="slidenum">
              <a:rPr lang="en-US" smtClean="0">
                <a:latin typeface="Arial" pitchFamily="34" charset="0"/>
                <a:cs typeface="Arial" pitchFamily="34" charset="0"/>
              </a:rPr>
              <a:pPr defTabSz="912813" fontAlgn="base">
                <a:spcBef>
                  <a:spcPct val="0"/>
                </a:spcBef>
                <a:spcAft>
                  <a:spcPct val="0"/>
                </a:spcAft>
              </a:pPr>
              <a:t>11</a:t>
            </a:fld>
            <a:endParaRPr lang="en-US" smtClean="0">
              <a:latin typeface="Arial" pitchFamily="34" charset="0"/>
              <a:cs typeface="Arial" pitchFamily="34" charset="0"/>
            </a:endParaRPr>
          </a:p>
        </p:txBody>
      </p:sp>
      <p:sp>
        <p:nvSpPr>
          <p:cNvPr id="389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C0FAD8D2-BAEE-4EB2-B6C1-28E6D7DFCB68}" type="slidenum">
              <a:rPr lang="en-US" smtClean="0">
                <a:latin typeface="Arial" pitchFamily="34" charset="0"/>
                <a:cs typeface="Arial" pitchFamily="34" charset="0"/>
              </a:rPr>
              <a:pPr defTabSz="912813" fontAlgn="base">
                <a:spcBef>
                  <a:spcPct val="0"/>
                </a:spcBef>
                <a:spcAft>
                  <a:spcPct val="0"/>
                </a:spcAft>
              </a:pPr>
              <a:t>12</a:t>
            </a:fld>
            <a:endParaRPr lang="en-US" smtClean="0">
              <a:latin typeface="Arial" pitchFamily="34" charset="0"/>
              <a:cs typeface="Arial" pitchFamily="34" charset="0"/>
            </a:endParaRPr>
          </a:p>
        </p:txBody>
      </p:sp>
      <p:sp>
        <p:nvSpPr>
          <p:cNvPr id="39939" name="Rectangle 2"/>
          <p:cNvSpPr>
            <a:spLocks noRo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468062-4A1D-487B-9140-4B201A236223}" type="slidenum">
              <a:rPr lang="en-US" smtClean="0">
                <a:latin typeface="Arial" pitchFamily="34" charset="0"/>
                <a:cs typeface="Arial" pitchFamily="34" charset="0"/>
              </a:rPr>
              <a:pPr fontAlgn="base">
                <a:spcBef>
                  <a:spcPct val="0"/>
                </a:spcBef>
                <a:spcAft>
                  <a:spcPct val="0"/>
                </a:spcAft>
              </a:pPr>
              <a:t>13</a:t>
            </a:fld>
            <a:endParaRPr lang="en-US" smtClean="0">
              <a:latin typeface="Arial" pitchFamily="34" charset="0"/>
              <a:cs typeface="Arial" pitchFamily="34" charset="0"/>
            </a:endParaRPr>
          </a:p>
        </p:txBody>
      </p:sp>
      <p:sp>
        <p:nvSpPr>
          <p:cNvPr id="40963" name="Rectangle 2"/>
          <p:cNvSpPr>
            <a:spLocks noRo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476059-E0F3-49ED-8DCA-7C285BC0823C}" type="slidenum">
              <a:rPr lang="en-US" smtClean="0">
                <a:latin typeface="Arial" pitchFamily="34" charset="0"/>
              </a:rPr>
              <a:pPr fontAlgn="base">
                <a:spcBef>
                  <a:spcPct val="0"/>
                </a:spcBef>
                <a:spcAft>
                  <a:spcPct val="0"/>
                </a:spcAft>
              </a:pPr>
              <a:t>16</a:t>
            </a:fld>
            <a:endParaRPr lang="en-US" smtClean="0">
              <a:latin typeface="Arial" pitchFamily="34" charset="0"/>
            </a:endParaRPr>
          </a:p>
        </p:txBody>
      </p:sp>
      <p:sp>
        <p:nvSpPr>
          <p:cNvPr id="41987" name="Rectangle 2"/>
          <p:cNvSpPr>
            <a:spLocks noRo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pitchFamily="34" charset="0"/>
                <a:cs typeface="Arial" pitchFamily="34" charset="0"/>
              </a:rPr>
              <a:t>Will link PRC and PNS within and across regions</a:t>
            </a:r>
          </a:p>
          <a:p>
            <a:pPr eaLnBrk="1" hangingPunct="1">
              <a:spcBef>
                <a:spcPct val="0"/>
              </a:spcBef>
            </a:pPr>
            <a:r>
              <a:rPr lang="en-US" smtClean="0">
                <a:latin typeface="Arial" pitchFamily="34" charset="0"/>
                <a:cs typeface="Arial" pitchFamily="34" charset="0"/>
              </a:rPr>
              <a:t>Provide videoconferencing capabilities</a:t>
            </a:r>
          </a:p>
          <a:p>
            <a:pPr eaLnBrk="1" hangingPunct="1">
              <a:spcBef>
                <a:spcPct val="0"/>
              </a:spcBef>
            </a:pPr>
            <a:r>
              <a:rPr lang="en-US" smtClean="0">
                <a:latin typeface="Arial" pitchFamily="34" charset="0"/>
                <a:cs typeface="Arial" pitchFamily="34" charset="0"/>
              </a:rPr>
              <a:t>Facilitate discharge planning and coordination of care</a:t>
            </a:r>
          </a:p>
          <a:p>
            <a:pPr eaLnBrk="1" hangingPunct="1">
              <a:spcBef>
                <a:spcPct val="0"/>
              </a:spcBef>
            </a:pPr>
            <a:r>
              <a:rPr lang="en-US" smtClean="0">
                <a:latin typeface="Arial" pitchFamily="34" charset="0"/>
                <a:cs typeface="Arial" pitchFamily="34" charset="0"/>
              </a:rPr>
              <a:t>Remote provider-to-provider consultation</a:t>
            </a:r>
          </a:p>
          <a:p>
            <a:pPr eaLnBrk="1" hangingPunct="1">
              <a:spcBef>
                <a:spcPct val="0"/>
              </a:spcBef>
            </a:pPr>
            <a:r>
              <a:rPr lang="en-US" smtClean="0">
                <a:latin typeface="Arial" pitchFamily="34" charset="0"/>
                <a:cs typeface="Arial" pitchFamily="34" charset="0"/>
              </a:rPr>
              <a:t>Remote evaluation for specialized services</a:t>
            </a:r>
          </a:p>
          <a:p>
            <a:pPr eaLnBrk="1" hangingPunct="1">
              <a:spcBef>
                <a:spcPct val="0"/>
              </a:spcBef>
            </a:pPr>
            <a:r>
              <a:rPr lang="en-US" smtClean="0">
                <a:latin typeface="Arial" pitchFamily="34" charset="0"/>
                <a:cs typeface="Arial" pitchFamily="34" charset="0"/>
              </a:rPr>
              <a:t>Education for providers and families</a:t>
            </a:r>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10504414-1D70-446D-82B2-29B736716108}" type="slidenum">
              <a:rPr lang="en-US" smtClean="0">
                <a:latin typeface="Arial" pitchFamily="34" charset="0"/>
                <a:cs typeface="Arial" pitchFamily="34" charset="0"/>
              </a:rPr>
              <a:pPr defTabSz="912813" fontAlgn="base">
                <a:spcBef>
                  <a:spcPct val="0"/>
                </a:spcBef>
                <a:spcAft>
                  <a:spcPct val="0"/>
                </a:spcAft>
              </a:pPr>
              <a:t>17</a:t>
            </a:fld>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D103AB4E-2FE8-49FF-A951-819096960BD3}" type="datetimeFigureOut">
              <a:rPr lang="en-US"/>
              <a:pPr>
                <a:defRPr/>
              </a:pPr>
              <a:t>12/6/2010</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2475ECC3-3019-4426-9553-386E1FE987F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58C8BDB-274B-4E3F-9CD8-5716C9511261}" type="datetimeFigureOut">
              <a:rPr lang="en-US"/>
              <a:pPr>
                <a:defRPr/>
              </a:pPr>
              <a:t>12/6/2010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724076A-8F6D-4E79-BE9E-E3446460BA6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01C0A0FD-F986-4144-9012-B26B6385D65F}" type="datetimeFigureOut">
              <a:rPr lang="en-US"/>
              <a:pPr>
                <a:defRPr/>
              </a:pPr>
              <a:t>12/6/2010</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1A16B658-46F3-43A1-B5EE-A062D1F2877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1450" y="228600"/>
            <a:ext cx="7702550"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820863"/>
            <a:ext cx="4046538" cy="4443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60938" y="1820863"/>
            <a:ext cx="4048125" cy="4443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43"/>
          <p:cNvSpPr>
            <a:spLocks noGrp="1" noChangeArrowheads="1"/>
          </p:cNvSpPr>
          <p:nvPr>
            <p:ph type="sldNum" sz="quarter" idx="10"/>
          </p:nvPr>
        </p:nvSpPr>
        <p:spPr/>
        <p:txBody>
          <a:bodyPr/>
          <a:lstStyle>
            <a:lvl1pPr>
              <a:defRPr/>
            </a:lvl1pPr>
          </a:lstStyle>
          <a:p>
            <a:pPr>
              <a:defRPr/>
            </a:pPr>
            <a:fld id="{F875EF03-F658-4C7D-B98D-916C377ADE12}"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471488"/>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524000"/>
            <a:ext cx="7772400" cy="4114800"/>
          </a:xfrm>
        </p:spPr>
        <p:txBody>
          <a:bodyPr rtlCol="0">
            <a:normAutofit/>
          </a:bodyPr>
          <a:lstStyle/>
          <a:p>
            <a:pPr lvl="0"/>
            <a:endParaRPr lang="en-US" noProof="0"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55BA9DE-8566-4155-A65E-8D374DD190AF}" type="datetimeFigureOut">
              <a:rPr lang="en-US"/>
              <a:pPr>
                <a:defRPr/>
              </a:pPr>
              <a:t>12/6/2010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64B5AF6-3362-4584-9CFA-A6C8CB4C8D2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FBABCC94-09B5-422C-AF5D-69D5ED9FDBB7}" type="datetimeFigureOut">
              <a:rPr lang="en-US"/>
              <a:pPr>
                <a:defRPr/>
              </a:pPr>
              <a:t>12/6/2010</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416DC171-533A-43C5-84BC-C259098B69E2}"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EAC879CB-382A-49E9-B406-BC0BBDB0CD90}" type="datetimeFigureOut">
              <a:rPr lang="en-US"/>
              <a:pPr>
                <a:defRPr/>
              </a:pPr>
              <a:t>12/6/2010</a:t>
            </a:fld>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1A4DF0FD-1165-4E58-A836-2406C7E7DD9E}"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F3B440AC-49FA-482F-A0C8-4523A0FB9872}" type="datetimeFigureOut">
              <a:rPr lang="en-US"/>
              <a:pPr>
                <a:defRPr/>
              </a:pPr>
              <a:t>12/6/2010</a:t>
            </a:fld>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F7707501-3AC5-4055-9C4F-36F2B8BA8288}"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DE4179D2-37C3-4969-84EC-43497D72A2A2}" type="datetimeFigureOut">
              <a:rPr lang="en-US"/>
              <a:pPr>
                <a:defRPr/>
              </a:pPr>
              <a:t>12/6/2010</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100D6785-ED90-4F86-B87A-107881BFADE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636255D-EA10-42A0-9293-48CED7B522CE}" type="datetimeFigureOut">
              <a:rPr lang="en-US"/>
              <a:pPr>
                <a:defRPr/>
              </a:pPr>
              <a:t>12/6/2010</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DC4B178F-0B4D-4CFE-B0CD-6957181628C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EAD77960-63DF-4D5A-8A01-5E4D5E6E886A}" type="datetimeFigureOut">
              <a:rPr lang="en-US"/>
              <a:pPr>
                <a:defRPr/>
              </a:pPr>
              <a:t>12/6/2010</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CE13FA0-C8FE-49F0-BB9B-FE761985037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CB25C06A-6DC3-4E69-8FBF-1E5274DABB4E}" type="datetimeFigureOut">
              <a:rPr lang="en-US"/>
              <a:pPr>
                <a:defRPr/>
              </a:pPr>
              <a:t>12/6/2010</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FC195956-B8D9-4658-9C42-28C540C6E23B}"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fld id="{C87D858D-9ED8-4666-88B6-105054900BF1}" type="datetimeFigureOut">
              <a:rPr lang="en-US"/>
              <a:pPr>
                <a:defRPr/>
              </a:pPr>
              <a:t>12/6/2010</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D791FDF1-5F7E-4D73-86C9-1DAD2FC9A0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7" r:id="rId1"/>
    <p:sldLayoutId id="2147483823" r:id="rId2"/>
    <p:sldLayoutId id="2147483828" r:id="rId3"/>
    <p:sldLayoutId id="2147483829" r:id="rId4"/>
    <p:sldLayoutId id="2147483830" r:id="rId5"/>
    <p:sldLayoutId id="2147483824" r:id="rId6"/>
    <p:sldLayoutId id="2147483831" r:id="rId7"/>
    <p:sldLayoutId id="2147483825" r:id="rId8"/>
    <p:sldLayoutId id="2147483832" r:id="rId9"/>
    <p:sldLayoutId id="2147483826" r:id="rId10"/>
    <p:sldLayoutId id="2147483833" r:id="rId11"/>
    <p:sldLayoutId id="2147483834" r:id="rId12"/>
    <p:sldLayoutId id="2147483835" r:id="rId13"/>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E7BC29"/>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092A7"/>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4.png"/><Relationship Id="rId7"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0" y="457200"/>
            <a:ext cx="9144000" cy="2438400"/>
          </a:xfrm>
        </p:spPr>
        <p:txBody>
          <a:bodyPr>
            <a:normAutofit/>
          </a:bodyPr>
          <a:lstStyle/>
          <a:p>
            <a:pPr algn="ctr" eaLnBrk="1" fontAlgn="auto" hangingPunct="1">
              <a:spcAft>
                <a:spcPts val="0"/>
              </a:spcAft>
              <a:defRPr/>
            </a:pPr>
            <a:r>
              <a:rPr lang="en-US" dirty="0" smtClean="0">
                <a:latin typeface="Bradley Hand ITC" pitchFamily="66" charset="0"/>
                <a:cs typeface="Arial" pitchFamily="34" charset="0"/>
              </a:rPr>
              <a:t>Polytrauma Network Site Services</a:t>
            </a:r>
            <a:r>
              <a:rPr lang="en-US" dirty="0" smtClean="0"/>
              <a:t/>
            </a:r>
            <a:br>
              <a:rPr lang="en-US" dirty="0" smtClean="0"/>
            </a:br>
            <a:endParaRPr lang="en-US" dirty="0" smtClean="0"/>
          </a:p>
        </p:txBody>
      </p:sp>
      <p:sp>
        <p:nvSpPr>
          <p:cNvPr id="11267" name="TextBox 3"/>
          <p:cNvSpPr txBox="1">
            <a:spLocks noChangeArrowheads="1"/>
          </p:cNvSpPr>
          <p:nvPr/>
        </p:nvSpPr>
        <p:spPr bwMode="auto">
          <a:xfrm>
            <a:off x="4191000" y="4648200"/>
            <a:ext cx="4724400" cy="1477963"/>
          </a:xfrm>
          <a:prstGeom prst="rect">
            <a:avLst/>
          </a:prstGeom>
          <a:noFill/>
          <a:ln w="9525">
            <a:noFill/>
            <a:miter lim="800000"/>
            <a:headEnd/>
            <a:tailEnd/>
          </a:ln>
        </p:spPr>
        <p:txBody>
          <a:bodyPr>
            <a:spAutoFit/>
          </a:bodyPr>
          <a:lstStyle/>
          <a:p>
            <a:pPr algn="r"/>
            <a:r>
              <a:rPr lang="en-US"/>
              <a:t>Presented by:</a:t>
            </a:r>
          </a:p>
          <a:p>
            <a:pPr algn="r"/>
            <a:endParaRPr lang="en-US"/>
          </a:p>
          <a:p>
            <a:pPr algn="r"/>
            <a:r>
              <a:rPr lang="en-US"/>
              <a:t>Esmeralda Madrigal</a:t>
            </a:r>
          </a:p>
          <a:p>
            <a:pPr algn="r"/>
            <a:r>
              <a:rPr lang="en-US"/>
              <a:t>Stefanie Chin</a:t>
            </a:r>
          </a:p>
          <a:p>
            <a:endParaRPr lang="en-US"/>
          </a:p>
        </p:txBody>
      </p:sp>
      <p:pic>
        <p:nvPicPr>
          <p:cNvPr id="5" name="Picture 4" descr="Polytrauma Centers Logo"/>
          <p:cNvPicPr>
            <a:picLocks noChangeAspect="1"/>
          </p:cNvPicPr>
          <p:nvPr/>
        </p:nvPicPr>
        <p:blipFill>
          <a:blip r:embed="rId2" cstate="print"/>
          <a:stretch>
            <a:fillRect/>
          </a:stretch>
        </p:blipFill>
        <p:spPr>
          <a:xfrm>
            <a:off x="304800" y="2895600"/>
            <a:ext cx="2980944" cy="2971800"/>
          </a:xfrm>
          <a:prstGeom prst="rect">
            <a:avLst/>
          </a:prstGeom>
          <a:ln>
            <a:noFill/>
          </a:ln>
          <a:effectLst>
            <a:softEdge rad="112500"/>
          </a:effectLst>
        </p:spPr>
      </p:pic>
      <p:pic>
        <p:nvPicPr>
          <p:cNvPr id="11269" name="Picture 2" descr="VAPAHCS:  Veterans Affairs Palo Alto Health Care System"/>
          <p:cNvPicPr>
            <a:picLocks noChangeAspect="1" noChangeArrowheads="1"/>
          </p:cNvPicPr>
          <p:nvPr/>
        </p:nvPicPr>
        <p:blipFill>
          <a:blip r:embed="rId3" cstate="print"/>
          <a:srcRect/>
          <a:stretch>
            <a:fillRect/>
          </a:stretch>
        </p:blipFill>
        <p:spPr bwMode="auto">
          <a:xfrm>
            <a:off x="228600" y="6172200"/>
            <a:ext cx="1714500"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905000" y="152400"/>
            <a:ext cx="6705600" cy="762000"/>
          </a:xfrm>
        </p:spPr>
        <p:txBody>
          <a:bodyPr/>
          <a:lstStyle/>
          <a:p>
            <a:pPr algn="ctr" eaLnBrk="1" hangingPunct="1"/>
            <a:r>
              <a:rPr lang="en-US" sz="3200" smtClean="0"/>
              <a:t>American Congress of Rehabilitation Medicine Criteria for Mild TBI</a:t>
            </a:r>
          </a:p>
        </p:txBody>
      </p:sp>
      <p:sp>
        <p:nvSpPr>
          <p:cNvPr id="20483" name="Text Placeholder 2"/>
          <p:cNvSpPr>
            <a:spLocks noGrp="1"/>
          </p:cNvSpPr>
          <p:nvPr>
            <p:ph type="body" sz="half" idx="1"/>
          </p:nvPr>
        </p:nvSpPr>
        <p:spPr>
          <a:xfrm>
            <a:off x="0" y="1600200"/>
            <a:ext cx="9144000" cy="5257800"/>
          </a:xfrm>
        </p:spPr>
        <p:txBody>
          <a:bodyPr/>
          <a:lstStyle/>
          <a:p>
            <a:pPr eaLnBrk="1" hangingPunct="1">
              <a:buFont typeface="Wingdings" pitchFamily="2" charset="2"/>
              <a:buChar char="q"/>
            </a:pPr>
            <a:r>
              <a:rPr lang="en-US" sz="2600" smtClean="0"/>
              <a:t>Traumatically induce physiologic disruption of brain function as indicated by at least one of the following:</a:t>
            </a:r>
          </a:p>
          <a:p>
            <a:pPr lvl="1" eaLnBrk="1" hangingPunct="1">
              <a:spcBef>
                <a:spcPct val="15000"/>
              </a:spcBef>
              <a:buSzPct val="50000"/>
              <a:buFont typeface="Wingdings" pitchFamily="2" charset="2"/>
              <a:buChar char="q"/>
            </a:pPr>
            <a:r>
              <a:rPr lang="en-US" sz="2400" smtClean="0"/>
              <a:t>Any period of loss of consciousness</a:t>
            </a:r>
          </a:p>
          <a:p>
            <a:pPr lvl="1" eaLnBrk="1" hangingPunct="1">
              <a:spcBef>
                <a:spcPct val="15000"/>
              </a:spcBef>
              <a:buSzPct val="50000"/>
              <a:buFont typeface="Wingdings" pitchFamily="2" charset="2"/>
              <a:buChar char="q"/>
            </a:pPr>
            <a:r>
              <a:rPr lang="en-US" sz="2400" smtClean="0"/>
              <a:t>Any loss of memory for events immediately before or after the accident</a:t>
            </a:r>
          </a:p>
          <a:p>
            <a:pPr lvl="1" eaLnBrk="1" hangingPunct="1">
              <a:spcBef>
                <a:spcPct val="15000"/>
              </a:spcBef>
              <a:buSzPct val="50000"/>
              <a:buFont typeface="Wingdings" pitchFamily="2" charset="2"/>
              <a:buChar char="q"/>
            </a:pPr>
            <a:r>
              <a:rPr lang="en-US" sz="2400" smtClean="0"/>
              <a:t>Any alteration in mental state at the time of the accident</a:t>
            </a:r>
          </a:p>
          <a:p>
            <a:pPr lvl="1" eaLnBrk="1" hangingPunct="1">
              <a:spcBef>
                <a:spcPct val="15000"/>
              </a:spcBef>
              <a:buSzPct val="50000"/>
              <a:buFont typeface="Wingdings" pitchFamily="2" charset="2"/>
              <a:buChar char="q"/>
            </a:pPr>
            <a:r>
              <a:rPr lang="en-US" sz="2400" smtClean="0"/>
              <a:t>Focal neurologic deficits that may or may not be transient </a:t>
            </a:r>
          </a:p>
          <a:p>
            <a:pPr eaLnBrk="1" hangingPunct="1">
              <a:buFont typeface="Wingdings" pitchFamily="2" charset="2"/>
              <a:buChar char="q"/>
            </a:pPr>
            <a:r>
              <a:rPr lang="en-US" sz="2600" smtClean="0"/>
              <a:t>Severity of the injury does not exceed: </a:t>
            </a:r>
          </a:p>
          <a:p>
            <a:pPr lvl="1" eaLnBrk="1" hangingPunct="1">
              <a:spcBef>
                <a:spcPct val="15000"/>
              </a:spcBef>
              <a:buSzPct val="50000"/>
              <a:buFont typeface="Wingdings" pitchFamily="2" charset="2"/>
              <a:buChar char="q"/>
            </a:pPr>
            <a:r>
              <a:rPr lang="en-US" sz="2400" smtClean="0"/>
              <a:t>Loss of consciousness of 30 min</a:t>
            </a:r>
          </a:p>
          <a:p>
            <a:pPr lvl="1" eaLnBrk="1" hangingPunct="1">
              <a:spcBef>
                <a:spcPct val="15000"/>
              </a:spcBef>
              <a:buSzPct val="50000"/>
              <a:buFont typeface="Wingdings" pitchFamily="2" charset="2"/>
              <a:buChar char="q"/>
            </a:pPr>
            <a:r>
              <a:rPr lang="en-US" sz="2400" smtClean="0"/>
              <a:t>GCS score of 13-15 after 30 min</a:t>
            </a:r>
          </a:p>
          <a:p>
            <a:pPr lvl="1" eaLnBrk="1" hangingPunct="1">
              <a:spcBef>
                <a:spcPct val="15000"/>
              </a:spcBef>
              <a:buSzPct val="50000"/>
              <a:buFont typeface="Wingdings" pitchFamily="2" charset="2"/>
              <a:buChar char="q"/>
            </a:pPr>
            <a:r>
              <a:rPr lang="en-US" sz="2400" smtClean="0"/>
              <a:t>Posttraumatic amnesia of 24 hr </a:t>
            </a:r>
          </a:p>
          <a:p>
            <a:pPr lvl="1" eaLnBrk="1" hangingPunct="1">
              <a:spcBef>
                <a:spcPct val="15000"/>
              </a:spcBef>
              <a:buClr>
                <a:srgbClr val="F76BF7"/>
              </a:buClr>
              <a:buFont typeface="Wingdings 2" pitchFamily="18" charset="2"/>
              <a:buNone/>
            </a:pPr>
            <a:r>
              <a:rPr lang="en-US" sz="1600" smtClean="0">
                <a:cs typeface="Arial" pitchFamily="34" charset="0"/>
              </a:rPr>
              <a:t>*Kay, T., Harrington, D.E., et. al. (1993)</a:t>
            </a:r>
          </a:p>
          <a:p>
            <a:pPr eaLnBrk="1" hangingPunct="1"/>
            <a:endParaRPr lang="en-US" smtClean="0"/>
          </a:p>
        </p:txBody>
      </p:sp>
      <p:pic>
        <p:nvPicPr>
          <p:cNvPr id="20484" name="Picture 2" descr="VAPAHCS:  Veterans Affairs Palo Alto Health Care System"/>
          <p:cNvPicPr>
            <a:picLocks noChangeAspect="1" noChangeArrowheads="1"/>
          </p:cNvPicPr>
          <p:nvPr/>
        </p:nvPicPr>
        <p:blipFill>
          <a:blip r:embed="rId2" cstate="print"/>
          <a:srcRect/>
          <a:stretch>
            <a:fillRect/>
          </a:stretch>
        </p:blipFill>
        <p:spPr bwMode="auto">
          <a:xfrm>
            <a:off x="228600" y="228600"/>
            <a:ext cx="1714500"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133600" y="0"/>
            <a:ext cx="5638800" cy="1066800"/>
          </a:xfrm>
        </p:spPr>
        <p:txBody>
          <a:bodyPr/>
          <a:lstStyle/>
          <a:p>
            <a:pPr algn="ctr" eaLnBrk="1" hangingPunct="1"/>
            <a:r>
              <a:rPr lang="en-US" sz="3200" smtClean="0"/>
              <a:t>Criteria for Severity of TBI</a:t>
            </a:r>
          </a:p>
        </p:txBody>
      </p:sp>
      <p:graphicFrame>
        <p:nvGraphicFramePr>
          <p:cNvPr id="2787331" name="Group 3"/>
          <p:cNvGraphicFramePr>
            <a:graphicFrameLocks noGrp="1"/>
          </p:cNvGraphicFramePr>
          <p:nvPr>
            <p:ph type="tbl" idx="1"/>
          </p:nvPr>
        </p:nvGraphicFramePr>
        <p:xfrm>
          <a:off x="990600" y="1662113"/>
          <a:ext cx="7339013" cy="3719513"/>
        </p:xfrm>
        <a:graphic>
          <a:graphicData uri="http://schemas.openxmlformats.org/drawingml/2006/table">
            <a:tbl>
              <a:tblPr>
                <a:tableStyleId>{0505E3EF-67EA-436B-97B2-0124C06EBD24}</a:tableStyleId>
              </a:tblPr>
              <a:tblGrid>
                <a:gridCol w="2559050"/>
                <a:gridCol w="2312988"/>
                <a:gridCol w="2466975"/>
              </a:tblGrid>
              <a:tr h="609600">
                <a:tc>
                  <a:txBody>
                    <a:bodyPr/>
                    <a:lstStyle/>
                    <a:p>
                      <a:pPr marL="0" marR="0" lvl="0" indent="0" algn="ctr" defTabSz="914400" rtl="0" eaLnBrk="0" fontAlgn="base" latinLnBrk="0" hangingPunct="0">
                        <a:lnSpc>
                          <a:spcPct val="85000"/>
                        </a:lnSpc>
                        <a:spcBef>
                          <a:spcPct val="0"/>
                        </a:spcBef>
                        <a:spcAft>
                          <a:spcPct val="0"/>
                        </a:spcAft>
                        <a:buClrTx/>
                        <a:buSzTx/>
                        <a:buFontTx/>
                        <a:buNone/>
                        <a:tabLst/>
                      </a:pPr>
                      <a:r>
                        <a:rPr kumimoji="0" lang="en-US" sz="3200" u="none" strike="noStrike" cap="none" normalizeH="0" baseline="0" dirty="0" smtClean="0">
                          <a:ln>
                            <a:noFill/>
                          </a:ln>
                          <a:effectLst/>
                        </a:rPr>
                        <a:t>Mild </a:t>
                      </a:r>
                      <a:endParaRPr kumimoji="0" lang="en-US" sz="32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0" fontAlgn="base" latinLnBrk="0" hangingPunct="0">
                        <a:lnSpc>
                          <a:spcPct val="85000"/>
                        </a:lnSpc>
                        <a:spcBef>
                          <a:spcPct val="0"/>
                        </a:spcBef>
                        <a:spcAft>
                          <a:spcPct val="0"/>
                        </a:spcAft>
                        <a:buClrTx/>
                        <a:buSzTx/>
                        <a:buFontTx/>
                        <a:buNone/>
                        <a:tabLst/>
                      </a:pPr>
                      <a:r>
                        <a:rPr kumimoji="0" lang="en-US" sz="3200" u="none" strike="noStrike" cap="none" normalizeH="0" baseline="0" dirty="0" smtClean="0">
                          <a:ln>
                            <a:noFill/>
                          </a:ln>
                          <a:effectLst/>
                        </a:rPr>
                        <a:t>Moderate</a:t>
                      </a:r>
                      <a:endParaRPr kumimoji="0" lang="en-US" sz="32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0" fontAlgn="base" latinLnBrk="0" hangingPunct="0">
                        <a:lnSpc>
                          <a:spcPct val="85000"/>
                        </a:lnSpc>
                        <a:spcBef>
                          <a:spcPct val="0"/>
                        </a:spcBef>
                        <a:spcAft>
                          <a:spcPct val="0"/>
                        </a:spcAft>
                        <a:buClrTx/>
                        <a:buSzTx/>
                        <a:buFontTx/>
                        <a:buNone/>
                        <a:tabLst/>
                      </a:pPr>
                      <a:r>
                        <a:rPr kumimoji="0" lang="en-US" sz="3200" u="none" strike="noStrike" cap="none" normalizeH="0" baseline="0" dirty="0" smtClean="0">
                          <a:ln>
                            <a:noFill/>
                          </a:ln>
                          <a:effectLst/>
                        </a:rPr>
                        <a:t>Severe</a:t>
                      </a:r>
                      <a:endParaRPr kumimoji="0" lang="en-US" sz="3200" b="0" i="0" u="none" strike="noStrike" cap="none" normalizeH="0" baseline="0" dirty="0" smtClean="0">
                        <a:ln>
                          <a:noFill/>
                        </a:ln>
                        <a:solidFill>
                          <a:schemeClr val="tx1"/>
                        </a:solidFill>
                        <a:effectLst/>
                        <a:latin typeface="Times New Roman" pitchFamily="18" charset="0"/>
                      </a:endParaRPr>
                    </a:p>
                  </a:txBody>
                  <a:tcPr horzOverflow="overflow"/>
                </a:tc>
              </a:tr>
              <a:tr h="1828800">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2800" u="none" strike="noStrike" cap="none" normalizeH="0" baseline="0" dirty="0" smtClean="0">
                          <a:ln>
                            <a:noFill/>
                          </a:ln>
                          <a:effectLst/>
                        </a:rPr>
                        <a:t>Altered or LOC </a:t>
                      </a:r>
                      <a:r>
                        <a:rPr kumimoji="0" lang="en-US" sz="2800" u="sng" strike="noStrike" cap="none" normalizeH="0" baseline="0" dirty="0" smtClean="0">
                          <a:ln>
                            <a:noFill/>
                          </a:ln>
                          <a:effectLst/>
                        </a:rPr>
                        <a:t>&lt;</a:t>
                      </a:r>
                      <a:r>
                        <a:rPr kumimoji="0" lang="en-US" sz="2800" u="none" strike="noStrike" cap="none" normalizeH="0" baseline="0" dirty="0" smtClean="0">
                          <a:ln>
                            <a:noFill/>
                          </a:ln>
                          <a:effectLst/>
                        </a:rPr>
                        <a:t> 30 min* with </a:t>
                      </a:r>
                    </a:p>
                    <a:p>
                      <a:pPr marL="0" marR="0" lvl="0" indent="0" algn="l" defTabSz="914400" rtl="0" eaLnBrk="0" fontAlgn="base" latinLnBrk="0" hangingPunct="0">
                        <a:lnSpc>
                          <a:spcPct val="85000"/>
                        </a:lnSpc>
                        <a:spcBef>
                          <a:spcPct val="0"/>
                        </a:spcBef>
                        <a:spcAft>
                          <a:spcPct val="0"/>
                        </a:spcAft>
                        <a:buClrTx/>
                        <a:buSzTx/>
                        <a:buFontTx/>
                        <a:buNone/>
                        <a:tabLst/>
                      </a:pPr>
                      <a:r>
                        <a:rPr kumimoji="0" lang="en-US" sz="2800" u="none" strike="noStrike" cap="none" normalizeH="0" baseline="0" dirty="0" smtClean="0">
                          <a:ln>
                            <a:noFill/>
                          </a:ln>
                          <a:effectLst/>
                        </a:rPr>
                        <a:t>normal CT &amp;/or MRI</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2800" u="none" strike="noStrike" cap="none" normalizeH="0" baseline="0" dirty="0" smtClean="0">
                          <a:ln>
                            <a:noFill/>
                          </a:ln>
                          <a:effectLst/>
                        </a:rPr>
                        <a:t>LOC </a:t>
                      </a:r>
                      <a:r>
                        <a:rPr kumimoji="0" lang="en-US" sz="2800" u="sng" strike="noStrike" cap="none" normalizeH="0" baseline="0" dirty="0" smtClean="0">
                          <a:ln>
                            <a:noFill/>
                          </a:ln>
                          <a:effectLst/>
                        </a:rPr>
                        <a:t>&lt;</a:t>
                      </a:r>
                      <a:r>
                        <a:rPr kumimoji="0" lang="en-US" sz="2800" u="none" strike="noStrike" cap="none" normalizeH="0" baseline="0" dirty="0" smtClean="0">
                          <a:ln>
                            <a:noFill/>
                          </a:ln>
                          <a:effectLst/>
                        </a:rPr>
                        <a:t> 6 hours with</a:t>
                      </a:r>
                    </a:p>
                    <a:p>
                      <a:pPr marL="0" marR="0" lvl="0" indent="0" algn="l" defTabSz="914400" rtl="0" eaLnBrk="0" fontAlgn="base" latinLnBrk="0" hangingPunct="0">
                        <a:lnSpc>
                          <a:spcPct val="85000"/>
                        </a:lnSpc>
                        <a:spcBef>
                          <a:spcPct val="0"/>
                        </a:spcBef>
                        <a:spcAft>
                          <a:spcPct val="0"/>
                        </a:spcAft>
                        <a:buClrTx/>
                        <a:buSzTx/>
                        <a:buFontTx/>
                        <a:buNone/>
                        <a:tabLst/>
                      </a:pPr>
                      <a:r>
                        <a:rPr kumimoji="0" lang="en-US" sz="2800" u="none" strike="noStrike" cap="none" normalizeH="0" baseline="0" dirty="0" smtClean="0">
                          <a:ln>
                            <a:noFill/>
                          </a:ln>
                          <a:effectLst/>
                        </a:rPr>
                        <a:t>abnormal CT &amp;/or MRI</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2800" u="none" strike="noStrike" cap="none" normalizeH="0" baseline="0" dirty="0" smtClean="0">
                          <a:ln>
                            <a:noFill/>
                          </a:ln>
                          <a:effectLst/>
                        </a:rPr>
                        <a:t>LOC &gt; 6 hours with</a:t>
                      </a:r>
                    </a:p>
                    <a:p>
                      <a:pPr marL="0" marR="0" lvl="0" indent="0" algn="l" defTabSz="914400" rtl="0" eaLnBrk="0" fontAlgn="base" latinLnBrk="0" hangingPunct="0">
                        <a:lnSpc>
                          <a:spcPct val="85000"/>
                        </a:lnSpc>
                        <a:spcBef>
                          <a:spcPct val="0"/>
                        </a:spcBef>
                        <a:spcAft>
                          <a:spcPct val="0"/>
                        </a:spcAft>
                        <a:buClrTx/>
                        <a:buSzTx/>
                        <a:buFontTx/>
                        <a:buNone/>
                        <a:tabLst/>
                      </a:pPr>
                      <a:r>
                        <a:rPr kumimoji="0" lang="en-US" sz="2800" u="none" strike="noStrike" cap="none" normalizeH="0" baseline="0" dirty="0" smtClean="0">
                          <a:ln>
                            <a:noFill/>
                          </a:ln>
                          <a:effectLst/>
                        </a:rPr>
                        <a:t>abnormal CT &amp;/or MRI</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tc>
              </a:tr>
              <a:tr h="609600">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2800" u="none" strike="noStrike" cap="none" normalizeH="0" baseline="0" dirty="0" smtClean="0">
                          <a:ln>
                            <a:noFill/>
                          </a:ln>
                          <a:effectLst/>
                        </a:rPr>
                        <a:t>GCS 13-15</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2800" u="none" strike="noStrike" cap="none" normalizeH="0" baseline="0" dirty="0" smtClean="0">
                          <a:ln>
                            <a:noFill/>
                          </a:ln>
                          <a:effectLst/>
                        </a:rPr>
                        <a:t>GCS 9-12</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2800" u="none" strike="noStrike" cap="none" normalizeH="0" baseline="0" dirty="0" smtClean="0">
                          <a:ln>
                            <a:noFill/>
                          </a:ln>
                          <a:effectLst/>
                        </a:rPr>
                        <a:t>GCS &lt; 9</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tc>
              </a:tr>
              <a:tr h="671513">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2800" u="none" strike="noStrike" cap="none" normalizeH="0" baseline="0" dirty="0" smtClean="0">
                          <a:ln>
                            <a:noFill/>
                          </a:ln>
                          <a:effectLst/>
                        </a:rPr>
                        <a:t>PTA </a:t>
                      </a:r>
                      <a:r>
                        <a:rPr kumimoji="0" lang="en-US" sz="2800" u="sng" strike="noStrike" cap="none" normalizeH="0" baseline="0" dirty="0" smtClean="0">
                          <a:ln>
                            <a:noFill/>
                          </a:ln>
                          <a:effectLst/>
                        </a:rPr>
                        <a:t>&lt;</a:t>
                      </a:r>
                      <a:r>
                        <a:rPr kumimoji="0" lang="en-US" sz="2800" u="none" strike="noStrike" cap="none" normalizeH="0" baseline="0" dirty="0" smtClean="0">
                          <a:ln>
                            <a:noFill/>
                          </a:ln>
                          <a:effectLst/>
                        </a:rPr>
                        <a:t> 24hr</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2800" u="none" strike="noStrike" cap="none" normalizeH="0" baseline="0" dirty="0" smtClean="0">
                          <a:ln>
                            <a:noFill/>
                          </a:ln>
                          <a:effectLst/>
                        </a:rPr>
                        <a:t>PTA </a:t>
                      </a:r>
                      <a:r>
                        <a:rPr kumimoji="0" lang="en-US" sz="2800" u="sng" strike="noStrike" cap="none" normalizeH="0" baseline="0" dirty="0" smtClean="0">
                          <a:ln>
                            <a:noFill/>
                          </a:ln>
                          <a:effectLst/>
                        </a:rPr>
                        <a:t>&lt;</a:t>
                      </a:r>
                      <a:r>
                        <a:rPr kumimoji="0" lang="en-US" sz="2800" u="none" strike="noStrike" cap="none" normalizeH="0" baseline="0" dirty="0" smtClean="0">
                          <a:ln>
                            <a:noFill/>
                          </a:ln>
                          <a:effectLst/>
                        </a:rPr>
                        <a:t> 7days</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2800" u="none" strike="noStrike" cap="none" normalizeH="0" baseline="0" dirty="0" smtClean="0">
                          <a:ln>
                            <a:noFill/>
                          </a:ln>
                          <a:effectLst/>
                        </a:rPr>
                        <a:t>PTA &gt; 7days</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tc>
              </a:tr>
            </a:tbl>
          </a:graphicData>
        </a:graphic>
      </p:graphicFrame>
      <p:sp>
        <p:nvSpPr>
          <p:cNvPr id="21529" name="Text Box 25"/>
          <p:cNvSpPr txBox="1">
            <a:spLocks noChangeArrowheads="1"/>
          </p:cNvSpPr>
          <p:nvPr/>
        </p:nvSpPr>
        <p:spPr bwMode="auto">
          <a:xfrm>
            <a:off x="228600" y="5548313"/>
            <a:ext cx="8915400" cy="523875"/>
          </a:xfrm>
          <a:prstGeom prst="rect">
            <a:avLst/>
          </a:prstGeom>
          <a:noFill/>
          <a:ln w="9525">
            <a:noFill/>
            <a:miter lim="800000"/>
            <a:headEnd/>
            <a:tailEnd/>
          </a:ln>
        </p:spPr>
        <p:txBody>
          <a:bodyPr>
            <a:spAutoFit/>
          </a:bodyPr>
          <a:lstStyle/>
          <a:p>
            <a:pPr algn="ctr">
              <a:spcBef>
                <a:spcPct val="50000"/>
              </a:spcBef>
            </a:pPr>
            <a:r>
              <a:rPr lang="en-US" sz="2800">
                <a:solidFill>
                  <a:schemeClr val="tx2"/>
                </a:solidFill>
                <a:latin typeface="Franklin Gothic Book" pitchFamily="34" charset="0"/>
              </a:rPr>
              <a:t>* Without this the Veteran did NOT sustain a TBI</a:t>
            </a:r>
          </a:p>
        </p:txBody>
      </p:sp>
      <p:pic>
        <p:nvPicPr>
          <p:cNvPr id="21530" name="Picture 2" descr="VAPAHCS:  Veterans Affairs Palo Alto Health Care System"/>
          <p:cNvPicPr>
            <a:picLocks noChangeAspect="1" noChangeArrowheads="1"/>
          </p:cNvPicPr>
          <p:nvPr/>
        </p:nvPicPr>
        <p:blipFill>
          <a:blip r:embed="rId3" cstate="print"/>
          <a:srcRect/>
          <a:stretch>
            <a:fillRect/>
          </a:stretch>
        </p:blipFill>
        <p:spPr bwMode="auto">
          <a:xfrm>
            <a:off x="228600" y="228600"/>
            <a:ext cx="1714500"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057400" y="0"/>
            <a:ext cx="6248400" cy="990600"/>
          </a:xfrm>
        </p:spPr>
        <p:txBody>
          <a:bodyPr/>
          <a:lstStyle/>
          <a:p>
            <a:pPr algn="ctr" eaLnBrk="1" hangingPunct="1"/>
            <a:r>
              <a:rPr lang="en-US" sz="3200" smtClean="0"/>
              <a:t>PNS Scope of Clinical Services</a:t>
            </a:r>
          </a:p>
        </p:txBody>
      </p:sp>
      <p:sp>
        <p:nvSpPr>
          <p:cNvPr id="15363" name="Rectangle 3"/>
          <p:cNvSpPr>
            <a:spLocks noGrp="1" noChangeArrowheads="1"/>
          </p:cNvSpPr>
          <p:nvPr>
            <p:ph sz="quarter" idx="1"/>
          </p:nvPr>
        </p:nvSpPr>
        <p:spPr>
          <a:xfrm>
            <a:off x="0" y="1600200"/>
            <a:ext cx="9144000" cy="5257800"/>
          </a:xfrm>
        </p:spPr>
        <p:txBody>
          <a:bodyPr>
            <a:normAutofit lnSpcReduction="10000"/>
          </a:bodyPr>
          <a:lstStyle/>
          <a:p>
            <a:pPr marL="320040" indent="-320040" eaLnBrk="1" fontAlgn="auto" hangingPunct="1">
              <a:lnSpc>
                <a:spcPct val="80000"/>
              </a:lnSpc>
              <a:spcAft>
                <a:spcPts val="0"/>
              </a:spcAft>
              <a:buFont typeface="Wingdings" pitchFamily="2" charset="2"/>
              <a:buChar char="q"/>
              <a:defRPr/>
            </a:pPr>
            <a:r>
              <a:rPr lang="en-US" sz="2000" dirty="0" smtClean="0"/>
              <a:t>Provide specialized interdisciplinary post-acute rehabilitation services; inpatient and outpatient</a:t>
            </a:r>
          </a:p>
          <a:p>
            <a:pPr marL="320040" indent="-320040" eaLnBrk="1" fontAlgn="auto" hangingPunct="1">
              <a:lnSpc>
                <a:spcPct val="80000"/>
              </a:lnSpc>
              <a:spcAft>
                <a:spcPts val="0"/>
              </a:spcAft>
              <a:buFont typeface="Wingdings" pitchFamily="2" charset="2"/>
              <a:buChar char="q"/>
              <a:defRPr/>
            </a:pPr>
            <a:endParaRPr lang="en-US" sz="2000" dirty="0" smtClean="0"/>
          </a:p>
          <a:p>
            <a:pPr marL="320040" indent="-320040" eaLnBrk="1" fontAlgn="auto" hangingPunct="1">
              <a:lnSpc>
                <a:spcPct val="80000"/>
              </a:lnSpc>
              <a:spcAft>
                <a:spcPts val="0"/>
              </a:spcAft>
              <a:buFont typeface="Wingdings" pitchFamily="2" charset="2"/>
              <a:buChar char="q"/>
              <a:defRPr/>
            </a:pPr>
            <a:r>
              <a:rPr lang="en-US" sz="2000" dirty="0" smtClean="0"/>
              <a:t>Continued management of existing and emerging </a:t>
            </a:r>
            <a:r>
              <a:rPr lang="en-US" sz="2000" dirty="0" err="1" smtClean="0"/>
              <a:t>sequelae</a:t>
            </a:r>
            <a:endParaRPr lang="en-US" sz="2000" dirty="0" smtClean="0"/>
          </a:p>
          <a:p>
            <a:pPr marL="320040" indent="-320040" eaLnBrk="1" fontAlgn="auto" hangingPunct="1">
              <a:lnSpc>
                <a:spcPct val="80000"/>
              </a:lnSpc>
              <a:spcAft>
                <a:spcPts val="0"/>
              </a:spcAft>
              <a:buFont typeface="Wingdings" pitchFamily="2" charset="2"/>
              <a:buChar char="q"/>
              <a:defRPr/>
            </a:pPr>
            <a:endParaRPr lang="en-US" sz="2000" dirty="0" smtClean="0"/>
          </a:p>
          <a:p>
            <a:pPr marL="320040" indent="-320040" eaLnBrk="1" fontAlgn="auto" hangingPunct="1">
              <a:lnSpc>
                <a:spcPct val="80000"/>
              </a:lnSpc>
              <a:spcAft>
                <a:spcPts val="0"/>
              </a:spcAft>
              <a:buFont typeface="Wingdings" pitchFamily="2" charset="2"/>
              <a:buChar char="q"/>
              <a:defRPr/>
            </a:pPr>
            <a:r>
              <a:rPr lang="en-US" sz="2000" dirty="0" smtClean="0"/>
              <a:t>Manage rehabilitation plan developed at PRC</a:t>
            </a:r>
          </a:p>
          <a:p>
            <a:pPr marL="320040" indent="-320040" eaLnBrk="1" fontAlgn="auto" hangingPunct="1">
              <a:lnSpc>
                <a:spcPct val="80000"/>
              </a:lnSpc>
              <a:spcAft>
                <a:spcPts val="0"/>
              </a:spcAft>
              <a:buFont typeface="Wingdings" pitchFamily="2" charset="2"/>
              <a:buChar char="q"/>
              <a:defRPr/>
            </a:pPr>
            <a:endParaRPr lang="en-US" sz="2000" dirty="0" smtClean="0"/>
          </a:p>
          <a:p>
            <a:pPr marL="320040" indent="-320040" eaLnBrk="1" fontAlgn="auto" hangingPunct="1">
              <a:lnSpc>
                <a:spcPct val="80000"/>
              </a:lnSpc>
              <a:spcAft>
                <a:spcPts val="0"/>
              </a:spcAft>
              <a:buFont typeface="Wingdings" pitchFamily="2" charset="2"/>
              <a:buChar char="q"/>
              <a:defRPr/>
            </a:pPr>
            <a:r>
              <a:rPr lang="en-US" sz="2000" dirty="0" smtClean="0"/>
              <a:t>Manage new </a:t>
            </a:r>
            <a:r>
              <a:rPr lang="en-US" sz="2000" dirty="0" err="1" smtClean="0"/>
              <a:t>polytrauma</a:t>
            </a:r>
            <a:r>
              <a:rPr lang="en-US" sz="2000" dirty="0" smtClean="0"/>
              <a:t> patients in consultation with PRC</a:t>
            </a:r>
          </a:p>
          <a:p>
            <a:pPr marL="320040" indent="-320040" eaLnBrk="1" fontAlgn="auto" hangingPunct="1">
              <a:lnSpc>
                <a:spcPct val="80000"/>
              </a:lnSpc>
              <a:spcAft>
                <a:spcPts val="0"/>
              </a:spcAft>
              <a:buFont typeface="Wingdings" pitchFamily="2" charset="2"/>
              <a:buChar char="q"/>
              <a:defRPr/>
            </a:pPr>
            <a:endParaRPr lang="en-US" sz="2000" dirty="0" smtClean="0"/>
          </a:p>
          <a:p>
            <a:pPr marL="320040" indent="-320040" eaLnBrk="1" fontAlgn="auto" hangingPunct="1">
              <a:lnSpc>
                <a:spcPct val="80000"/>
              </a:lnSpc>
              <a:spcAft>
                <a:spcPts val="0"/>
              </a:spcAft>
              <a:buFont typeface="Wingdings" pitchFamily="2" charset="2"/>
              <a:buChar char="q"/>
              <a:defRPr/>
            </a:pPr>
            <a:r>
              <a:rPr lang="en-US" sz="2000" dirty="0" smtClean="0"/>
              <a:t>Identify resources for VA and non-VA care across the VISN</a:t>
            </a:r>
          </a:p>
          <a:p>
            <a:pPr marL="320040" indent="-320040" eaLnBrk="1" fontAlgn="auto" hangingPunct="1">
              <a:lnSpc>
                <a:spcPct val="80000"/>
              </a:lnSpc>
              <a:spcAft>
                <a:spcPts val="0"/>
              </a:spcAft>
              <a:buFont typeface="Wingdings" pitchFamily="2" charset="2"/>
              <a:buChar char="q"/>
              <a:defRPr/>
            </a:pPr>
            <a:endParaRPr lang="en-US" sz="2000" dirty="0" smtClean="0"/>
          </a:p>
          <a:p>
            <a:pPr marL="320040" indent="-320040" eaLnBrk="1" fontAlgn="auto" hangingPunct="1">
              <a:lnSpc>
                <a:spcPct val="80000"/>
              </a:lnSpc>
              <a:spcAft>
                <a:spcPts val="0"/>
              </a:spcAft>
              <a:buFont typeface="Wingdings" pitchFamily="2" charset="2"/>
              <a:buChar char="q"/>
              <a:defRPr/>
            </a:pPr>
            <a:r>
              <a:rPr lang="en-US" sz="2000" dirty="0" smtClean="0"/>
              <a:t>Provide proactive clinical and psychosocial case management; continued support for families</a:t>
            </a:r>
          </a:p>
          <a:p>
            <a:pPr marL="320040" indent="-320040" eaLnBrk="1" fontAlgn="auto" hangingPunct="1">
              <a:lnSpc>
                <a:spcPct val="80000"/>
              </a:lnSpc>
              <a:spcAft>
                <a:spcPts val="0"/>
              </a:spcAft>
              <a:buFont typeface="Wingdings" pitchFamily="2" charset="2"/>
              <a:buChar char="q"/>
              <a:defRPr/>
            </a:pPr>
            <a:endParaRPr lang="en-US" sz="2000" dirty="0" smtClean="0"/>
          </a:p>
          <a:p>
            <a:pPr marL="320040" indent="-320040" eaLnBrk="1" fontAlgn="auto" hangingPunct="1">
              <a:lnSpc>
                <a:spcPct val="80000"/>
              </a:lnSpc>
              <a:spcAft>
                <a:spcPts val="0"/>
              </a:spcAft>
              <a:buFont typeface="Wingdings" pitchFamily="2" charset="2"/>
              <a:buChar char="q"/>
              <a:defRPr/>
            </a:pPr>
            <a:r>
              <a:rPr lang="en-US" sz="2000" dirty="0" smtClean="0"/>
              <a:t>Provide regular follow-up care, check-ups</a:t>
            </a:r>
          </a:p>
          <a:p>
            <a:pPr marL="320040" indent="-320040" eaLnBrk="1" fontAlgn="auto" hangingPunct="1">
              <a:lnSpc>
                <a:spcPct val="80000"/>
              </a:lnSpc>
              <a:spcAft>
                <a:spcPts val="0"/>
              </a:spcAft>
              <a:buFont typeface="Wingdings" pitchFamily="2" charset="2"/>
              <a:buChar char="q"/>
              <a:defRPr/>
            </a:pPr>
            <a:endParaRPr lang="en-US" sz="2000" dirty="0" smtClean="0"/>
          </a:p>
          <a:p>
            <a:pPr marL="320040" indent="-320040" eaLnBrk="1" fontAlgn="auto" hangingPunct="1">
              <a:lnSpc>
                <a:spcPct val="80000"/>
              </a:lnSpc>
              <a:spcAft>
                <a:spcPts val="0"/>
              </a:spcAft>
              <a:buFont typeface="Wingdings" pitchFamily="2" charset="2"/>
              <a:buChar char="q"/>
              <a:defRPr/>
            </a:pPr>
            <a:r>
              <a:rPr lang="en-US" sz="2000" dirty="0" smtClean="0"/>
              <a:t>Coordinate services between VHA, VBA, DOD, private sector (fee-basis)</a:t>
            </a:r>
          </a:p>
          <a:p>
            <a:pPr marL="320040" indent="-320040" eaLnBrk="1" fontAlgn="auto" hangingPunct="1">
              <a:lnSpc>
                <a:spcPct val="80000"/>
              </a:lnSpc>
              <a:spcAft>
                <a:spcPts val="0"/>
              </a:spcAft>
              <a:buFont typeface="Wingdings"/>
              <a:buChar char=""/>
              <a:defRPr/>
            </a:pPr>
            <a:endParaRPr lang="en-US" sz="2000" dirty="0" smtClean="0"/>
          </a:p>
        </p:txBody>
      </p:sp>
      <p:pic>
        <p:nvPicPr>
          <p:cNvPr id="22532" name="Picture 2" descr="VAPAHCS:  Veterans Affairs Palo Alto Health Care System"/>
          <p:cNvPicPr>
            <a:picLocks noChangeAspect="1" noChangeArrowheads="1"/>
          </p:cNvPicPr>
          <p:nvPr/>
        </p:nvPicPr>
        <p:blipFill>
          <a:blip r:embed="rId3" cstate="print"/>
          <a:srcRect/>
          <a:stretch>
            <a:fillRect/>
          </a:stretch>
        </p:blipFill>
        <p:spPr bwMode="auto">
          <a:xfrm>
            <a:off x="228600" y="228600"/>
            <a:ext cx="1714500"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p:txBody>
          <a:bodyPr rtlCol="0">
            <a:normAutofit/>
          </a:bodyPr>
          <a:lstStyle/>
          <a:p>
            <a:pPr algn="ctr" eaLnBrk="1" fontAlgn="auto" hangingPunct="1">
              <a:spcAft>
                <a:spcPts val="0"/>
              </a:spcAft>
              <a:defRPr/>
            </a:pPr>
            <a:r>
              <a:rPr lang="en-US" sz="4000" dirty="0" smtClean="0">
                <a:solidFill>
                  <a:schemeClr val="accent1">
                    <a:lumMod val="50000"/>
                  </a:schemeClr>
                </a:solidFill>
              </a:rPr>
              <a:t>PNS Patient Demographics</a:t>
            </a:r>
          </a:p>
        </p:txBody>
      </p:sp>
      <p:sp>
        <p:nvSpPr>
          <p:cNvPr id="23555" name="Rectangle 5"/>
          <p:cNvSpPr>
            <a:spLocks noGrp="1" noChangeArrowheads="1"/>
          </p:cNvSpPr>
          <p:nvPr>
            <p:ph sz="quarter" idx="1"/>
          </p:nvPr>
        </p:nvSpPr>
        <p:spPr>
          <a:xfrm>
            <a:off x="0" y="1600200"/>
            <a:ext cx="4170363" cy="5257800"/>
          </a:xfrm>
        </p:spPr>
        <p:txBody>
          <a:bodyPr/>
          <a:lstStyle/>
          <a:p>
            <a:pPr eaLnBrk="1" hangingPunct="1">
              <a:lnSpc>
                <a:spcPct val="90000"/>
              </a:lnSpc>
              <a:buFont typeface="Wingdings" pitchFamily="2" charset="2"/>
              <a:buChar char="q"/>
            </a:pPr>
            <a:r>
              <a:rPr lang="en-US" sz="2000" smtClean="0"/>
              <a:t>VAPAHCS has evaluated approx  1,300 patients for mTBI</a:t>
            </a:r>
          </a:p>
          <a:p>
            <a:pPr eaLnBrk="1" hangingPunct="1">
              <a:lnSpc>
                <a:spcPct val="90000"/>
              </a:lnSpc>
              <a:buFont typeface="Wingdings" pitchFamily="2" charset="2"/>
              <a:buChar char="q"/>
            </a:pPr>
            <a:endParaRPr lang="en-US" sz="2000" smtClean="0"/>
          </a:p>
          <a:p>
            <a:pPr eaLnBrk="1" hangingPunct="1">
              <a:lnSpc>
                <a:spcPct val="90000"/>
              </a:lnSpc>
              <a:buFont typeface="Wingdings" pitchFamily="2" charset="2"/>
              <a:buChar char="q"/>
            </a:pPr>
            <a:r>
              <a:rPr lang="en-US" sz="2000" smtClean="0"/>
              <a:t>Consult driven referral system</a:t>
            </a:r>
          </a:p>
          <a:p>
            <a:pPr eaLnBrk="1" hangingPunct="1">
              <a:lnSpc>
                <a:spcPct val="90000"/>
              </a:lnSpc>
              <a:buFont typeface="Wingdings" pitchFamily="2" charset="2"/>
              <a:buChar char="q"/>
            </a:pPr>
            <a:endParaRPr lang="en-US" sz="2000" smtClean="0"/>
          </a:p>
          <a:p>
            <a:pPr eaLnBrk="1" hangingPunct="1">
              <a:lnSpc>
                <a:spcPct val="90000"/>
              </a:lnSpc>
              <a:buFont typeface="Wingdings" pitchFamily="2" charset="2"/>
              <a:buChar char="q"/>
            </a:pPr>
            <a:r>
              <a:rPr lang="en-US" sz="2000" smtClean="0"/>
              <a:t>Mostly male, aged 21-38 years old </a:t>
            </a:r>
          </a:p>
          <a:p>
            <a:pPr eaLnBrk="1" hangingPunct="1">
              <a:lnSpc>
                <a:spcPct val="90000"/>
              </a:lnSpc>
              <a:buFont typeface="Wingdings" pitchFamily="2" charset="2"/>
              <a:buChar char="q"/>
            </a:pPr>
            <a:endParaRPr lang="en-US" sz="2000" smtClean="0"/>
          </a:p>
          <a:p>
            <a:pPr eaLnBrk="1" hangingPunct="1">
              <a:lnSpc>
                <a:spcPct val="90000"/>
              </a:lnSpc>
              <a:buFont typeface="Wingdings" pitchFamily="2" charset="2"/>
              <a:buChar char="q"/>
            </a:pPr>
            <a:r>
              <a:rPr lang="en-US" sz="2000" smtClean="0"/>
              <a:t>Active duty service members and veterans</a:t>
            </a:r>
          </a:p>
          <a:p>
            <a:pPr eaLnBrk="1" hangingPunct="1">
              <a:lnSpc>
                <a:spcPct val="90000"/>
              </a:lnSpc>
            </a:pPr>
            <a:endParaRPr lang="en-US" sz="2400" smtClean="0"/>
          </a:p>
        </p:txBody>
      </p:sp>
      <p:sp>
        <p:nvSpPr>
          <p:cNvPr id="23556" name="Rectangle 6"/>
          <p:cNvSpPr>
            <a:spLocks noGrp="1" noChangeArrowheads="1"/>
          </p:cNvSpPr>
          <p:nvPr>
            <p:ph sz="quarter" idx="2"/>
          </p:nvPr>
        </p:nvSpPr>
        <p:spPr>
          <a:xfrm>
            <a:off x="4170363" y="1600200"/>
            <a:ext cx="4781550" cy="4976813"/>
          </a:xfrm>
        </p:spPr>
        <p:txBody>
          <a:bodyPr/>
          <a:lstStyle/>
          <a:p>
            <a:pPr eaLnBrk="1" hangingPunct="1">
              <a:buFont typeface="Wingdings" pitchFamily="2" charset="2"/>
              <a:buChar char="q"/>
            </a:pPr>
            <a:r>
              <a:rPr lang="en-US" sz="2000" smtClean="0"/>
              <a:t>FY 08 to present:</a:t>
            </a:r>
          </a:p>
          <a:p>
            <a:pPr eaLnBrk="1" hangingPunct="1">
              <a:buFont typeface="Wingdings" pitchFamily="2" charset="2"/>
              <a:buChar char="q"/>
            </a:pPr>
            <a:r>
              <a:rPr lang="en-US" sz="2000" smtClean="0"/>
              <a:t>TBI dx: 75%</a:t>
            </a:r>
          </a:p>
          <a:p>
            <a:pPr eaLnBrk="1" hangingPunct="1">
              <a:buFont typeface="Wingdings" pitchFamily="2" charset="2"/>
              <a:buChar char="q"/>
            </a:pPr>
            <a:r>
              <a:rPr lang="en-US" sz="2000" smtClean="0"/>
              <a:t>PTSD/Mental Health dx: 64.2%</a:t>
            </a:r>
          </a:p>
          <a:p>
            <a:pPr eaLnBrk="1" hangingPunct="1">
              <a:buFont typeface="Wingdings" pitchFamily="2" charset="2"/>
              <a:buChar char="q"/>
            </a:pPr>
            <a:r>
              <a:rPr lang="en-US" sz="2000" smtClean="0"/>
              <a:t>MSK/pain dx: 31.3%</a:t>
            </a:r>
          </a:p>
          <a:p>
            <a:pPr eaLnBrk="1" hangingPunct="1">
              <a:lnSpc>
                <a:spcPct val="90000"/>
              </a:lnSpc>
              <a:buFont typeface="Wingdings" pitchFamily="2" charset="2"/>
              <a:buChar char="q"/>
            </a:pPr>
            <a:endParaRPr lang="en-US" sz="2000" smtClean="0"/>
          </a:p>
          <a:p>
            <a:pPr eaLnBrk="1" hangingPunct="1">
              <a:lnSpc>
                <a:spcPct val="90000"/>
              </a:lnSpc>
              <a:buFont typeface="Wingdings" pitchFamily="2" charset="2"/>
              <a:buChar char="q"/>
            </a:pPr>
            <a:r>
              <a:rPr lang="en-US" sz="2000" smtClean="0"/>
              <a:t>Variety of psychosocial factors impact functioning</a:t>
            </a:r>
          </a:p>
          <a:p>
            <a:pPr lvl="1" eaLnBrk="1" hangingPunct="1">
              <a:lnSpc>
                <a:spcPct val="90000"/>
              </a:lnSpc>
              <a:buSzPct val="50000"/>
              <a:buFont typeface="Wingdings" pitchFamily="2" charset="2"/>
              <a:buChar char="q"/>
            </a:pPr>
            <a:r>
              <a:rPr lang="en-US" sz="1600" smtClean="0"/>
              <a:t>Social Isolation</a:t>
            </a:r>
          </a:p>
          <a:p>
            <a:pPr lvl="1" eaLnBrk="1" hangingPunct="1">
              <a:lnSpc>
                <a:spcPct val="90000"/>
              </a:lnSpc>
              <a:buSzPct val="50000"/>
              <a:buFont typeface="Wingdings" pitchFamily="2" charset="2"/>
              <a:buChar char="q"/>
            </a:pPr>
            <a:r>
              <a:rPr lang="en-US" sz="1600" smtClean="0"/>
              <a:t>Substance Use and/or abuse</a:t>
            </a:r>
          </a:p>
          <a:p>
            <a:pPr eaLnBrk="1" hangingPunct="1">
              <a:lnSpc>
                <a:spcPct val="90000"/>
              </a:lnSpc>
              <a:buFont typeface="Wingdings 2" pitchFamily="18" charset="2"/>
              <a:buNone/>
            </a:pPr>
            <a:endParaRPr lang="en-US" sz="2400" smtClean="0"/>
          </a:p>
        </p:txBody>
      </p:sp>
      <p:pic>
        <p:nvPicPr>
          <p:cNvPr id="23557" name="Picture 2" descr="VAPAHCS:  Veterans Affairs Palo Alto Health Care System"/>
          <p:cNvPicPr>
            <a:picLocks noChangeAspect="1" noChangeArrowheads="1"/>
          </p:cNvPicPr>
          <p:nvPr/>
        </p:nvPicPr>
        <p:blipFill>
          <a:blip r:embed="rId3" cstate="print"/>
          <a:srcRect/>
          <a:stretch>
            <a:fillRect/>
          </a:stretch>
        </p:blipFill>
        <p:spPr bwMode="auto">
          <a:xfrm>
            <a:off x="228600" y="228600"/>
            <a:ext cx="1714500"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905000" y="228600"/>
            <a:ext cx="6705600" cy="990600"/>
          </a:xfrm>
        </p:spPr>
        <p:txBody>
          <a:bodyPr/>
          <a:lstStyle/>
          <a:p>
            <a:pPr algn="ctr" eaLnBrk="1" hangingPunct="1"/>
            <a:r>
              <a:rPr lang="en-US" sz="3200" smtClean="0"/>
              <a:t>Who is Appropriate for Referral to Polytrauma Outpatient Clinic?</a:t>
            </a:r>
          </a:p>
        </p:txBody>
      </p:sp>
      <p:sp>
        <p:nvSpPr>
          <p:cNvPr id="24579" name="Content Placeholder 2"/>
          <p:cNvSpPr>
            <a:spLocks noGrp="1"/>
          </p:cNvSpPr>
          <p:nvPr>
            <p:ph sz="quarter" idx="1"/>
          </p:nvPr>
        </p:nvSpPr>
        <p:spPr>
          <a:xfrm>
            <a:off x="0" y="1600200"/>
            <a:ext cx="9144000" cy="5257800"/>
          </a:xfrm>
        </p:spPr>
        <p:txBody>
          <a:bodyPr/>
          <a:lstStyle/>
          <a:p>
            <a:pPr eaLnBrk="1" hangingPunct="1"/>
            <a:r>
              <a:rPr lang="en-US" sz="2000" smtClean="0"/>
              <a:t>OEF/OIF patients who have positive TBI screen: refer for TBI second level evaluation which is a 2 hr appointment</a:t>
            </a:r>
          </a:p>
          <a:p>
            <a:pPr eaLnBrk="1" hangingPunct="1"/>
            <a:endParaRPr lang="en-US" sz="2000" smtClean="0"/>
          </a:p>
          <a:p>
            <a:pPr eaLnBrk="1" hangingPunct="1"/>
            <a:r>
              <a:rPr lang="en-US" sz="2000" smtClean="0"/>
              <a:t>Patients with history of TBI and current functional impairments: refer for PNS MD "followup" which is a 1 hr appointment slot</a:t>
            </a:r>
          </a:p>
          <a:p>
            <a:pPr eaLnBrk="1" hangingPunct="1"/>
            <a:endParaRPr lang="en-US" sz="2000" smtClean="0"/>
          </a:p>
          <a:p>
            <a:pPr eaLnBrk="1" hangingPunct="1"/>
            <a:r>
              <a:rPr lang="en-US" sz="2000" smtClean="0"/>
              <a:t>Unlike some PNS across the country, VAPAHCS PNS also evaluates non-OEF/OIF patients who have known or suspected TBI</a:t>
            </a:r>
          </a:p>
          <a:p>
            <a:pPr eaLnBrk="1" hangingPunct="1"/>
            <a:endParaRPr lang="en-US" sz="2000" smtClean="0"/>
          </a:p>
          <a:p>
            <a:pPr eaLnBrk="1" hangingPunct="1"/>
            <a:r>
              <a:rPr lang="en-US" sz="2000" smtClean="0"/>
              <a:t>PNS MD determines if history is consistent with TBI, and determines if pt has functional impairments that would benefit from PNS interdisciplinary services</a:t>
            </a:r>
          </a:p>
          <a:p>
            <a:pPr eaLnBrk="1" hangingPunct="1"/>
            <a:endParaRPr lang="en-US" sz="2000" smtClean="0"/>
          </a:p>
          <a:p>
            <a:pPr eaLnBrk="1" hangingPunct="1"/>
            <a:r>
              <a:rPr lang="en-US" sz="2000" smtClean="0"/>
              <a:t>Only PNS MDs may refer to PNS disciplines (PT, OT, SLP, RT, Neuropsychology, case management)</a:t>
            </a:r>
          </a:p>
        </p:txBody>
      </p:sp>
      <p:pic>
        <p:nvPicPr>
          <p:cNvPr id="24580" name="Picture 2" descr="VAPAHCS:  Veterans Affairs Palo Alto Health Care System"/>
          <p:cNvPicPr>
            <a:picLocks noChangeAspect="1" noChangeArrowheads="1"/>
          </p:cNvPicPr>
          <p:nvPr/>
        </p:nvPicPr>
        <p:blipFill>
          <a:blip r:embed="rId2" cstate="print"/>
          <a:srcRect/>
          <a:stretch>
            <a:fillRect/>
          </a:stretch>
        </p:blipFill>
        <p:spPr bwMode="auto">
          <a:xfrm>
            <a:off x="228600" y="228600"/>
            <a:ext cx="1714500"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981200" y="0"/>
            <a:ext cx="5562600" cy="1322388"/>
          </a:xfrm>
        </p:spPr>
        <p:txBody>
          <a:bodyPr/>
          <a:lstStyle/>
          <a:p>
            <a:pPr algn="ctr" eaLnBrk="1" hangingPunct="1"/>
            <a:r>
              <a:rPr lang="en-US" sz="3200" smtClean="0"/>
              <a:t>PNS Referral Process </a:t>
            </a:r>
            <a:br>
              <a:rPr lang="en-US" sz="3200" smtClean="0"/>
            </a:br>
            <a:endParaRPr lang="en-US" sz="3200" smtClean="0"/>
          </a:p>
        </p:txBody>
      </p:sp>
      <p:sp>
        <p:nvSpPr>
          <p:cNvPr id="25603" name="Content Placeholder 2"/>
          <p:cNvSpPr>
            <a:spLocks noGrp="1"/>
          </p:cNvSpPr>
          <p:nvPr>
            <p:ph sz="quarter" idx="1"/>
          </p:nvPr>
        </p:nvSpPr>
        <p:spPr>
          <a:xfrm>
            <a:off x="0" y="1600200"/>
            <a:ext cx="9144000" cy="5002213"/>
          </a:xfrm>
        </p:spPr>
        <p:txBody>
          <a:bodyPr/>
          <a:lstStyle/>
          <a:p>
            <a:pPr eaLnBrk="1" hangingPunct="1">
              <a:buFont typeface="Wingdings" pitchFamily="2" charset="2"/>
              <a:buChar char="q"/>
            </a:pPr>
            <a:r>
              <a:rPr lang="en-US" sz="2000" smtClean="0"/>
              <a:t>Referrals and transfers are coordinated by the Social Work case managers and/or nurse case manager</a:t>
            </a:r>
          </a:p>
          <a:p>
            <a:pPr lvl="1" eaLnBrk="1" hangingPunct="1"/>
            <a:r>
              <a:rPr lang="en-US" sz="1700" smtClean="0"/>
              <a:t>In consultation with the PNS physiatrist as needed</a:t>
            </a:r>
          </a:p>
          <a:p>
            <a:pPr eaLnBrk="1" hangingPunct="1"/>
            <a:endParaRPr lang="en-US" sz="2000" smtClean="0"/>
          </a:p>
          <a:p>
            <a:pPr eaLnBrk="1" hangingPunct="1">
              <a:buFont typeface="Wingdings" pitchFamily="2" charset="2"/>
              <a:buChar char="q"/>
            </a:pPr>
            <a:r>
              <a:rPr lang="en-US" sz="2000" smtClean="0"/>
              <a:t>Referrals can be made by telephone contact if outside the VA or by  consultation within the VA</a:t>
            </a:r>
          </a:p>
          <a:p>
            <a:pPr eaLnBrk="1" hangingPunct="1">
              <a:buFont typeface="Wingdings" pitchFamily="2" charset="2"/>
              <a:buChar char="q"/>
            </a:pPr>
            <a:endParaRPr lang="en-US" sz="2000" smtClean="0"/>
          </a:p>
          <a:p>
            <a:pPr eaLnBrk="1" hangingPunct="1">
              <a:buFont typeface="Wingdings" pitchFamily="2" charset="2"/>
              <a:buChar char="q"/>
            </a:pPr>
            <a:r>
              <a:rPr lang="en-US" sz="2000" smtClean="0"/>
              <a:t>The SW will facilitate the enrollment process if needed</a:t>
            </a:r>
          </a:p>
          <a:p>
            <a:pPr eaLnBrk="1" hangingPunct="1">
              <a:buFont typeface="Wingdings" pitchFamily="2" charset="2"/>
              <a:buChar char="q"/>
            </a:pPr>
            <a:endParaRPr lang="en-US" sz="2000" smtClean="0"/>
          </a:p>
          <a:p>
            <a:pPr eaLnBrk="1" hangingPunct="1">
              <a:buFont typeface="Wingdings" pitchFamily="2" charset="2"/>
              <a:buChar char="q"/>
            </a:pPr>
            <a:r>
              <a:rPr lang="en-US" sz="2000" smtClean="0"/>
              <a:t>Tricare authorization needed prior for active duty service members</a:t>
            </a:r>
          </a:p>
          <a:p>
            <a:pPr eaLnBrk="1" hangingPunct="1">
              <a:buFont typeface="Wingdings" pitchFamily="2" charset="2"/>
              <a:buChar char="q"/>
            </a:pPr>
            <a:endParaRPr lang="en-US" sz="2000" smtClean="0"/>
          </a:p>
          <a:p>
            <a:pPr eaLnBrk="1" hangingPunct="1">
              <a:buFont typeface="Wingdings" pitchFamily="2" charset="2"/>
              <a:buChar char="q"/>
            </a:pPr>
            <a:r>
              <a:rPr lang="en-US" sz="2000" smtClean="0"/>
              <a:t>Medical records requested, if available</a:t>
            </a:r>
          </a:p>
        </p:txBody>
      </p:sp>
      <p:pic>
        <p:nvPicPr>
          <p:cNvPr id="25604" name="Picture 2" descr="VAPAHCS:  Veterans Affairs Palo Alto Health Care System"/>
          <p:cNvPicPr>
            <a:picLocks noChangeAspect="1" noChangeArrowheads="1"/>
          </p:cNvPicPr>
          <p:nvPr/>
        </p:nvPicPr>
        <p:blipFill>
          <a:blip r:embed="rId2" cstate="print"/>
          <a:srcRect/>
          <a:stretch>
            <a:fillRect/>
          </a:stretch>
        </p:blipFill>
        <p:spPr bwMode="auto">
          <a:xfrm>
            <a:off x="228600" y="228600"/>
            <a:ext cx="1714500"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981200" y="228600"/>
            <a:ext cx="6248400" cy="609600"/>
          </a:xfrm>
        </p:spPr>
        <p:txBody>
          <a:bodyPr/>
          <a:lstStyle/>
          <a:p>
            <a:pPr algn="ctr" eaLnBrk="1" hangingPunct="1"/>
            <a:r>
              <a:rPr lang="en-US" sz="3200" smtClean="0"/>
              <a:t>Specialized Rehabilitation Team</a:t>
            </a:r>
          </a:p>
        </p:txBody>
      </p:sp>
      <p:sp>
        <p:nvSpPr>
          <p:cNvPr id="26627" name="Rectangle 3"/>
          <p:cNvSpPr>
            <a:spLocks noGrp="1" noChangeArrowheads="1"/>
          </p:cNvSpPr>
          <p:nvPr>
            <p:ph sz="quarter" idx="1"/>
          </p:nvPr>
        </p:nvSpPr>
        <p:spPr>
          <a:xfrm>
            <a:off x="0" y="1600200"/>
            <a:ext cx="8766175" cy="5257800"/>
          </a:xfrm>
        </p:spPr>
        <p:txBody>
          <a:bodyPr/>
          <a:lstStyle/>
          <a:p>
            <a:pPr eaLnBrk="1" hangingPunct="1">
              <a:lnSpc>
                <a:spcPct val="90000"/>
              </a:lnSpc>
              <a:buFont typeface="Wingdings" pitchFamily="2" charset="2"/>
              <a:buChar char="q"/>
            </a:pPr>
            <a:r>
              <a:rPr lang="en-US" sz="2000" smtClean="0"/>
              <a:t>PNS teams include:  Physiatry, Nursing, Occupational/Physical/Recreational therapy, Speech Language Pathology, Optometry, Social Work and Neuropsychology</a:t>
            </a:r>
          </a:p>
          <a:p>
            <a:pPr eaLnBrk="1" hangingPunct="1">
              <a:lnSpc>
                <a:spcPct val="90000"/>
              </a:lnSpc>
              <a:buFont typeface="Wingdings" pitchFamily="2" charset="2"/>
              <a:buChar char="q"/>
            </a:pPr>
            <a:endParaRPr lang="en-US" sz="2000" smtClean="0"/>
          </a:p>
          <a:p>
            <a:pPr eaLnBrk="1" hangingPunct="1">
              <a:lnSpc>
                <a:spcPct val="90000"/>
              </a:lnSpc>
              <a:buFont typeface="Wingdings" pitchFamily="2" charset="2"/>
              <a:buChar char="q"/>
            </a:pPr>
            <a:r>
              <a:rPr lang="en-US" sz="2000" smtClean="0"/>
              <a:t>Interdisciplinary team approach to care</a:t>
            </a:r>
          </a:p>
          <a:p>
            <a:pPr eaLnBrk="1" hangingPunct="1">
              <a:lnSpc>
                <a:spcPct val="90000"/>
              </a:lnSpc>
              <a:buFont typeface="Wingdings" pitchFamily="2" charset="2"/>
              <a:buChar char="q"/>
            </a:pPr>
            <a:endParaRPr lang="en-US" sz="2000" smtClean="0"/>
          </a:p>
          <a:p>
            <a:pPr eaLnBrk="1" hangingPunct="1">
              <a:lnSpc>
                <a:spcPct val="90000"/>
              </a:lnSpc>
              <a:buFont typeface="Wingdings" pitchFamily="2" charset="2"/>
              <a:buChar char="q"/>
            </a:pPr>
            <a:r>
              <a:rPr lang="en-US" sz="2000" smtClean="0"/>
              <a:t>Patient/family focused care</a:t>
            </a:r>
          </a:p>
          <a:p>
            <a:pPr eaLnBrk="1" hangingPunct="1">
              <a:lnSpc>
                <a:spcPct val="90000"/>
              </a:lnSpc>
              <a:buFont typeface="Wingdings" pitchFamily="2" charset="2"/>
              <a:buChar char="q"/>
            </a:pPr>
            <a:endParaRPr lang="en-US" sz="2000" smtClean="0"/>
          </a:p>
          <a:p>
            <a:pPr eaLnBrk="1" hangingPunct="1">
              <a:lnSpc>
                <a:spcPct val="90000"/>
              </a:lnSpc>
              <a:buFont typeface="Wingdings" pitchFamily="2" charset="2"/>
              <a:buChar char="q"/>
            </a:pPr>
            <a:r>
              <a:rPr lang="en-US" sz="2000" smtClean="0"/>
              <a:t>CARF Accreditation since 2010</a:t>
            </a:r>
          </a:p>
          <a:p>
            <a:pPr eaLnBrk="1" hangingPunct="1">
              <a:lnSpc>
                <a:spcPct val="90000"/>
              </a:lnSpc>
              <a:buFont typeface="Wingdings" pitchFamily="2" charset="2"/>
              <a:buChar char="q"/>
            </a:pPr>
            <a:endParaRPr lang="en-US" sz="2000" smtClean="0"/>
          </a:p>
          <a:p>
            <a:pPr eaLnBrk="1" hangingPunct="1">
              <a:lnSpc>
                <a:spcPct val="90000"/>
              </a:lnSpc>
              <a:buFont typeface="Wingdings" pitchFamily="2" charset="2"/>
              <a:buChar char="q"/>
            </a:pPr>
            <a:r>
              <a:rPr lang="en-US" sz="2000" smtClean="0"/>
              <a:t>Tele Rehabilitation  PNS evaluations conducted using V-tel technology</a:t>
            </a:r>
          </a:p>
          <a:p>
            <a:pPr eaLnBrk="1" hangingPunct="1">
              <a:lnSpc>
                <a:spcPct val="90000"/>
              </a:lnSpc>
            </a:pPr>
            <a:endParaRPr lang="en-US" sz="2800" smtClean="0"/>
          </a:p>
        </p:txBody>
      </p:sp>
      <p:pic>
        <p:nvPicPr>
          <p:cNvPr id="26628" name="Picture 2" descr="VAPAHCS:  Veterans Affairs Palo Alto Health Care System"/>
          <p:cNvPicPr>
            <a:picLocks noChangeAspect="1" noChangeArrowheads="1"/>
          </p:cNvPicPr>
          <p:nvPr/>
        </p:nvPicPr>
        <p:blipFill>
          <a:blip r:embed="rId3" cstate="print"/>
          <a:srcRect/>
          <a:stretch>
            <a:fillRect/>
          </a:stretch>
        </p:blipFill>
        <p:spPr bwMode="auto">
          <a:xfrm>
            <a:off x="228600" y="228600"/>
            <a:ext cx="1714500"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905000" y="0"/>
            <a:ext cx="5715000" cy="1090613"/>
          </a:xfrm>
        </p:spPr>
        <p:txBody>
          <a:bodyPr/>
          <a:lstStyle/>
          <a:p>
            <a:pPr algn="ctr" eaLnBrk="1" hangingPunct="1"/>
            <a:r>
              <a:rPr lang="en-US" sz="3200" smtClean="0"/>
              <a:t>Telehealth Initiative </a:t>
            </a:r>
          </a:p>
        </p:txBody>
      </p:sp>
      <p:pic>
        <p:nvPicPr>
          <p:cNvPr id="27651" name="Picture 2" descr="VAPAHCS:  Veterans Affairs Palo Alto Health Care System"/>
          <p:cNvPicPr>
            <a:picLocks noChangeAspect="1" noChangeArrowheads="1"/>
          </p:cNvPicPr>
          <p:nvPr/>
        </p:nvPicPr>
        <p:blipFill>
          <a:blip r:embed="rId3" cstate="print"/>
          <a:srcRect/>
          <a:stretch>
            <a:fillRect/>
          </a:stretch>
        </p:blipFill>
        <p:spPr bwMode="auto">
          <a:xfrm>
            <a:off x="228600" y="228600"/>
            <a:ext cx="1714500" cy="476250"/>
          </a:xfrm>
          <a:prstGeom prst="rect">
            <a:avLst/>
          </a:prstGeom>
          <a:noFill/>
          <a:ln w="9525">
            <a:noFill/>
            <a:miter lim="800000"/>
            <a:headEnd/>
            <a:tailEnd/>
          </a:ln>
        </p:spPr>
      </p:pic>
      <p:sp>
        <p:nvSpPr>
          <p:cNvPr id="7" name="Rectangle 7"/>
          <p:cNvSpPr>
            <a:spLocks noChangeArrowheads="1"/>
          </p:cNvSpPr>
          <p:nvPr/>
        </p:nvSpPr>
        <p:spPr bwMode="auto">
          <a:xfrm>
            <a:off x="0" y="1524000"/>
            <a:ext cx="9144000" cy="338138"/>
          </a:xfrm>
          <a:prstGeom prst="rect">
            <a:avLst/>
          </a:prstGeom>
          <a:noFill/>
          <a:ln w="9525">
            <a:noFill/>
            <a:miter lim="800000"/>
            <a:headEnd/>
            <a:tailEnd/>
          </a:ln>
        </p:spPr>
        <p:txBody>
          <a:bodyPr>
            <a:spAutoFit/>
          </a:bodyPr>
          <a:lstStyle/>
          <a:p>
            <a:pPr algn="ctr" fontAlgn="auto">
              <a:spcBef>
                <a:spcPts val="0"/>
              </a:spcBef>
              <a:spcAft>
                <a:spcPts val="0"/>
              </a:spcAft>
              <a:defRPr/>
            </a:pPr>
            <a:endParaRPr lang="en-US" sz="1600" dirty="0">
              <a:solidFill>
                <a:schemeClr val="accent1">
                  <a:lumMod val="75000"/>
                </a:schemeClr>
              </a:solidFill>
              <a:latin typeface="+mn-lt"/>
              <a:cs typeface="Arial" charset="0"/>
            </a:endParaRPr>
          </a:p>
        </p:txBody>
      </p:sp>
      <p:sp>
        <p:nvSpPr>
          <p:cNvPr id="20485" name="Rectangle 7"/>
          <p:cNvSpPr>
            <a:spLocks noChangeArrowheads="1"/>
          </p:cNvSpPr>
          <p:nvPr/>
        </p:nvSpPr>
        <p:spPr bwMode="auto">
          <a:xfrm>
            <a:off x="0" y="1524000"/>
            <a:ext cx="9144000" cy="369888"/>
          </a:xfrm>
          <a:prstGeom prst="rect">
            <a:avLst/>
          </a:prstGeom>
          <a:noFill/>
          <a:ln w="9525">
            <a:noFill/>
            <a:miter lim="800000"/>
            <a:headEnd/>
            <a:tailEnd/>
          </a:ln>
        </p:spPr>
        <p:txBody>
          <a:bodyPr>
            <a:spAutoFit/>
          </a:bodyPr>
          <a:lstStyle/>
          <a:p>
            <a:pPr algn="ctr">
              <a:defRPr/>
            </a:pPr>
            <a:r>
              <a:rPr lang="en-US" i="1" dirty="0">
                <a:solidFill>
                  <a:schemeClr val="accent1">
                    <a:lumMod val="75000"/>
                  </a:schemeClr>
                </a:solidFill>
                <a:latin typeface="Calibri" pitchFamily="34" charset="0"/>
              </a:rPr>
              <a:t>Polytrauma </a:t>
            </a:r>
            <a:r>
              <a:rPr lang="en-US" i="1" dirty="0" err="1">
                <a:solidFill>
                  <a:schemeClr val="accent1">
                    <a:lumMod val="75000"/>
                  </a:schemeClr>
                </a:solidFill>
                <a:latin typeface="Calibri" pitchFamily="34" charset="0"/>
              </a:rPr>
              <a:t>Telehealth</a:t>
            </a:r>
            <a:r>
              <a:rPr lang="en-US" i="1" dirty="0">
                <a:solidFill>
                  <a:schemeClr val="accent1">
                    <a:lumMod val="75000"/>
                  </a:schemeClr>
                </a:solidFill>
                <a:latin typeface="Calibri" pitchFamily="34" charset="0"/>
              </a:rPr>
              <a:t> TBI Second Level Evaluation and Follow-up Program</a:t>
            </a:r>
          </a:p>
        </p:txBody>
      </p:sp>
      <p:pic>
        <p:nvPicPr>
          <p:cNvPr id="9" name="Picture 2" descr="Telehealth with screen showing clinician and patient at a remote site"/>
          <p:cNvPicPr>
            <a:picLocks noChangeAspect="1"/>
          </p:cNvPicPr>
          <p:nvPr/>
        </p:nvPicPr>
        <p:blipFill>
          <a:blip r:embed="rId4" cstate="print"/>
          <a:srcRect/>
          <a:stretch>
            <a:fillRect/>
          </a:stretch>
        </p:blipFill>
        <p:spPr bwMode="auto">
          <a:xfrm>
            <a:off x="3581400" y="2209800"/>
            <a:ext cx="2133600" cy="4495800"/>
          </a:xfrm>
          <a:prstGeom prst="rect">
            <a:avLst/>
          </a:prstGeom>
          <a:ln>
            <a:noFill/>
          </a:ln>
          <a:effectLst>
            <a:softEdge rad="112500"/>
          </a:effectLst>
        </p:spPr>
      </p:pic>
      <p:sp>
        <p:nvSpPr>
          <p:cNvPr id="27655" name="TextBox 9"/>
          <p:cNvSpPr txBox="1">
            <a:spLocks noChangeArrowheads="1"/>
          </p:cNvSpPr>
          <p:nvPr/>
        </p:nvSpPr>
        <p:spPr bwMode="auto">
          <a:xfrm>
            <a:off x="0" y="1981200"/>
            <a:ext cx="3200400" cy="2216150"/>
          </a:xfrm>
          <a:prstGeom prst="rect">
            <a:avLst/>
          </a:prstGeom>
          <a:noFill/>
          <a:ln w="9525">
            <a:noFill/>
            <a:miter lim="800000"/>
            <a:headEnd/>
            <a:tailEnd/>
          </a:ln>
        </p:spPr>
        <p:txBody>
          <a:bodyPr>
            <a:spAutoFit/>
          </a:bodyPr>
          <a:lstStyle/>
          <a:p>
            <a:pPr algn="ctr"/>
            <a:r>
              <a:rPr lang="en-US" sz="2400">
                <a:latin typeface="Calibri" pitchFamily="34" charset="0"/>
              </a:rPr>
              <a:t>Provider / Distant Site</a:t>
            </a:r>
          </a:p>
          <a:p>
            <a:pPr algn="ctr"/>
            <a:endParaRPr lang="en-US" sz="2400">
              <a:latin typeface="Calibri" pitchFamily="34" charset="0"/>
            </a:endParaRPr>
          </a:p>
          <a:p>
            <a:pPr algn="ctr"/>
            <a:r>
              <a:rPr lang="en-US">
                <a:latin typeface="Calibri" pitchFamily="34" charset="0"/>
              </a:rPr>
              <a:t>TBI Specialty Physiatrist Locations:</a:t>
            </a:r>
          </a:p>
          <a:p>
            <a:endParaRPr lang="en-US"/>
          </a:p>
          <a:p>
            <a:endParaRPr lang="en-US"/>
          </a:p>
          <a:p>
            <a:endParaRPr lang="en-US"/>
          </a:p>
        </p:txBody>
      </p:sp>
      <p:sp>
        <p:nvSpPr>
          <p:cNvPr id="27656" name="TextBox 10"/>
          <p:cNvSpPr txBox="1">
            <a:spLocks noChangeArrowheads="1"/>
          </p:cNvSpPr>
          <p:nvPr/>
        </p:nvSpPr>
        <p:spPr bwMode="auto">
          <a:xfrm>
            <a:off x="5486400" y="1981200"/>
            <a:ext cx="3657600" cy="2586038"/>
          </a:xfrm>
          <a:prstGeom prst="rect">
            <a:avLst/>
          </a:prstGeom>
          <a:noFill/>
          <a:ln w="9525">
            <a:noFill/>
            <a:miter lim="800000"/>
            <a:headEnd/>
            <a:tailEnd/>
          </a:ln>
        </p:spPr>
        <p:txBody>
          <a:bodyPr>
            <a:spAutoFit/>
          </a:bodyPr>
          <a:lstStyle/>
          <a:p>
            <a:pPr algn="ctr"/>
            <a:r>
              <a:rPr lang="en-US" sz="2400">
                <a:latin typeface="Calibri" pitchFamily="34" charset="0"/>
              </a:rPr>
              <a:t>Patient / Originating Site</a:t>
            </a:r>
          </a:p>
          <a:p>
            <a:pPr algn="ctr"/>
            <a:endParaRPr lang="en-US">
              <a:latin typeface="Calibri" pitchFamily="34" charset="0"/>
            </a:endParaRPr>
          </a:p>
          <a:p>
            <a:pPr algn="ctr"/>
            <a:r>
              <a:rPr lang="en-US">
                <a:latin typeface="Calibri" pitchFamily="34" charset="0"/>
              </a:rPr>
              <a:t>Patient and Telepresenter Locations</a:t>
            </a:r>
          </a:p>
          <a:p>
            <a:pPr algn="ctr"/>
            <a:endParaRPr lang="en-US" sz="1400">
              <a:latin typeface="Calibri" pitchFamily="34" charset="0"/>
            </a:endParaRPr>
          </a:p>
          <a:p>
            <a:pPr algn="ctr"/>
            <a:r>
              <a:rPr lang="en-US" sz="1600">
                <a:latin typeface="Calibri" pitchFamily="34" charset="0"/>
              </a:rPr>
              <a:t>Community Based Outpatient Clinics' </a:t>
            </a:r>
          </a:p>
          <a:p>
            <a:endParaRPr lang="en-US">
              <a:latin typeface="Calibri" pitchFamily="34" charset="0"/>
            </a:endParaRPr>
          </a:p>
          <a:p>
            <a:endParaRPr lang="en-US">
              <a:latin typeface="Calibri" pitchFamily="34" charset="0"/>
            </a:endParaRPr>
          </a:p>
          <a:p>
            <a:endParaRPr lang="en-US">
              <a:latin typeface="Calibri" pitchFamily="34" charset="0"/>
            </a:endParaRPr>
          </a:p>
        </p:txBody>
      </p:sp>
      <p:pic>
        <p:nvPicPr>
          <p:cNvPr id="12" name="Picture 6" descr="Livermore VA Hospital"/>
          <p:cNvPicPr>
            <a:picLocks noChangeAspect="1"/>
          </p:cNvPicPr>
          <p:nvPr/>
        </p:nvPicPr>
        <p:blipFill>
          <a:blip r:embed="rId5" cstate="print"/>
          <a:srcRect/>
          <a:stretch>
            <a:fillRect/>
          </a:stretch>
        </p:blipFill>
        <p:spPr bwMode="auto">
          <a:xfrm>
            <a:off x="0" y="3962400"/>
            <a:ext cx="3124200" cy="1219200"/>
          </a:xfrm>
          <a:prstGeom prst="rect">
            <a:avLst/>
          </a:prstGeom>
          <a:ln>
            <a:noFill/>
          </a:ln>
          <a:effectLst>
            <a:softEdge rad="112500"/>
          </a:effectLst>
        </p:spPr>
      </p:pic>
      <p:pic>
        <p:nvPicPr>
          <p:cNvPr id="13" name="Picture 5" descr="Palo Alto VA Hospital"/>
          <p:cNvPicPr>
            <a:picLocks noChangeAspect="1"/>
          </p:cNvPicPr>
          <p:nvPr/>
        </p:nvPicPr>
        <p:blipFill>
          <a:blip r:embed="rId6" cstate="print"/>
          <a:srcRect/>
          <a:stretch>
            <a:fillRect/>
          </a:stretch>
        </p:blipFill>
        <p:spPr bwMode="auto">
          <a:xfrm>
            <a:off x="0" y="5562600"/>
            <a:ext cx="3124200" cy="1143000"/>
          </a:xfrm>
          <a:prstGeom prst="rect">
            <a:avLst/>
          </a:prstGeom>
          <a:ln>
            <a:noFill/>
          </a:ln>
          <a:effectLst>
            <a:softEdge rad="112500"/>
          </a:effectLst>
        </p:spPr>
      </p:pic>
      <p:sp>
        <p:nvSpPr>
          <p:cNvPr id="27659" name="TextBox 13"/>
          <p:cNvSpPr txBox="1">
            <a:spLocks noChangeArrowheads="1"/>
          </p:cNvSpPr>
          <p:nvPr/>
        </p:nvSpPr>
        <p:spPr bwMode="auto">
          <a:xfrm>
            <a:off x="0" y="3657600"/>
            <a:ext cx="3352800" cy="369888"/>
          </a:xfrm>
          <a:prstGeom prst="rect">
            <a:avLst/>
          </a:prstGeom>
          <a:noFill/>
          <a:ln w="9525">
            <a:noFill/>
            <a:miter lim="800000"/>
            <a:headEnd/>
            <a:tailEnd/>
          </a:ln>
        </p:spPr>
        <p:txBody>
          <a:bodyPr>
            <a:spAutoFit/>
          </a:bodyPr>
          <a:lstStyle/>
          <a:p>
            <a:pPr algn="ctr"/>
            <a:r>
              <a:rPr lang="en-US">
                <a:latin typeface="Calibri" pitchFamily="34" charset="0"/>
              </a:rPr>
              <a:t>Livermore</a:t>
            </a:r>
          </a:p>
        </p:txBody>
      </p:sp>
      <p:sp>
        <p:nvSpPr>
          <p:cNvPr id="27660" name="TextBox 14"/>
          <p:cNvSpPr txBox="1">
            <a:spLocks noChangeArrowheads="1"/>
          </p:cNvSpPr>
          <p:nvPr/>
        </p:nvSpPr>
        <p:spPr bwMode="auto">
          <a:xfrm>
            <a:off x="0" y="5257800"/>
            <a:ext cx="3200400" cy="381000"/>
          </a:xfrm>
          <a:prstGeom prst="rect">
            <a:avLst/>
          </a:prstGeom>
          <a:noFill/>
          <a:ln w="9525">
            <a:noFill/>
            <a:miter lim="800000"/>
            <a:headEnd/>
            <a:tailEnd/>
          </a:ln>
        </p:spPr>
        <p:txBody>
          <a:bodyPr>
            <a:spAutoFit/>
          </a:bodyPr>
          <a:lstStyle/>
          <a:p>
            <a:pPr algn="ctr"/>
            <a:r>
              <a:rPr lang="en-US">
                <a:latin typeface="Calibri" pitchFamily="34" charset="0"/>
              </a:rPr>
              <a:t>Palo Alto</a:t>
            </a:r>
          </a:p>
        </p:txBody>
      </p:sp>
      <p:pic>
        <p:nvPicPr>
          <p:cNvPr id="16" name="Picture 2" descr="Modesto CBOC"/>
          <p:cNvPicPr>
            <a:picLocks noChangeAspect="1" noChangeArrowheads="1"/>
          </p:cNvPicPr>
          <p:nvPr/>
        </p:nvPicPr>
        <p:blipFill>
          <a:blip r:embed="rId7" cstate="print"/>
          <a:srcRect/>
          <a:stretch>
            <a:fillRect/>
          </a:stretch>
        </p:blipFill>
        <p:spPr bwMode="auto">
          <a:xfrm>
            <a:off x="7086600" y="3886200"/>
            <a:ext cx="2057400" cy="914400"/>
          </a:xfrm>
          <a:prstGeom prst="rect">
            <a:avLst/>
          </a:prstGeom>
          <a:ln>
            <a:noFill/>
          </a:ln>
          <a:effectLst>
            <a:softEdge rad="112500"/>
          </a:effectLst>
        </p:spPr>
      </p:pic>
      <p:pic>
        <p:nvPicPr>
          <p:cNvPr id="17" name="Picture 4" descr="Monterey CBOC"/>
          <p:cNvPicPr>
            <a:picLocks noChangeAspect="1" noChangeArrowheads="1"/>
          </p:cNvPicPr>
          <p:nvPr/>
        </p:nvPicPr>
        <p:blipFill>
          <a:blip r:embed="rId8" cstate="print"/>
          <a:srcRect/>
          <a:stretch>
            <a:fillRect/>
          </a:stretch>
        </p:blipFill>
        <p:spPr bwMode="auto">
          <a:xfrm>
            <a:off x="7086600" y="4800600"/>
            <a:ext cx="2057400" cy="990600"/>
          </a:xfrm>
          <a:prstGeom prst="rect">
            <a:avLst/>
          </a:prstGeom>
          <a:ln>
            <a:noFill/>
          </a:ln>
          <a:effectLst>
            <a:softEdge rad="112500"/>
          </a:effectLst>
        </p:spPr>
      </p:pic>
      <p:pic>
        <p:nvPicPr>
          <p:cNvPr id="18" name="Picture 6" descr="Stockton CBOC"/>
          <p:cNvPicPr>
            <a:picLocks noChangeAspect="1" noChangeArrowheads="1"/>
          </p:cNvPicPr>
          <p:nvPr/>
        </p:nvPicPr>
        <p:blipFill>
          <a:blip r:embed="rId9" cstate="print"/>
          <a:srcRect/>
          <a:stretch>
            <a:fillRect/>
          </a:stretch>
        </p:blipFill>
        <p:spPr bwMode="auto">
          <a:xfrm>
            <a:off x="7086600" y="5943600"/>
            <a:ext cx="2057400" cy="914400"/>
          </a:xfrm>
          <a:prstGeom prst="rect">
            <a:avLst/>
          </a:prstGeom>
          <a:ln>
            <a:noFill/>
          </a:ln>
          <a:effectLst>
            <a:softEdge rad="112500"/>
          </a:effectLst>
        </p:spPr>
      </p:pic>
      <p:sp>
        <p:nvSpPr>
          <p:cNvPr id="27664" name="TextBox 16"/>
          <p:cNvSpPr txBox="1">
            <a:spLocks noChangeArrowheads="1"/>
          </p:cNvSpPr>
          <p:nvPr/>
        </p:nvSpPr>
        <p:spPr bwMode="auto">
          <a:xfrm>
            <a:off x="6019800" y="4114800"/>
            <a:ext cx="1600200" cy="369888"/>
          </a:xfrm>
          <a:prstGeom prst="rect">
            <a:avLst/>
          </a:prstGeom>
          <a:noFill/>
          <a:ln w="9525">
            <a:noFill/>
            <a:miter lim="800000"/>
            <a:headEnd/>
            <a:tailEnd/>
          </a:ln>
        </p:spPr>
        <p:txBody>
          <a:bodyPr>
            <a:spAutoFit/>
          </a:bodyPr>
          <a:lstStyle/>
          <a:p>
            <a:r>
              <a:rPr lang="en-US">
                <a:latin typeface="Calibri" pitchFamily="34" charset="0"/>
              </a:rPr>
              <a:t>Modesto</a:t>
            </a:r>
          </a:p>
        </p:txBody>
      </p:sp>
      <p:sp>
        <p:nvSpPr>
          <p:cNvPr id="27665" name="TextBox 17"/>
          <p:cNvSpPr txBox="1">
            <a:spLocks noChangeArrowheads="1"/>
          </p:cNvSpPr>
          <p:nvPr/>
        </p:nvSpPr>
        <p:spPr bwMode="auto">
          <a:xfrm>
            <a:off x="6019800" y="5029200"/>
            <a:ext cx="2057400" cy="369888"/>
          </a:xfrm>
          <a:prstGeom prst="rect">
            <a:avLst/>
          </a:prstGeom>
          <a:noFill/>
          <a:ln w="9525">
            <a:noFill/>
            <a:miter lim="800000"/>
            <a:headEnd/>
            <a:tailEnd/>
          </a:ln>
        </p:spPr>
        <p:txBody>
          <a:bodyPr>
            <a:spAutoFit/>
          </a:bodyPr>
          <a:lstStyle/>
          <a:p>
            <a:r>
              <a:rPr lang="en-US">
                <a:latin typeface="Calibri" pitchFamily="34" charset="0"/>
              </a:rPr>
              <a:t>Monterey</a:t>
            </a:r>
          </a:p>
        </p:txBody>
      </p:sp>
      <p:sp>
        <p:nvSpPr>
          <p:cNvPr id="27666" name="TextBox 18"/>
          <p:cNvSpPr txBox="1">
            <a:spLocks noChangeArrowheads="1"/>
          </p:cNvSpPr>
          <p:nvPr/>
        </p:nvSpPr>
        <p:spPr bwMode="auto">
          <a:xfrm>
            <a:off x="6019800" y="6096000"/>
            <a:ext cx="1295400" cy="369888"/>
          </a:xfrm>
          <a:prstGeom prst="rect">
            <a:avLst/>
          </a:prstGeom>
          <a:noFill/>
          <a:ln w="9525">
            <a:noFill/>
            <a:miter lim="800000"/>
            <a:headEnd/>
            <a:tailEnd/>
          </a:ln>
        </p:spPr>
        <p:txBody>
          <a:bodyPr>
            <a:spAutoFit/>
          </a:bodyPr>
          <a:lstStyle/>
          <a:p>
            <a:r>
              <a:rPr lang="en-US">
                <a:latin typeface="Calibri" pitchFamily="34" charset="0"/>
              </a:rPr>
              <a:t>Stockton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057400" y="228600"/>
            <a:ext cx="5638800" cy="762000"/>
          </a:xfrm>
        </p:spPr>
        <p:txBody>
          <a:bodyPr/>
          <a:lstStyle/>
          <a:p>
            <a:pPr algn="ctr" eaLnBrk="1" hangingPunct="1"/>
            <a:r>
              <a:rPr lang="en-US" sz="3200" smtClean="0"/>
              <a:t>Community Re-integration</a:t>
            </a:r>
          </a:p>
        </p:txBody>
      </p:sp>
      <p:sp>
        <p:nvSpPr>
          <p:cNvPr id="28675" name="Content Placeholder 2"/>
          <p:cNvSpPr>
            <a:spLocks noGrp="1"/>
          </p:cNvSpPr>
          <p:nvPr>
            <p:ph sz="quarter" idx="1"/>
          </p:nvPr>
        </p:nvSpPr>
        <p:spPr>
          <a:xfrm>
            <a:off x="0" y="1600200"/>
            <a:ext cx="8766175" cy="4495800"/>
          </a:xfrm>
        </p:spPr>
        <p:txBody>
          <a:bodyPr/>
          <a:lstStyle/>
          <a:p>
            <a:pPr eaLnBrk="1" hangingPunct="1">
              <a:buFont typeface="Wingdings" pitchFamily="2" charset="2"/>
              <a:buChar char="q"/>
            </a:pPr>
            <a:r>
              <a:rPr lang="en-US" sz="2000" smtClean="0"/>
              <a:t>Common goals of veterans/SMs:</a:t>
            </a:r>
          </a:p>
          <a:p>
            <a:pPr lvl="1" eaLnBrk="1" hangingPunct="1"/>
            <a:r>
              <a:rPr lang="en-US" sz="2000" smtClean="0"/>
              <a:t>School</a:t>
            </a:r>
          </a:p>
          <a:p>
            <a:pPr lvl="1" eaLnBrk="1" hangingPunct="1"/>
            <a:r>
              <a:rPr lang="en-US" sz="2000" smtClean="0"/>
              <a:t>Employment</a:t>
            </a:r>
          </a:p>
          <a:p>
            <a:pPr lvl="1" eaLnBrk="1" hangingPunct="1">
              <a:buFont typeface="Wingdings 2" pitchFamily="18" charset="2"/>
              <a:buNone/>
            </a:pPr>
            <a:endParaRPr lang="en-US" sz="2000" smtClean="0"/>
          </a:p>
          <a:p>
            <a:pPr eaLnBrk="1" hangingPunct="1">
              <a:buFont typeface="Wingdings" pitchFamily="2" charset="2"/>
              <a:buChar char="q"/>
            </a:pPr>
            <a:r>
              <a:rPr lang="en-US" sz="2000" smtClean="0"/>
              <a:t>PNS team members assist with community re-integration </a:t>
            </a:r>
          </a:p>
          <a:p>
            <a:pPr lvl="1" eaLnBrk="1" hangingPunct="1"/>
            <a:r>
              <a:rPr lang="en-US" sz="2000" smtClean="0"/>
              <a:t>Collaborate with local schools </a:t>
            </a:r>
          </a:p>
          <a:p>
            <a:pPr lvl="1" eaLnBrk="1" hangingPunct="1"/>
            <a:r>
              <a:rPr lang="en-US" sz="2000" smtClean="0"/>
              <a:t>Provide resources for education and employment</a:t>
            </a:r>
          </a:p>
          <a:p>
            <a:pPr eaLnBrk="1" hangingPunct="1"/>
            <a:endParaRPr lang="en-US" smtClean="0"/>
          </a:p>
        </p:txBody>
      </p:sp>
      <p:pic>
        <p:nvPicPr>
          <p:cNvPr id="28676" name="Picture 2" descr="VAPAHCS:  Veterans Affairs Palo Alto Health Care System"/>
          <p:cNvPicPr>
            <a:picLocks noChangeAspect="1" noChangeArrowheads="1"/>
          </p:cNvPicPr>
          <p:nvPr/>
        </p:nvPicPr>
        <p:blipFill>
          <a:blip r:embed="rId2" cstate="print"/>
          <a:srcRect/>
          <a:stretch>
            <a:fillRect/>
          </a:stretch>
        </p:blipFill>
        <p:spPr bwMode="auto">
          <a:xfrm>
            <a:off x="228600" y="228600"/>
            <a:ext cx="1714500"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05000" y="0"/>
            <a:ext cx="6324600" cy="990600"/>
          </a:xfrm>
        </p:spPr>
        <p:txBody>
          <a:bodyPr/>
          <a:lstStyle/>
          <a:p>
            <a:pPr algn="ctr" eaLnBrk="1" hangingPunct="1"/>
            <a:r>
              <a:rPr lang="en-US" sz="3200" smtClean="0"/>
              <a:t>Advanced Technology Applications</a:t>
            </a:r>
          </a:p>
        </p:txBody>
      </p:sp>
      <p:sp>
        <p:nvSpPr>
          <p:cNvPr id="29699" name="Rectangle 3"/>
          <p:cNvSpPr>
            <a:spLocks noGrp="1" noChangeArrowheads="1"/>
          </p:cNvSpPr>
          <p:nvPr>
            <p:ph sz="quarter" idx="1"/>
          </p:nvPr>
        </p:nvSpPr>
        <p:spPr>
          <a:xfrm>
            <a:off x="0" y="1524000"/>
            <a:ext cx="9144000" cy="5334000"/>
          </a:xfrm>
        </p:spPr>
        <p:txBody>
          <a:bodyPr/>
          <a:lstStyle/>
          <a:p>
            <a:pPr eaLnBrk="1" hangingPunct="1">
              <a:spcBef>
                <a:spcPct val="25000"/>
              </a:spcBef>
              <a:buFont typeface="Wingdings" pitchFamily="2" charset="2"/>
              <a:buChar char="q"/>
            </a:pPr>
            <a:r>
              <a:rPr lang="en-US" sz="2000" smtClean="0"/>
              <a:t>Rapidly evolving devices and technology have great potential for rehabilitation, and are well-received by Veterans</a:t>
            </a:r>
          </a:p>
          <a:p>
            <a:pPr eaLnBrk="1" hangingPunct="1">
              <a:spcBef>
                <a:spcPct val="25000"/>
              </a:spcBef>
              <a:buFont typeface="Wingdings" pitchFamily="2" charset="2"/>
              <a:buChar char="q"/>
            </a:pPr>
            <a:endParaRPr lang="en-US" sz="2000" smtClean="0"/>
          </a:p>
          <a:p>
            <a:pPr eaLnBrk="1" hangingPunct="1">
              <a:spcBef>
                <a:spcPct val="25000"/>
              </a:spcBef>
              <a:buFont typeface="Wingdings" pitchFamily="2" charset="2"/>
              <a:buChar char="q"/>
            </a:pPr>
            <a:r>
              <a:rPr lang="en-US" sz="2000" smtClean="0"/>
              <a:t>Establishing Assistive Technology Labs at 4 Polytrauma Rehabilitation Centers </a:t>
            </a:r>
          </a:p>
          <a:p>
            <a:pPr eaLnBrk="1" hangingPunct="1">
              <a:spcBef>
                <a:spcPct val="25000"/>
              </a:spcBef>
              <a:buFont typeface="Wingdings" pitchFamily="2" charset="2"/>
              <a:buChar char="q"/>
            </a:pPr>
            <a:endParaRPr lang="en-US" sz="2000" smtClean="0"/>
          </a:p>
          <a:p>
            <a:pPr eaLnBrk="1" hangingPunct="1">
              <a:spcBef>
                <a:spcPct val="25000"/>
              </a:spcBef>
              <a:buFont typeface="Wingdings" pitchFamily="2" charset="2"/>
              <a:buChar char="q"/>
            </a:pPr>
            <a:r>
              <a:rPr lang="en-US" sz="2000" smtClean="0"/>
              <a:t>Labs will serve as resource for VA Health Care and provide access to most advanced technology for:</a:t>
            </a:r>
          </a:p>
          <a:p>
            <a:pPr lvl="1" eaLnBrk="1" hangingPunct="1">
              <a:spcBef>
                <a:spcPct val="25000"/>
              </a:spcBef>
              <a:buFont typeface="Wingdings" pitchFamily="2" charset="2"/>
              <a:buChar char="q"/>
            </a:pPr>
            <a:r>
              <a:rPr lang="en-US" sz="2000" smtClean="0"/>
              <a:t>Cognitive impairment</a:t>
            </a:r>
          </a:p>
          <a:p>
            <a:pPr lvl="1" eaLnBrk="1" hangingPunct="1">
              <a:lnSpc>
                <a:spcPct val="80000"/>
              </a:lnSpc>
              <a:buFont typeface="Wingdings" pitchFamily="2" charset="2"/>
              <a:buChar char="q"/>
            </a:pPr>
            <a:r>
              <a:rPr lang="en-US" sz="2000" smtClean="0"/>
              <a:t>Sensory impairment (hearing, vision, speech)</a:t>
            </a:r>
          </a:p>
          <a:p>
            <a:pPr lvl="1" eaLnBrk="1" hangingPunct="1">
              <a:lnSpc>
                <a:spcPct val="80000"/>
              </a:lnSpc>
              <a:buFont typeface="Wingdings" pitchFamily="2" charset="2"/>
              <a:buChar char="q"/>
            </a:pPr>
            <a:r>
              <a:rPr lang="en-US" sz="2000" smtClean="0"/>
              <a:t>Computer access</a:t>
            </a:r>
          </a:p>
          <a:p>
            <a:pPr lvl="1" eaLnBrk="1" hangingPunct="1">
              <a:lnSpc>
                <a:spcPct val="80000"/>
              </a:lnSpc>
              <a:buFont typeface="Wingdings" pitchFamily="2" charset="2"/>
              <a:buChar char="q"/>
            </a:pPr>
            <a:r>
              <a:rPr lang="en-US" sz="2000" smtClean="0"/>
              <a:t>Communication devices</a:t>
            </a:r>
          </a:p>
          <a:p>
            <a:pPr lvl="1" eaLnBrk="1" hangingPunct="1">
              <a:lnSpc>
                <a:spcPct val="80000"/>
              </a:lnSpc>
              <a:buFont typeface="Wingdings" pitchFamily="2" charset="2"/>
              <a:buChar char="q"/>
            </a:pPr>
            <a:r>
              <a:rPr lang="en-US" sz="2000" smtClean="0"/>
              <a:t>Wheeled mobility / Seating / Lift systems</a:t>
            </a:r>
          </a:p>
          <a:p>
            <a:pPr lvl="1" eaLnBrk="1" hangingPunct="1">
              <a:lnSpc>
                <a:spcPct val="80000"/>
              </a:lnSpc>
              <a:buFont typeface="Wingdings" pitchFamily="2" charset="2"/>
              <a:buChar char="q"/>
            </a:pPr>
            <a:r>
              <a:rPr lang="en-US" sz="2000" smtClean="0"/>
              <a:t>Home / Vehicle Modification</a:t>
            </a:r>
          </a:p>
          <a:p>
            <a:pPr lvl="1" eaLnBrk="1" hangingPunct="1">
              <a:lnSpc>
                <a:spcPct val="80000"/>
              </a:lnSpc>
              <a:buFont typeface="Wingdings" pitchFamily="2" charset="2"/>
              <a:buChar char="q"/>
            </a:pPr>
            <a:r>
              <a:rPr lang="en-US" sz="2000" smtClean="0"/>
              <a:t>Self care </a:t>
            </a:r>
          </a:p>
          <a:p>
            <a:pPr lvl="1" eaLnBrk="1" hangingPunct="1">
              <a:lnSpc>
                <a:spcPct val="80000"/>
              </a:lnSpc>
              <a:buFont typeface="Wingdings" pitchFamily="2" charset="2"/>
              <a:buChar char="q"/>
            </a:pPr>
            <a:r>
              <a:rPr lang="en-US" sz="2000" smtClean="0"/>
              <a:t>Home Telehealth</a:t>
            </a:r>
          </a:p>
        </p:txBody>
      </p:sp>
      <p:pic>
        <p:nvPicPr>
          <p:cNvPr id="29700" name="Picture 2" descr="VAPAHCS:  Veterans Affairs Palo Alto Health Care System"/>
          <p:cNvPicPr>
            <a:picLocks noChangeAspect="1" noChangeArrowheads="1"/>
          </p:cNvPicPr>
          <p:nvPr/>
        </p:nvPicPr>
        <p:blipFill>
          <a:blip r:embed="rId3" cstate="print"/>
          <a:srcRect/>
          <a:stretch>
            <a:fillRect/>
          </a:stretch>
        </p:blipFill>
        <p:spPr bwMode="auto">
          <a:xfrm>
            <a:off x="228600" y="228600"/>
            <a:ext cx="1714500"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905000" y="0"/>
            <a:ext cx="6019800" cy="685800"/>
          </a:xfrm>
        </p:spPr>
        <p:txBody>
          <a:bodyPr/>
          <a:lstStyle/>
          <a:p>
            <a:pPr algn="ctr" eaLnBrk="1" hangingPunct="1"/>
            <a:r>
              <a:rPr lang="en-US" sz="3200" smtClean="0"/>
              <a:t>Our Mission </a:t>
            </a:r>
          </a:p>
        </p:txBody>
      </p:sp>
      <p:sp>
        <p:nvSpPr>
          <p:cNvPr id="12291" name="Rectangle 3"/>
          <p:cNvSpPr>
            <a:spLocks noGrp="1" noChangeArrowheads="1"/>
          </p:cNvSpPr>
          <p:nvPr>
            <p:ph type="body" sz="half" idx="1"/>
          </p:nvPr>
        </p:nvSpPr>
        <p:spPr>
          <a:xfrm>
            <a:off x="0" y="1676400"/>
            <a:ext cx="9144000" cy="5181600"/>
          </a:xfrm>
        </p:spPr>
        <p:txBody>
          <a:bodyPr/>
          <a:lstStyle/>
          <a:p>
            <a:pPr eaLnBrk="1" hangingPunct="1">
              <a:buClr>
                <a:srgbClr val="C00000"/>
              </a:buClr>
            </a:pPr>
            <a:endParaRPr lang="en-US" sz="2200" smtClean="0"/>
          </a:p>
          <a:p>
            <a:pPr eaLnBrk="1" hangingPunct="1">
              <a:buFont typeface="Wingdings" pitchFamily="2" charset="2"/>
              <a:buChar char="q"/>
            </a:pPr>
            <a:r>
              <a:rPr lang="en-US" sz="3200" smtClean="0"/>
              <a:t>Mission:</a:t>
            </a:r>
          </a:p>
          <a:p>
            <a:pPr lvl="1" eaLnBrk="1" hangingPunct="1">
              <a:buFont typeface="Wingdings" pitchFamily="2" charset="2"/>
              <a:buChar char="q"/>
            </a:pPr>
            <a:r>
              <a:rPr lang="en-US" sz="2000" smtClean="0"/>
              <a:t>The PSC is dedicated to providing rehabilitation services that restore physical, intellectual, communicative, psychosocial and vocational skills, and to facilitating the transfer of those skills from the hospital setting to daily life. Such services include, but are not limited to, inpatient rehabilitation, outpatient rehabilitation, emerging consciousness programs, transitional rehabilitation, day programs, and community re-entry programs. </a:t>
            </a:r>
          </a:p>
        </p:txBody>
      </p:sp>
      <p:pic>
        <p:nvPicPr>
          <p:cNvPr id="12292" name="Picture 2" descr="VAPAHCS:  Veterans Affairs Palo Alto Health Care System"/>
          <p:cNvPicPr>
            <a:picLocks noChangeAspect="1" noChangeArrowheads="1"/>
          </p:cNvPicPr>
          <p:nvPr/>
        </p:nvPicPr>
        <p:blipFill>
          <a:blip r:embed="rId2" cstate="print"/>
          <a:srcRect/>
          <a:stretch>
            <a:fillRect/>
          </a:stretch>
        </p:blipFill>
        <p:spPr bwMode="auto">
          <a:xfrm>
            <a:off x="228600" y="228600"/>
            <a:ext cx="1714500" cy="476250"/>
          </a:xfrm>
          <a:prstGeom prst="rect">
            <a:avLst/>
          </a:prstGeom>
          <a:noFill/>
          <a:ln w="9525">
            <a:noFill/>
            <a:miter lim="800000"/>
            <a:headEnd/>
            <a:tailEnd/>
          </a:ln>
        </p:spPr>
      </p:pic>
      <p:sp>
        <p:nvSpPr>
          <p:cNvPr id="16388" name="Text Box 5"/>
          <p:cNvSpPr txBox="1">
            <a:spLocks noChangeArrowheads="1"/>
          </p:cNvSpPr>
          <p:nvPr/>
        </p:nvSpPr>
        <p:spPr bwMode="auto">
          <a:xfrm>
            <a:off x="0" y="1524000"/>
            <a:ext cx="9144000" cy="646113"/>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dirty="0">
                <a:solidFill>
                  <a:schemeClr val="accent1">
                    <a:lumMod val="75000"/>
                  </a:schemeClr>
                </a:solidFill>
                <a:latin typeface="+mn-lt"/>
              </a:rPr>
              <a:t>The PSC offers a unique mission to care for recently injured returning active </a:t>
            </a:r>
          </a:p>
          <a:p>
            <a:pPr algn="ctr" eaLnBrk="0" fontAlgn="auto" hangingPunct="0">
              <a:spcBef>
                <a:spcPts val="0"/>
              </a:spcBef>
              <a:spcAft>
                <a:spcPts val="0"/>
              </a:spcAft>
              <a:defRPr/>
            </a:pPr>
            <a:r>
              <a:rPr lang="en-US" dirty="0">
                <a:solidFill>
                  <a:schemeClr val="accent1">
                    <a:lumMod val="75000"/>
                  </a:schemeClr>
                </a:solidFill>
                <a:latin typeface="+mn-lt"/>
              </a:rPr>
              <a:t>duty service members (ADSM) and veterans.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609600"/>
            <a:ext cx="5334000" cy="914400"/>
          </a:xfrm>
        </p:spPr>
        <p:txBody>
          <a:bodyPr rtlCol="0">
            <a:normAutofit fontScale="90000"/>
          </a:bodyPr>
          <a:lstStyle/>
          <a:p>
            <a:pPr eaLnBrk="1" fontAlgn="auto" hangingPunct="1">
              <a:spcAft>
                <a:spcPts val="0"/>
              </a:spcAft>
              <a:defRPr/>
            </a:pPr>
            <a:r>
              <a:rPr lang="en-US" sz="3600" dirty="0" smtClean="0"/>
              <a:t>PNS Contacts</a:t>
            </a: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sz="quarter" idx="1"/>
          </p:nvPr>
        </p:nvSpPr>
        <p:spPr>
          <a:xfrm>
            <a:off x="0" y="1600200"/>
            <a:ext cx="8766175" cy="5257800"/>
          </a:xfrm>
        </p:spPr>
        <p:txBody>
          <a:bodyPr rtlCol="0">
            <a:normAutofit fontScale="70000" lnSpcReduction="20000"/>
          </a:bodyPr>
          <a:lstStyle/>
          <a:p>
            <a:pPr marL="320040" indent="-320040" eaLnBrk="1" fontAlgn="auto" hangingPunct="1">
              <a:spcAft>
                <a:spcPts val="0"/>
              </a:spcAft>
              <a:buFont typeface="Wingdings"/>
              <a:buChar char=""/>
              <a:defRPr/>
            </a:pPr>
            <a:r>
              <a:rPr lang="en-US" dirty="0" smtClean="0"/>
              <a:t>Julianna Brooks, Program Director</a:t>
            </a:r>
          </a:p>
          <a:p>
            <a:pPr marL="640080" lvl="1" indent="-274320" eaLnBrk="1" fontAlgn="auto" hangingPunct="1">
              <a:spcAft>
                <a:spcPts val="0"/>
              </a:spcAft>
              <a:buFont typeface="Wingdings" pitchFamily="2" charset="2"/>
              <a:buChar char="q"/>
              <a:defRPr/>
            </a:pPr>
            <a:r>
              <a:rPr lang="en-US" dirty="0" smtClean="0"/>
              <a:t>Julianna.brooks@va.gov</a:t>
            </a:r>
          </a:p>
          <a:p>
            <a:pPr marL="640080" lvl="1" indent="-274320" eaLnBrk="1" fontAlgn="auto" hangingPunct="1">
              <a:spcAft>
                <a:spcPts val="0"/>
              </a:spcAft>
              <a:buFont typeface="Wingdings" pitchFamily="2" charset="2"/>
              <a:buChar char="q"/>
              <a:defRPr/>
            </a:pPr>
            <a:r>
              <a:rPr lang="en-US" sz="2400" dirty="0" smtClean="0"/>
              <a:t>650 493-5000, ext. 65053</a:t>
            </a:r>
          </a:p>
          <a:p>
            <a:pPr marL="640080" lvl="1" indent="-274320" eaLnBrk="1" fontAlgn="auto" hangingPunct="1">
              <a:spcAft>
                <a:spcPts val="0"/>
              </a:spcAft>
              <a:buFont typeface="Wingdings" pitchFamily="2" charset="2"/>
              <a:buChar char="q"/>
              <a:defRPr/>
            </a:pPr>
            <a:r>
              <a:rPr lang="en-US" dirty="0" smtClean="0"/>
              <a:t>650 444-8029  cell</a:t>
            </a:r>
          </a:p>
          <a:p>
            <a:pPr marL="320040" indent="-320040" eaLnBrk="1" fontAlgn="auto" hangingPunct="1">
              <a:spcAft>
                <a:spcPts val="0"/>
              </a:spcAft>
              <a:buFont typeface="Wingdings"/>
              <a:buChar char=""/>
              <a:defRPr/>
            </a:pPr>
            <a:endParaRPr lang="en-US" dirty="0" smtClean="0"/>
          </a:p>
          <a:p>
            <a:pPr marL="320040" indent="-320040" eaLnBrk="1" fontAlgn="auto" hangingPunct="1">
              <a:spcAft>
                <a:spcPts val="0"/>
              </a:spcAft>
              <a:buFont typeface="Wingdings"/>
              <a:buChar char=""/>
              <a:defRPr/>
            </a:pPr>
            <a:r>
              <a:rPr lang="en-US" dirty="0" smtClean="0"/>
              <a:t>Rose Salerno, RN, CBIST</a:t>
            </a:r>
          </a:p>
          <a:p>
            <a:pPr marL="640715" lvl="1" indent="-320040" eaLnBrk="1" fontAlgn="auto" hangingPunct="1">
              <a:spcAft>
                <a:spcPts val="0"/>
              </a:spcAft>
              <a:buFont typeface="Wingdings" pitchFamily="2" charset="2"/>
              <a:buChar char="q"/>
              <a:defRPr/>
            </a:pPr>
            <a:r>
              <a:rPr lang="en-US" dirty="0" smtClean="0"/>
              <a:t>650 493-5000, ext. 66150</a:t>
            </a:r>
          </a:p>
          <a:p>
            <a:pPr marL="640715" lvl="1" indent="-320040" eaLnBrk="1" fontAlgn="auto" hangingPunct="1">
              <a:spcAft>
                <a:spcPts val="0"/>
              </a:spcAft>
              <a:buFont typeface="Wingdings" pitchFamily="2" charset="2"/>
              <a:buChar char="q"/>
              <a:defRPr/>
            </a:pPr>
            <a:r>
              <a:rPr lang="en-US" dirty="0" smtClean="0"/>
              <a:t>650 380-8223</a:t>
            </a:r>
          </a:p>
          <a:p>
            <a:pPr marL="640715" lvl="1" indent="-320040" eaLnBrk="1" fontAlgn="auto" hangingPunct="1">
              <a:spcAft>
                <a:spcPts val="0"/>
              </a:spcAft>
              <a:buFont typeface="Wingdings"/>
              <a:buChar char=""/>
              <a:defRPr/>
            </a:pPr>
            <a:endParaRPr lang="en-US" dirty="0" smtClean="0"/>
          </a:p>
          <a:p>
            <a:pPr marL="320040" indent="-320040" eaLnBrk="1" fontAlgn="auto" hangingPunct="1">
              <a:spcAft>
                <a:spcPts val="0"/>
              </a:spcAft>
              <a:buFont typeface="Wingdings"/>
              <a:buChar char=""/>
              <a:defRPr/>
            </a:pPr>
            <a:r>
              <a:rPr lang="en-US" dirty="0" smtClean="0"/>
              <a:t>Esmeralda Madrigal, LMSW, CBIS</a:t>
            </a:r>
          </a:p>
          <a:p>
            <a:pPr marL="640080" lvl="1" indent="-274320" eaLnBrk="1" fontAlgn="auto" hangingPunct="1">
              <a:spcAft>
                <a:spcPts val="0"/>
              </a:spcAft>
              <a:buFont typeface="Wingdings" pitchFamily="2" charset="2"/>
              <a:buChar char="q"/>
              <a:defRPr/>
            </a:pPr>
            <a:r>
              <a:rPr lang="en-US" sz="2400" dirty="0" smtClean="0"/>
              <a:t>650 493-5000, ext. 62768</a:t>
            </a:r>
          </a:p>
          <a:p>
            <a:pPr marL="640080" lvl="1" indent="-274320" eaLnBrk="1" fontAlgn="auto" hangingPunct="1">
              <a:spcAft>
                <a:spcPts val="0"/>
              </a:spcAft>
              <a:buFont typeface="Wingdings" pitchFamily="2" charset="2"/>
              <a:buChar char="q"/>
              <a:defRPr/>
            </a:pPr>
            <a:r>
              <a:rPr lang="en-US" dirty="0" smtClean="0"/>
              <a:t>650 444-8252 cell</a:t>
            </a:r>
          </a:p>
          <a:p>
            <a:pPr marL="320040" indent="-320040" eaLnBrk="1" fontAlgn="auto" hangingPunct="1">
              <a:spcAft>
                <a:spcPts val="0"/>
              </a:spcAft>
              <a:buFont typeface="Wingdings"/>
              <a:buChar char=""/>
              <a:defRPr/>
            </a:pPr>
            <a:endParaRPr lang="en-US" dirty="0" smtClean="0"/>
          </a:p>
          <a:p>
            <a:pPr marL="320040" indent="-320040" eaLnBrk="1" fontAlgn="auto" hangingPunct="1">
              <a:spcAft>
                <a:spcPts val="0"/>
              </a:spcAft>
              <a:buFont typeface="Wingdings"/>
              <a:buChar char=""/>
              <a:defRPr/>
            </a:pPr>
            <a:r>
              <a:rPr lang="en-US" dirty="0" smtClean="0"/>
              <a:t>Stefanie Chin, LMSW</a:t>
            </a:r>
          </a:p>
          <a:p>
            <a:pPr marL="640080" lvl="1" indent="-274320" eaLnBrk="1" fontAlgn="auto" hangingPunct="1">
              <a:spcAft>
                <a:spcPts val="0"/>
              </a:spcAft>
              <a:buFont typeface="Wingdings" pitchFamily="2" charset="2"/>
              <a:buChar char="q"/>
              <a:defRPr/>
            </a:pPr>
            <a:r>
              <a:rPr lang="en-US" sz="2400" dirty="0" smtClean="0"/>
              <a:t>650 493-5000, ext. 69226</a:t>
            </a:r>
          </a:p>
          <a:p>
            <a:pPr marL="640080" lvl="1" indent="-274320" eaLnBrk="1" fontAlgn="auto" hangingPunct="1">
              <a:spcAft>
                <a:spcPts val="0"/>
              </a:spcAft>
              <a:buFont typeface="Wingdings" pitchFamily="2" charset="2"/>
              <a:buChar char="q"/>
              <a:defRPr/>
            </a:pPr>
            <a:r>
              <a:rPr lang="en-US" dirty="0" smtClean="0"/>
              <a:t>650 814-0583 cell</a:t>
            </a:r>
          </a:p>
          <a:p>
            <a:pPr marL="320040" indent="-320040" eaLnBrk="1" fontAlgn="auto" hangingPunct="1">
              <a:spcAft>
                <a:spcPts val="0"/>
              </a:spcAft>
              <a:buFont typeface="Wingdings"/>
              <a:buChar char=""/>
              <a:defRPr/>
            </a:pPr>
            <a:endParaRPr lang="en-US" dirty="0" smtClean="0"/>
          </a:p>
          <a:p>
            <a:pPr marL="640080" lvl="1" indent="-274320" eaLnBrk="1" fontAlgn="auto" hangingPunct="1">
              <a:spcAft>
                <a:spcPts val="0"/>
              </a:spcAft>
              <a:buFont typeface="Wingdings 2"/>
              <a:buChar char=""/>
              <a:defRPr/>
            </a:pPr>
            <a:endParaRPr lang="en-US" dirty="0" smtClean="0"/>
          </a:p>
          <a:p>
            <a:pPr marL="320040" indent="-320040" eaLnBrk="1" fontAlgn="auto" hangingPunct="1">
              <a:spcAft>
                <a:spcPts val="0"/>
              </a:spcAft>
              <a:buFont typeface="Wingdings"/>
              <a:buChar char=""/>
              <a:defRPr/>
            </a:pPr>
            <a:endParaRPr lang="en-US" dirty="0" smtClean="0"/>
          </a:p>
        </p:txBody>
      </p:sp>
      <p:pic>
        <p:nvPicPr>
          <p:cNvPr id="30724" name="Picture 2" descr="VAPAHCS:  Veterans Affairs Palo Alto Health Care System"/>
          <p:cNvPicPr>
            <a:picLocks noChangeAspect="1" noChangeArrowheads="1"/>
          </p:cNvPicPr>
          <p:nvPr/>
        </p:nvPicPr>
        <p:blipFill>
          <a:blip r:embed="rId3" cstate="print"/>
          <a:srcRect/>
          <a:stretch>
            <a:fillRect/>
          </a:stretch>
        </p:blipFill>
        <p:spPr bwMode="auto">
          <a:xfrm>
            <a:off x="228600" y="228600"/>
            <a:ext cx="1714500"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743200" y="0"/>
            <a:ext cx="5029200" cy="1143000"/>
          </a:xfrm>
        </p:spPr>
        <p:txBody>
          <a:bodyPr/>
          <a:lstStyle/>
          <a:p>
            <a:pPr algn="ctr" eaLnBrk="1" hangingPunct="1"/>
            <a:r>
              <a:rPr lang="en-US" sz="3200" smtClean="0"/>
              <a:t>OEF/OIF Contacts</a:t>
            </a:r>
          </a:p>
        </p:txBody>
      </p:sp>
      <p:sp>
        <p:nvSpPr>
          <p:cNvPr id="31747" name="Content Placeholder 2"/>
          <p:cNvSpPr>
            <a:spLocks noGrp="1"/>
          </p:cNvSpPr>
          <p:nvPr>
            <p:ph sz="quarter" idx="1"/>
          </p:nvPr>
        </p:nvSpPr>
        <p:spPr>
          <a:xfrm>
            <a:off x="0" y="1600200"/>
            <a:ext cx="8766175" cy="4495800"/>
          </a:xfrm>
        </p:spPr>
        <p:txBody>
          <a:bodyPr/>
          <a:lstStyle/>
          <a:p>
            <a:pPr eaLnBrk="1" hangingPunct="1"/>
            <a:r>
              <a:rPr lang="en-US" sz="2000" smtClean="0"/>
              <a:t>Laura Gomez, LCSW – Program Manager</a:t>
            </a:r>
          </a:p>
          <a:p>
            <a:pPr lvl="1" eaLnBrk="1" hangingPunct="1">
              <a:buFont typeface="Wingdings" pitchFamily="2" charset="2"/>
              <a:buChar char="q"/>
            </a:pPr>
            <a:r>
              <a:rPr lang="en-US" sz="2000" smtClean="0"/>
              <a:t>650 493-5000, ext. 60007</a:t>
            </a:r>
          </a:p>
          <a:p>
            <a:pPr eaLnBrk="1" hangingPunct="1"/>
            <a:r>
              <a:rPr lang="en-US" sz="2000" smtClean="0"/>
              <a:t>Amy Alderman, LMSW</a:t>
            </a:r>
          </a:p>
          <a:p>
            <a:pPr lvl="1" eaLnBrk="1" hangingPunct="1">
              <a:buFont typeface="Wingdings" pitchFamily="2" charset="2"/>
              <a:buChar char="q"/>
            </a:pPr>
            <a:r>
              <a:rPr lang="en-US" sz="2000" smtClean="0"/>
              <a:t>650 493-5000,  ext. 66870</a:t>
            </a:r>
          </a:p>
          <a:p>
            <a:pPr eaLnBrk="1" hangingPunct="1"/>
            <a:r>
              <a:rPr lang="en-US" sz="2000" smtClean="0"/>
              <a:t>Pamela Calimlim, LCSW</a:t>
            </a:r>
          </a:p>
          <a:p>
            <a:pPr lvl="1" eaLnBrk="1" hangingPunct="1">
              <a:buFont typeface="Wingdings" pitchFamily="2" charset="2"/>
              <a:buChar char="q"/>
            </a:pPr>
            <a:r>
              <a:rPr lang="en-US" sz="2000" smtClean="0"/>
              <a:t>650 493-5000, ext. 67203</a:t>
            </a:r>
          </a:p>
          <a:p>
            <a:pPr eaLnBrk="1" hangingPunct="1"/>
            <a:r>
              <a:rPr lang="en-US" sz="2000" smtClean="0"/>
              <a:t>Raquel Morales, LMSW</a:t>
            </a:r>
          </a:p>
          <a:p>
            <a:pPr lvl="1" eaLnBrk="1" hangingPunct="1">
              <a:buFont typeface="Wingdings" pitchFamily="2" charset="2"/>
              <a:buChar char="q"/>
            </a:pPr>
            <a:r>
              <a:rPr lang="en-US" sz="2000" smtClean="0"/>
              <a:t>650 493-5000, ext. 77629</a:t>
            </a:r>
          </a:p>
          <a:p>
            <a:pPr eaLnBrk="1" hangingPunct="1"/>
            <a:endParaRPr lang="en-US" smtClean="0"/>
          </a:p>
        </p:txBody>
      </p:sp>
      <p:pic>
        <p:nvPicPr>
          <p:cNvPr id="31748" name="Picture 2" descr="VAPAHCS:  Veterans Affairs Palo Alto Health Care System"/>
          <p:cNvPicPr>
            <a:picLocks noChangeAspect="1" noChangeArrowheads="1"/>
          </p:cNvPicPr>
          <p:nvPr/>
        </p:nvPicPr>
        <p:blipFill>
          <a:blip r:embed="rId2" cstate="print"/>
          <a:srcRect/>
          <a:stretch>
            <a:fillRect/>
          </a:stretch>
        </p:blipFill>
        <p:spPr bwMode="auto">
          <a:xfrm>
            <a:off x="304800" y="304800"/>
            <a:ext cx="2468563"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810000" y="0"/>
            <a:ext cx="4495800" cy="838200"/>
          </a:xfrm>
        </p:spPr>
        <p:txBody>
          <a:bodyPr/>
          <a:lstStyle/>
          <a:p>
            <a:pPr eaLnBrk="1" hangingPunct="1"/>
            <a:r>
              <a:rPr lang="en-US" sz="3200" smtClean="0"/>
              <a:t/>
            </a:r>
            <a:br>
              <a:rPr lang="en-US" sz="3200" smtClean="0"/>
            </a:br>
            <a:r>
              <a:rPr lang="en-US" sz="3200" smtClean="0"/>
              <a:t>Thank You!</a:t>
            </a:r>
          </a:p>
        </p:txBody>
      </p:sp>
      <p:pic>
        <p:nvPicPr>
          <p:cNvPr id="32771" name="Picture 2" descr="VAPAHCS:  Veterans Affairs Palo Alto Health Care System"/>
          <p:cNvPicPr>
            <a:picLocks noChangeAspect="1" noChangeArrowheads="1"/>
          </p:cNvPicPr>
          <p:nvPr/>
        </p:nvPicPr>
        <p:blipFill>
          <a:blip r:embed="rId2" cstate="print"/>
          <a:srcRect/>
          <a:stretch>
            <a:fillRect/>
          </a:stretch>
        </p:blipFill>
        <p:spPr bwMode="auto">
          <a:xfrm>
            <a:off x="304800" y="304800"/>
            <a:ext cx="2468563" cy="685800"/>
          </a:xfrm>
          <a:prstGeom prst="rect">
            <a:avLst/>
          </a:prstGeom>
          <a:noFill/>
          <a:ln w="9525">
            <a:noFill/>
            <a:miter lim="800000"/>
            <a:headEnd/>
            <a:tailEnd/>
          </a:ln>
        </p:spPr>
      </p:pic>
      <p:sp>
        <p:nvSpPr>
          <p:cNvPr id="7" name="Rectangle 2"/>
          <p:cNvSpPr txBox="1">
            <a:spLocks noChangeArrowheads="1"/>
          </p:cNvSpPr>
          <p:nvPr/>
        </p:nvSpPr>
        <p:spPr bwMode="auto">
          <a:xfrm>
            <a:off x="2971800" y="1981200"/>
            <a:ext cx="6172200" cy="5410200"/>
          </a:xfrm>
          <a:prstGeom prst="rect">
            <a:avLst/>
          </a:prstGeom>
          <a:noFill/>
          <a:ln w="9525">
            <a:noFill/>
            <a:miter lim="800000"/>
            <a:headEnd/>
            <a:tailEnd/>
          </a:ln>
        </p:spPr>
        <p:txBody>
          <a:bodyPr anchor="ctr"/>
          <a:lstStyle/>
          <a:p>
            <a:pPr fontAlgn="auto">
              <a:spcBef>
                <a:spcPts val="0"/>
              </a:spcBef>
              <a:spcAft>
                <a:spcPts val="0"/>
              </a:spcAft>
              <a:defRPr/>
            </a:pPr>
            <a:r>
              <a:rPr lang="en-US" sz="3600" dirty="0">
                <a:solidFill>
                  <a:schemeClr val="tx2"/>
                </a:solidFill>
                <a:latin typeface="+mn-lt"/>
                <a:ea typeface="+mj-ea"/>
                <a:cs typeface="+mj-cs"/>
              </a:rPr>
              <a:t>            </a:t>
            </a:r>
            <a:r>
              <a:rPr lang="en-US" sz="4000" dirty="0">
                <a:solidFill>
                  <a:schemeClr val="tx2"/>
                </a:solidFill>
                <a:latin typeface="+mn-lt"/>
                <a:ea typeface="+mj-ea"/>
                <a:cs typeface="+mj-cs"/>
              </a:rPr>
              <a:t>Questions?</a:t>
            </a:r>
            <a:r>
              <a:rPr lang="en-US" sz="4000" dirty="0">
                <a:latin typeface="Arial" charset="0"/>
              </a:rPr>
              <a:t> </a:t>
            </a:r>
          </a:p>
          <a:p>
            <a:pPr fontAlgn="auto">
              <a:spcBef>
                <a:spcPts val="0"/>
              </a:spcBef>
              <a:spcAft>
                <a:spcPts val="0"/>
              </a:spcAft>
              <a:defRPr/>
            </a:pPr>
            <a:endParaRPr lang="en-US" sz="1200" dirty="0">
              <a:latin typeface="Arial" charset="0"/>
            </a:endParaRPr>
          </a:p>
          <a:p>
            <a:pPr fontAlgn="auto">
              <a:spcBef>
                <a:spcPts val="0"/>
              </a:spcBef>
              <a:spcAft>
                <a:spcPts val="0"/>
              </a:spcAft>
              <a:defRPr/>
            </a:pPr>
            <a:endParaRPr lang="en-US" sz="1200" dirty="0">
              <a:latin typeface="Arial" charset="0"/>
            </a:endParaRPr>
          </a:p>
          <a:p>
            <a:pPr fontAlgn="auto">
              <a:spcBef>
                <a:spcPts val="0"/>
              </a:spcBef>
              <a:spcAft>
                <a:spcPts val="0"/>
              </a:spcAft>
              <a:defRPr/>
            </a:pPr>
            <a:endParaRPr lang="en-US" sz="1200" dirty="0">
              <a:latin typeface="Arial" charset="0"/>
            </a:endParaRPr>
          </a:p>
          <a:p>
            <a:pPr fontAlgn="auto">
              <a:spcBef>
                <a:spcPts val="0"/>
              </a:spcBef>
              <a:spcAft>
                <a:spcPts val="0"/>
              </a:spcAft>
              <a:defRPr/>
            </a:pPr>
            <a:endParaRPr lang="en-US" sz="1200" dirty="0">
              <a:latin typeface="Arial" charset="0"/>
            </a:endParaRPr>
          </a:p>
          <a:p>
            <a:pPr fontAlgn="auto">
              <a:spcBef>
                <a:spcPts val="0"/>
              </a:spcBef>
              <a:spcAft>
                <a:spcPts val="0"/>
              </a:spcAft>
              <a:defRPr/>
            </a:pPr>
            <a:endParaRPr lang="en-US" sz="3600" dirty="0">
              <a:solidFill>
                <a:schemeClr val="tx2"/>
              </a:solidFill>
              <a:latin typeface="+mn-lt"/>
              <a:ea typeface="+mj-ea"/>
              <a:cs typeface="+mj-cs"/>
            </a:endParaRPr>
          </a:p>
          <a:p>
            <a:pPr fontAlgn="auto">
              <a:spcBef>
                <a:spcPts val="0"/>
              </a:spcBef>
              <a:spcAft>
                <a:spcPts val="0"/>
              </a:spcAft>
              <a:defRPr/>
            </a:pPr>
            <a:endParaRPr lang="en-US" sz="3600" dirty="0">
              <a:solidFill>
                <a:schemeClr val="tx2"/>
              </a:solidFill>
              <a:latin typeface="+mn-lt"/>
              <a:ea typeface="+mj-ea"/>
              <a:cs typeface="+mj-cs"/>
            </a:endParaRPr>
          </a:p>
        </p:txBody>
      </p:sp>
      <p:pic>
        <p:nvPicPr>
          <p:cNvPr id="6" name="Picture 5" descr="polytrauma logo"/>
          <p:cNvPicPr>
            <a:picLocks noChangeAspect="1"/>
          </p:cNvPicPr>
          <p:nvPr/>
        </p:nvPicPr>
        <p:blipFill>
          <a:blip r:embed="rId3" cstate="print"/>
          <a:stretch>
            <a:fillRect/>
          </a:stretch>
        </p:blipFill>
        <p:spPr>
          <a:xfrm>
            <a:off x="304800" y="2209800"/>
            <a:ext cx="2980944" cy="3657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667000" y="228600"/>
            <a:ext cx="6477000" cy="457200"/>
          </a:xfrm>
        </p:spPr>
        <p:txBody>
          <a:bodyPr/>
          <a:lstStyle/>
          <a:p>
            <a:pPr eaLnBrk="1" hangingPunct="1"/>
            <a:r>
              <a:rPr lang="en-US" sz="3200" smtClean="0"/>
              <a:t>Definition of Polytrauma</a:t>
            </a:r>
          </a:p>
        </p:txBody>
      </p:sp>
      <p:sp>
        <p:nvSpPr>
          <p:cNvPr id="3" name="Text Placeholder 2"/>
          <p:cNvSpPr>
            <a:spLocks noGrp="1"/>
          </p:cNvSpPr>
          <p:nvPr>
            <p:ph type="body" sz="half" idx="1"/>
          </p:nvPr>
        </p:nvSpPr>
        <p:spPr>
          <a:xfrm>
            <a:off x="0" y="1828800"/>
            <a:ext cx="9144000" cy="5029200"/>
          </a:xfrm>
        </p:spPr>
        <p:txBody>
          <a:bodyPr rtlCol="0">
            <a:normAutofit fontScale="92500" lnSpcReduction="10000"/>
          </a:bodyPr>
          <a:lstStyle/>
          <a:p>
            <a:pPr marL="320040" indent="-320040" eaLnBrk="1" fontAlgn="auto" hangingPunct="1">
              <a:spcAft>
                <a:spcPts val="0"/>
              </a:spcAft>
              <a:buFont typeface="Wingdings" pitchFamily="2" charset="2"/>
              <a:buChar char="q"/>
              <a:defRPr/>
            </a:pPr>
            <a:r>
              <a:rPr lang="en-US" sz="2300" dirty="0"/>
              <a:t>“</a:t>
            </a:r>
            <a:r>
              <a:rPr lang="en-US" sz="2600" dirty="0" err="1"/>
              <a:t>Polytrauma</a:t>
            </a:r>
            <a:r>
              <a:rPr lang="en-US" sz="2600" dirty="0"/>
              <a:t>” is a new medical term that evolved to describe unique, complex patterns of injuries from OEF/OIF:</a:t>
            </a:r>
          </a:p>
          <a:p>
            <a:pPr marL="640080" lvl="1" indent="-274320" eaLnBrk="1" fontAlgn="auto" hangingPunct="1">
              <a:spcAft>
                <a:spcPts val="0"/>
              </a:spcAft>
              <a:buFont typeface="Wingdings" pitchFamily="2" charset="2"/>
              <a:buChar char="q"/>
              <a:defRPr/>
            </a:pPr>
            <a:r>
              <a:rPr lang="en-US" sz="2300" dirty="0"/>
              <a:t>Complex, multiple injuries occurring as a result of same event</a:t>
            </a:r>
          </a:p>
          <a:p>
            <a:pPr marL="640080" lvl="1" indent="-274320" eaLnBrk="1" fontAlgn="auto" hangingPunct="1">
              <a:spcAft>
                <a:spcPts val="0"/>
              </a:spcAft>
              <a:buFont typeface="Wingdings" pitchFamily="2" charset="2"/>
              <a:buChar char="q"/>
              <a:defRPr/>
            </a:pPr>
            <a:r>
              <a:rPr lang="en-US" sz="2300" dirty="0"/>
              <a:t>Unpredictable patterns including brain injury, amputation, hearing and vision impairments, spinal cord injuries, psychological trauma, and musculoskeletal wounds</a:t>
            </a:r>
          </a:p>
          <a:p>
            <a:pPr marL="320040" indent="-320040" eaLnBrk="1" fontAlgn="auto" hangingPunct="1">
              <a:spcBef>
                <a:spcPct val="40000"/>
              </a:spcBef>
              <a:spcAft>
                <a:spcPts val="0"/>
              </a:spcAft>
              <a:buFont typeface="Wingdings" pitchFamily="2" charset="2"/>
              <a:buChar char="q"/>
              <a:defRPr/>
            </a:pPr>
            <a:r>
              <a:rPr lang="en-US" sz="2600" dirty="0"/>
              <a:t>Individuals with </a:t>
            </a:r>
            <a:r>
              <a:rPr lang="en-US" sz="2600" dirty="0" err="1"/>
              <a:t>polytrauma</a:t>
            </a:r>
            <a:r>
              <a:rPr lang="en-US" sz="2600" dirty="0"/>
              <a:t> require extraordinary level of integration and coordination of medical, rehabilitation, and support services</a:t>
            </a:r>
          </a:p>
          <a:p>
            <a:pPr marL="640080" lvl="1" indent="-274320" eaLnBrk="1" fontAlgn="auto" hangingPunct="1">
              <a:spcAft>
                <a:spcPts val="0"/>
              </a:spcAft>
              <a:buFont typeface="Wingdings" pitchFamily="2" charset="2"/>
              <a:buChar char="q"/>
              <a:defRPr/>
            </a:pPr>
            <a:r>
              <a:rPr lang="en-US" sz="2300" dirty="0"/>
              <a:t>Brain Injury is primary injury that drives care</a:t>
            </a:r>
          </a:p>
          <a:p>
            <a:pPr marL="640080" lvl="1" indent="-274320" eaLnBrk="1" fontAlgn="auto" hangingPunct="1">
              <a:spcAft>
                <a:spcPts val="0"/>
              </a:spcAft>
              <a:buFont typeface="Wingdings" pitchFamily="2" charset="2"/>
              <a:buChar char="q"/>
              <a:defRPr/>
            </a:pPr>
            <a:r>
              <a:rPr lang="en-US" sz="2300" dirty="0"/>
              <a:t>Higher level of acuity due to severity of injuries</a:t>
            </a:r>
          </a:p>
          <a:p>
            <a:pPr marL="640080" lvl="1" indent="-274320" eaLnBrk="1" fontAlgn="auto" hangingPunct="1">
              <a:spcAft>
                <a:spcPts val="0"/>
              </a:spcAft>
              <a:buFont typeface="Wingdings" pitchFamily="2" charset="2"/>
              <a:buChar char="q"/>
              <a:defRPr/>
            </a:pPr>
            <a:r>
              <a:rPr lang="en-US" sz="2300" dirty="0"/>
              <a:t>Simultaneous treatment of multiple injuries</a:t>
            </a:r>
          </a:p>
          <a:p>
            <a:pPr marL="640080" lvl="1" indent="-274320" eaLnBrk="1" fontAlgn="auto" hangingPunct="1">
              <a:spcAft>
                <a:spcPts val="0"/>
              </a:spcAft>
              <a:buFont typeface="Wingdings" pitchFamily="2" charset="2"/>
              <a:buChar char="q"/>
              <a:defRPr/>
            </a:pPr>
            <a:r>
              <a:rPr lang="en-US" sz="2300" dirty="0"/>
              <a:t>Sequence and integrate therapies to meet patient need</a:t>
            </a:r>
          </a:p>
          <a:p>
            <a:pPr marL="640080" lvl="1" indent="-274320" eaLnBrk="1" fontAlgn="auto" hangingPunct="1">
              <a:spcAft>
                <a:spcPts val="0"/>
              </a:spcAft>
              <a:buFont typeface="Wingdings" pitchFamily="2" charset="2"/>
              <a:buChar char="q"/>
              <a:defRPr/>
            </a:pPr>
            <a:r>
              <a:rPr lang="en-US" sz="2300" dirty="0"/>
              <a:t>Coordinate interdisciplinary team effort with expanded team of consultants</a:t>
            </a:r>
          </a:p>
          <a:p>
            <a:pPr marL="320040" indent="-320040" eaLnBrk="1" fontAlgn="auto" hangingPunct="1">
              <a:spcAft>
                <a:spcPts val="0"/>
              </a:spcAft>
              <a:buFont typeface="Wingdings"/>
              <a:buChar char=""/>
              <a:defRPr/>
            </a:pPr>
            <a:endParaRPr lang="en-US" dirty="0" smtClean="0"/>
          </a:p>
        </p:txBody>
      </p:sp>
      <p:pic>
        <p:nvPicPr>
          <p:cNvPr id="13316" name="Picture 2" descr="VAPAHCS:  Veterans Affairs Palo Alto Health Care System"/>
          <p:cNvPicPr>
            <a:picLocks noChangeAspect="1" noChangeArrowheads="1"/>
          </p:cNvPicPr>
          <p:nvPr/>
        </p:nvPicPr>
        <p:blipFill>
          <a:blip r:embed="rId2" cstate="print"/>
          <a:srcRect/>
          <a:stretch>
            <a:fillRect/>
          </a:stretch>
        </p:blipFill>
        <p:spPr bwMode="auto">
          <a:xfrm>
            <a:off x="228600" y="228600"/>
            <a:ext cx="1714500"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457200"/>
            <a:ext cx="6553200" cy="457200"/>
          </a:xfrm>
        </p:spPr>
        <p:txBody>
          <a:bodyPr rtlCol="0">
            <a:normAutofit fontScale="90000"/>
          </a:bodyPr>
          <a:lstStyle/>
          <a:p>
            <a:pPr eaLnBrk="1" fontAlgn="auto" hangingPunct="1">
              <a:spcAft>
                <a:spcPts val="0"/>
              </a:spcAft>
              <a:defRPr/>
            </a:pPr>
            <a:r>
              <a:rPr lang="en-US" sz="3600" dirty="0" smtClean="0">
                <a:latin typeface="+mn-lt"/>
              </a:rPr>
              <a:t>VAPAHCS Rehabilitation Programs </a:t>
            </a:r>
            <a:r>
              <a:rPr lang="en-US" b="1" dirty="0" smtClean="0">
                <a:solidFill>
                  <a:schemeClr val="accent1">
                    <a:lumMod val="75000"/>
                  </a:schemeClr>
                </a:solidFill>
                <a:latin typeface="Arial Narrow" pitchFamily="34" charset="0"/>
              </a:rPr>
              <a:t/>
            </a:r>
            <a:br>
              <a:rPr lang="en-US" b="1" dirty="0" smtClean="0">
                <a:solidFill>
                  <a:schemeClr val="accent1">
                    <a:lumMod val="75000"/>
                  </a:schemeClr>
                </a:solidFill>
                <a:latin typeface="Arial Narrow" pitchFamily="34" charset="0"/>
              </a:rPr>
            </a:br>
            <a:endParaRPr lang="en-US" dirty="0">
              <a:solidFill>
                <a:schemeClr val="accent1">
                  <a:lumMod val="75000"/>
                </a:schemeClr>
              </a:solidFill>
            </a:endParaRPr>
          </a:p>
        </p:txBody>
      </p:sp>
      <p:sp>
        <p:nvSpPr>
          <p:cNvPr id="14339" name="Rectangle 3"/>
          <p:cNvSpPr>
            <a:spLocks noGrp="1" noChangeArrowheads="1"/>
          </p:cNvSpPr>
          <p:nvPr>
            <p:ph type="body" sz="half" idx="1"/>
          </p:nvPr>
        </p:nvSpPr>
        <p:spPr>
          <a:xfrm>
            <a:off x="228600" y="2057400"/>
            <a:ext cx="6553200" cy="4800600"/>
          </a:xfrm>
        </p:spPr>
        <p:txBody>
          <a:bodyPr/>
          <a:lstStyle/>
          <a:p>
            <a:pPr eaLnBrk="1" hangingPunct="1">
              <a:lnSpc>
                <a:spcPct val="90000"/>
              </a:lnSpc>
              <a:buFont typeface="Wingdings" pitchFamily="2" charset="2"/>
              <a:buChar char="q"/>
            </a:pPr>
            <a:r>
              <a:rPr lang="en-US" sz="2400" smtClean="0"/>
              <a:t>Polytrauma Rehabilitation Center (PRC)</a:t>
            </a:r>
          </a:p>
          <a:p>
            <a:pPr lvl="1" eaLnBrk="1" hangingPunct="1">
              <a:lnSpc>
                <a:spcPct val="90000"/>
              </a:lnSpc>
              <a:buFont typeface="Wingdings" pitchFamily="2" charset="2"/>
              <a:buChar char="q"/>
            </a:pPr>
            <a:r>
              <a:rPr lang="en-US" sz="1600" smtClean="0"/>
              <a:t>Inpatient Acute Rehabilitation, Brain Injury</a:t>
            </a:r>
          </a:p>
          <a:p>
            <a:pPr eaLnBrk="1" hangingPunct="1">
              <a:lnSpc>
                <a:spcPct val="90000"/>
              </a:lnSpc>
            </a:pPr>
            <a:endParaRPr lang="en-US" sz="1800" smtClean="0"/>
          </a:p>
          <a:p>
            <a:pPr eaLnBrk="1" hangingPunct="1">
              <a:lnSpc>
                <a:spcPct val="90000"/>
              </a:lnSpc>
              <a:buFont typeface="Wingdings" pitchFamily="2" charset="2"/>
              <a:buChar char="q"/>
            </a:pPr>
            <a:r>
              <a:rPr lang="en-US" sz="2400" smtClean="0"/>
              <a:t>Comprehensive Rehabilitation Center (CRC) </a:t>
            </a:r>
          </a:p>
          <a:p>
            <a:pPr lvl="1" eaLnBrk="1" hangingPunct="1">
              <a:lnSpc>
                <a:spcPct val="90000"/>
              </a:lnSpc>
              <a:buFont typeface="Wingdings" pitchFamily="2" charset="2"/>
              <a:buChar char="q"/>
            </a:pPr>
            <a:r>
              <a:rPr lang="en-US" sz="1600" smtClean="0"/>
              <a:t>Inpatient Acute Rehabilitation, General Rehabilitation</a:t>
            </a:r>
          </a:p>
          <a:p>
            <a:pPr eaLnBrk="1" hangingPunct="1">
              <a:lnSpc>
                <a:spcPct val="90000"/>
              </a:lnSpc>
              <a:buFont typeface="Wingdings" pitchFamily="2" charset="2"/>
              <a:buNone/>
            </a:pPr>
            <a:endParaRPr lang="en-US" sz="2400" smtClean="0"/>
          </a:p>
          <a:p>
            <a:pPr eaLnBrk="1" hangingPunct="1">
              <a:lnSpc>
                <a:spcPct val="90000"/>
              </a:lnSpc>
              <a:buFont typeface="Wingdings" pitchFamily="2" charset="2"/>
              <a:buChar char="q"/>
            </a:pPr>
            <a:r>
              <a:rPr lang="en-US" sz="2400" smtClean="0"/>
              <a:t>Polytrauma Transitional Rehabilitation Program (PTRP)</a:t>
            </a:r>
          </a:p>
          <a:p>
            <a:pPr lvl="1" eaLnBrk="1" hangingPunct="1">
              <a:lnSpc>
                <a:spcPct val="90000"/>
              </a:lnSpc>
              <a:buFont typeface="Wingdings" pitchFamily="2" charset="2"/>
              <a:buChar char="q"/>
            </a:pPr>
            <a:r>
              <a:rPr lang="en-US" sz="1600" smtClean="0"/>
              <a:t>Residential /Outpatient Day Program</a:t>
            </a:r>
          </a:p>
          <a:p>
            <a:pPr lvl="1" eaLnBrk="1" hangingPunct="1">
              <a:lnSpc>
                <a:spcPct val="90000"/>
              </a:lnSpc>
              <a:buFont typeface="Wingdings" pitchFamily="2" charset="2"/>
              <a:buNone/>
            </a:pPr>
            <a:endParaRPr lang="en-US" sz="1600" b="1" smtClean="0">
              <a:solidFill>
                <a:srgbClr val="33CC33"/>
              </a:solidFill>
            </a:endParaRPr>
          </a:p>
          <a:p>
            <a:pPr eaLnBrk="1" hangingPunct="1">
              <a:lnSpc>
                <a:spcPct val="90000"/>
              </a:lnSpc>
              <a:buFont typeface="Wingdings" pitchFamily="2" charset="2"/>
              <a:buChar char="q"/>
            </a:pPr>
            <a:r>
              <a:rPr lang="en-US" sz="2400" smtClean="0"/>
              <a:t>Polytrauma Network Site (PNS)</a:t>
            </a:r>
          </a:p>
          <a:p>
            <a:pPr lvl="1" eaLnBrk="1" hangingPunct="1">
              <a:lnSpc>
                <a:spcPct val="90000"/>
              </a:lnSpc>
              <a:buFont typeface="Wingdings" pitchFamily="2" charset="2"/>
              <a:buChar char="q"/>
            </a:pPr>
            <a:r>
              <a:rPr lang="en-US" sz="1600" smtClean="0"/>
              <a:t>Outpatient Clinic</a:t>
            </a:r>
          </a:p>
          <a:p>
            <a:pPr eaLnBrk="1" hangingPunct="1">
              <a:lnSpc>
                <a:spcPct val="90000"/>
              </a:lnSpc>
            </a:pPr>
            <a:endParaRPr lang="en-US" sz="1800" smtClean="0">
              <a:solidFill>
                <a:srgbClr val="33CC33"/>
              </a:solidFill>
            </a:endParaRPr>
          </a:p>
          <a:p>
            <a:pPr eaLnBrk="1" hangingPunct="1">
              <a:lnSpc>
                <a:spcPct val="90000"/>
              </a:lnSpc>
              <a:buFont typeface="Wingdings" pitchFamily="2" charset="2"/>
              <a:buNone/>
            </a:pPr>
            <a:endParaRPr lang="en-US" sz="1800" smtClean="0">
              <a:solidFill>
                <a:srgbClr val="33CC33"/>
              </a:solidFill>
            </a:endParaRPr>
          </a:p>
          <a:p>
            <a:pPr eaLnBrk="1" hangingPunct="1">
              <a:lnSpc>
                <a:spcPct val="90000"/>
              </a:lnSpc>
              <a:buFont typeface="Wingdings" pitchFamily="2" charset="2"/>
              <a:buNone/>
            </a:pPr>
            <a:endParaRPr lang="en-US" sz="1800" smtClean="0"/>
          </a:p>
          <a:p>
            <a:pPr eaLnBrk="1" hangingPunct="1">
              <a:lnSpc>
                <a:spcPct val="90000"/>
              </a:lnSpc>
            </a:pPr>
            <a:endParaRPr lang="en-US" sz="1600" smtClean="0"/>
          </a:p>
          <a:p>
            <a:pPr lvl="1" eaLnBrk="1" hangingPunct="1">
              <a:lnSpc>
                <a:spcPct val="90000"/>
              </a:lnSpc>
              <a:buFont typeface="Wingdings" pitchFamily="2" charset="2"/>
              <a:buNone/>
            </a:pPr>
            <a:endParaRPr lang="en-US" sz="1400" smtClean="0"/>
          </a:p>
        </p:txBody>
      </p:sp>
      <p:pic>
        <p:nvPicPr>
          <p:cNvPr id="14340" name="Picture 2" descr="VAPAHCS:  Veterans Affairs Palo Alto Health Care System"/>
          <p:cNvPicPr>
            <a:picLocks noChangeAspect="1" noChangeArrowheads="1"/>
          </p:cNvPicPr>
          <p:nvPr/>
        </p:nvPicPr>
        <p:blipFill>
          <a:blip r:embed="rId2" cstate="print"/>
          <a:srcRect/>
          <a:stretch>
            <a:fillRect/>
          </a:stretch>
        </p:blipFill>
        <p:spPr bwMode="auto">
          <a:xfrm>
            <a:off x="228600" y="228600"/>
            <a:ext cx="1714500" cy="476250"/>
          </a:xfrm>
          <a:prstGeom prst="rect">
            <a:avLst/>
          </a:prstGeom>
          <a:noFill/>
          <a:ln w="9525">
            <a:noFill/>
            <a:miter lim="800000"/>
            <a:headEnd/>
            <a:tailEnd/>
          </a:ln>
        </p:spPr>
      </p:pic>
      <p:sp>
        <p:nvSpPr>
          <p:cNvPr id="3" name="Rectangle 5"/>
          <p:cNvSpPr>
            <a:spLocks noChangeArrowheads="1"/>
          </p:cNvSpPr>
          <p:nvPr/>
        </p:nvSpPr>
        <p:spPr bwMode="auto">
          <a:xfrm>
            <a:off x="0" y="1600200"/>
            <a:ext cx="9144000" cy="369888"/>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dirty="0">
                <a:solidFill>
                  <a:schemeClr val="accent1">
                    <a:lumMod val="75000"/>
                  </a:schemeClr>
                </a:solidFill>
                <a:latin typeface="+mn-lt"/>
              </a:rPr>
              <a:t>VAPAHCS has four rehabilitation programs under the Polytrauma System of Care.</a:t>
            </a:r>
          </a:p>
        </p:txBody>
      </p:sp>
      <p:pic>
        <p:nvPicPr>
          <p:cNvPr id="8" name="Picture 6" descr="Walking with prosthetics - rehabilitation"/>
          <p:cNvPicPr>
            <a:picLocks noChangeAspect="1"/>
          </p:cNvPicPr>
          <p:nvPr/>
        </p:nvPicPr>
        <p:blipFill>
          <a:blip r:embed="rId3" cstate="print"/>
          <a:srcRect/>
          <a:stretch>
            <a:fillRect/>
          </a:stretch>
        </p:blipFill>
        <p:spPr bwMode="auto">
          <a:xfrm>
            <a:off x="7010400" y="2057400"/>
            <a:ext cx="1600200" cy="1143000"/>
          </a:xfrm>
          <a:prstGeom prst="rect">
            <a:avLst/>
          </a:prstGeom>
          <a:ln>
            <a:noFill/>
          </a:ln>
          <a:effectLst>
            <a:softEdge rad="112500"/>
          </a:effectLst>
        </p:spPr>
        <p:style>
          <a:lnRef idx="0">
            <a:schemeClr val="accent1"/>
          </a:lnRef>
          <a:fillRef idx="3">
            <a:schemeClr val="accent1"/>
          </a:fillRef>
          <a:effectRef idx="3">
            <a:schemeClr val="accent1"/>
          </a:effectRef>
          <a:fontRef idx="minor">
            <a:schemeClr val="lt1"/>
          </a:fontRef>
        </p:style>
      </p:pic>
      <p:pic>
        <p:nvPicPr>
          <p:cNvPr id="9" name="Picture 7" descr="Veteran with head injury wearing a helmet and a bandaged elbow sitting with military personnel."/>
          <p:cNvPicPr>
            <a:picLocks noChangeAspect="1"/>
          </p:cNvPicPr>
          <p:nvPr/>
        </p:nvPicPr>
        <p:blipFill>
          <a:blip r:embed="rId4" cstate="print"/>
          <a:srcRect/>
          <a:stretch>
            <a:fillRect/>
          </a:stretch>
        </p:blipFill>
        <p:spPr bwMode="auto">
          <a:xfrm>
            <a:off x="7010400" y="3581400"/>
            <a:ext cx="1600200" cy="1143000"/>
          </a:xfrm>
          <a:prstGeom prst="rect">
            <a:avLst/>
          </a:prstGeom>
          <a:ln>
            <a:noFill/>
          </a:ln>
          <a:effectLst>
            <a:softEdge rad="112500"/>
          </a:effectLst>
        </p:spPr>
        <p:style>
          <a:lnRef idx="0">
            <a:schemeClr val="accent1"/>
          </a:lnRef>
          <a:fillRef idx="3">
            <a:schemeClr val="accent1"/>
          </a:fillRef>
          <a:effectRef idx="3">
            <a:schemeClr val="accent1"/>
          </a:effectRef>
          <a:fontRef idx="minor">
            <a:schemeClr val="lt1"/>
          </a:fontRef>
        </p:style>
      </p:pic>
      <p:pic>
        <p:nvPicPr>
          <p:cNvPr id="10" name="Picture 8" descr="Veteran with prosthetic arm cooking on a grill."/>
          <p:cNvPicPr>
            <a:picLocks noChangeAspect="1"/>
          </p:cNvPicPr>
          <p:nvPr/>
        </p:nvPicPr>
        <p:blipFill>
          <a:blip r:embed="rId5" cstate="print"/>
          <a:srcRect/>
          <a:stretch>
            <a:fillRect/>
          </a:stretch>
        </p:blipFill>
        <p:spPr bwMode="auto">
          <a:xfrm>
            <a:off x="7010400" y="5029200"/>
            <a:ext cx="1619250" cy="1095375"/>
          </a:xfrm>
          <a:prstGeom prst="rect">
            <a:avLst/>
          </a:prstGeom>
          <a:ln>
            <a:noFill/>
          </a:ln>
          <a:effectLst>
            <a:softEdge rad="112500"/>
          </a:effectLst>
        </p:spPr>
        <p:style>
          <a:lnRef idx="0">
            <a:schemeClr val="accent1"/>
          </a:lnRef>
          <a:fillRef idx="3">
            <a:schemeClr val="accent1"/>
          </a:fillRef>
          <a:effectRef idx="3">
            <a:schemeClr val="accent1"/>
          </a:effectRef>
          <a:fontRef idx="minor">
            <a:schemeClr val="lt1"/>
          </a:fontRef>
        </p:style>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09800" y="0"/>
            <a:ext cx="6934200" cy="990600"/>
          </a:xfrm>
        </p:spPr>
        <p:txBody>
          <a:bodyPr/>
          <a:lstStyle/>
          <a:p>
            <a:pPr eaLnBrk="1" hangingPunct="1"/>
            <a:r>
              <a:rPr lang="en-US" sz="3200" smtClean="0"/>
              <a:t>Polytrauma Rehabilitation Center (PRC)</a:t>
            </a:r>
          </a:p>
        </p:txBody>
      </p:sp>
      <p:sp>
        <p:nvSpPr>
          <p:cNvPr id="8195" name="Rectangle 7"/>
          <p:cNvSpPr>
            <a:spLocks noChangeArrowheads="1"/>
          </p:cNvSpPr>
          <p:nvPr/>
        </p:nvSpPr>
        <p:spPr bwMode="auto">
          <a:xfrm>
            <a:off x="3886200" y="1624013"/>
            <a:ext cx="5257800" cy="5233987"/>
          </a:xfrm>
          <a:prstGeom prst="rect">
            <a:avLst/>
          </a:prstGeom>
          <a:noFill/>
          <a:ln w="9525">
            <a:noFill/>
            <a:miter lim="800000"/>
            <a:headEnd/>
            <a:tailEnd/>
          </a:ln>
        </p:spPr>
        <p:txBody>
          <a:bodyPr/>
          <a:lstStyle/>
          <a:p>
            <a:pPr marL="342900" indent="-342900">
              <a:spcAft>
                <a:spcPct val="50000"/>
              </a:spcAft>
              <a:buClr>
                <a:schemeClr val="accent2"/>
              </a:buClr>
              <a:buSzPct val="70000"/>
              <a:buFont typeface="Wingdings" pitchFamily="2" charset="2"/>
              <a:buChar char="q"/>
              <a:defRPr/>
            </a:pPr>
            <a:r>
              <a:rPr lang="en-US" sz="2400" dirty="0">
                <a:latin typeface="+mn-lt"/>
              </a:rPr>
              <a:t>Multidisciplinary preadmission review to develop a customized treatment plan</a:t>
            </a:r>
          </a:p>
          <a:p>
            <a:pPr marL="342900" indent="-342900">
              <a:spcAft>
                <a:spcPct val="50000"/>
              </a:spcAft>
              <a:buClr>
                <a:schemeClr val="accent2"/>
              </a:buClr>
              <a:buSzPct val="70000"/>
              <a:buFont typeface="Wingdings" pitchFamily="2" charset="2"/>
              <a:buChar char="q"/>
              <a:defRPr/>
            </a:pPr>
            <a:r>
              <a:rPr lang="en-US" sz="2400" dirty="0">
                <a:latin typeface="+mn-lt"/>
              </a:rPr>
              <a:t>4 clinical pathways-emerging consciousness, sub-acute, acute and short-stay TBI evaluation</a:t>
            </a:r>
          </a:p>
          <a:p>
            <a:pPr marL="342900" indent="-342900">
              <a:spcAft>
                <a:spcPct val="50000"/>
              </a:spcAft>
              <a:buClr>
                <a:schemeClr val="accent2"/>
              </a:buClr>
              <a:buSzPct val="70000"/>
              <a:buFont typeface="Wingdings" pitchFamily="2" charset="2"/>
              <a:buChar char="q"/>
              <a:defRPr/>
            </a:pPr>
            <a:r>
              <a:rPr lang="en-US" sz="2400" dirty="0">
                <a:latin typeface="+mn-lt"/>
              </a:rPr>
              <a:t>CARF accredited</a:t>
            </a:r>
          </a:p>
          <a:p>
            <a:pPr marL="342900" indent="-342900">
              <a:spcAft>
                <a:spcPct val="50000"/>
              </a:spcAft>
              <a:buClr>
                <a:schemeClr val="accent2"/>
              </a:buClr>
              <a:buSzPct val="70000"/>
              <a:buFont typeface="Wingdings" pitchFamily="2" charset="2"/>
              <a:buChar char="q"/>
              <a:defRPr/>
            </a:pPr>
            <a:r>
              <a:rPr lang="en-US" sz="2400" dirty="0">
                <a:latin typeface="+mn-lt"/>
              </a:rPr>
              <a:t>Provides inpatient acute care for full range of brain injuries and associated injuries</a:t>
            </a:r>
          </a:p>
          <a:p>
            <a:pPr marL="342900" indent="-342900">
              <a:spcAft>
                <a:spcPct val="50000"/>
              </a:spcAft>
              <a:buClr>
                <a:srgbClr val="EF2C05"/>
              </a:buClr>
              <a:buSzPct val="70000"/>
              <a:buFont typeface="Wingdings" pitchFamily="2" charset="2"/>
              <a:buChar char="µ"/>
              <a:defRPr/>
            </a:pPr>
            <a:endParaRPr lang="en-US" sz="2400" b="1" dirty="0">
              <a:latin typeface="Calibri" pitchFamily="34" charset="0"/>
            </a:endParaRPr>
          </a:p>
          <a:p>
            <a:pPr marL="342900" indent="-342900">
              <a:spcAft>
                <a:spcPct val="50000"/>
              </a:spcAft>
              <a:buClr>
                <a:srgbClr val="EF2C05"/>
              </a:buClr>
              <a:buSzPct val="70000"/>
              <a:buFont typeface="Wingdings" pitchFamily="2" charset="2"/>
              <a:buChar char="µ"/>
              <a:defRPr/>
            </a:pPr>
            <a:endParaRPr lang="en-US" sz="2400" b="1" dirty="0">
              <a:latin typeface="Calibri" pitchFamily="34" charset="0"/>
            </a:endParaRPr>
          </a:p>
          <a:p>
            <a:pPr marL="342900" indent="-342900">
              <a:spcAft>
                <a:spcPct val="50000"/>
              </a:spcAft>
              <a:buClr>
                <a:srgbClr val="EF2C05"/>
              </a:buClr>
              <a:buSzPct val="70000"/>
              <a:buFont typeface="Wingdings" pitchFamily="2" charset="2"/>
              <a:buChar char="µ"/>
              <a:defRPr/>
            </a:pPr>
            <a:endParaRPr lang="en-US" b="1" dirty="0">
              <a:latin typeface="Calibri" pitchFamily="34" charset="0"/>
            </a:endParaRPr>
          </a:p>
          <a:p>
            <a:pPr marL="342900" indent="-342900">
              <a:spcAft>
                <a:spcPct val="50000"/>
              </a:spcAft>
              <a:buClr>
                <a:srgbClr val="EF2C05"/>
              </a:buClr>
              <a:buSzPct val="70000"/>
              <a:buFont typeface="Wingdings" pitchFamily="2" charset="2"/>
              <a:buChar char="µ"/>
              <a:defRPr/>
            </a:pPr>
            <a:endParaRPr lang="en-US" sz="2800" b="1" dirty="0">
              <a:latin typeface="Calibri" pitchFamily="34" charset="0"/>
            </a:endParaRPr>
          </a:p>
          <a:p>
            <a:pPr marL="342900" indent="-342900">
              <a:spcAft>
                <a:spcPct val="50000"/>
              </a:spcAft>
              <a:buClr>
                <a:srgbClr val="EF2C05"/>
              </a:buClr>
              <a:buSzPct val="70000"/>
              <a:buFont typeface="Wingdings" pitchFamily="2" charset="2"/>
              <a:buChar char="µ"/>
              <a:defRPr/>
            </a:pPr>
            <a:endParaRPr lang="en-US" sz="2800" b="1" dirty="0">
              <a:latin typeface="Calibri" pitchFamily="34" charset="0"/>
            </a:endParaRPr>
          </a:p>
        </p:txBody>
      </p:sp>
      <p:pic>
        <p:nvPicPr>
          <p:cNvPr id="15364" name="Picture 9" descr="Veteran with helment  in Physical Therapy"/>
          <p:cNvPicPr>
            <a:picLocks noChangeAspect="1" noChangeArrowheads="1"/>
          </p:cNvPicPr>
          <p:nvPr/>
        </p:nvPicPr>
        <p:blipFill>
          <a:blip r:embed="rId3" cstate="print"/>
          <a:srcRect/>
          <a:stretch>
            <a:fillRect/>
          </a:stretch>
        </p:blipFill>
        <p:spPr bwMode="auto">
          <a:xfrm>
            <a:off x="228600" y="2286000"/>
            <a:ext cx="1466850" cy="2209800"/>
          </a:xfrm>
          <a:prstGeom prst="rect">
            <a:avLst/>
          </a:prstGeom>
          <a:noFill/>
          <a:ln w="9525">
            <a:noFill/>
            <a:miter lim="800000"/>
            <a:headEnd/>
            <a:tailEnd/>
          </a:ln>
        </p:spPr>
      </p:pic>
      <p:pic>
        <p:nvPicPr>
          <p:cNvPr id="15365" name="Picture 10" descr="Veteran working with therapist on small motor skills"/>
          <p:cNvPicPr>
            <a:picLocks noChangeAspect="1" noChangeArrowheads="1"/>
          </p:cNvPicPr>
          <p:nvPr/>
        </p:nvPicPr>
        <p:blipFill>
          <a:blip r:embed="rId4" cstate="print"/>
          <a:srcRect/>
          <a:stretch>
            <a:fillRect/>
          </a:stretch>
        </p:blipFill>
        <p:spPr bwMode="auto">
          <a:xfrm>
            <a:off x="685800" y="4953000"/>
            <a:ext cx="2438400" cy="1741488"/>
          </a:xfrm>
          <a:prstGeom prst="rect">
            <a:avLst/>
          </a:prstGeom>
          <a:noFill/>
          <a:ln w="9525">
            <a:noFill/>
            <a:miter lim="800000"/>
            <a:headEnd/>
            <a:tailEnd/>
          </a:ln>
        </p:spPr>
      </p:pic>
      <p:pic>
        <p:nvPicPr>
          <p:cNvPr id="15366" name="Picture 11" descr="Veteran missing lower legs walking in rehabilitation"/>
          <p:cNvPicPr>
            <a:picLocks noChangeAspect="1" noChangeArrowheads="1"/>
          </p:cNvPicPr>
          <p:nvPr/>
        </p:nvPicPr>
        <p:blipFill>
          <a:blip r:embed="rId5" cstate="print"/>
          <a:srcRect/>
          <a:stretch>
            <a:fillRect/>
          </a:stretch>
        </p:blipFill>
        <p:spPr bwMode="auto">
          <a:xfrm>
            <a:off x="1981200" y="2209800"/>
            <a:ext cx="1381125" cy="2209800"/>
          </a:xfrm>
          <a:prstGeom prst="rect">
            <a:avLst/>
          </a:prstGeom>
          <a:noFill/>
          <a:ln w="9525">
            <a:noFill/>
            <a:miter lim="800000"/>
            <a:headEnd/>
            <a:tailEnd/>
          </a:ln>
        </p:spPr>
      </p:pic>
      <p:pic>
        <p:nvPicPr>
          <p:cNvPr id="15367" name="Picture 2" descr="VAPAHCS:  Veterans Affairs Palo Alto Health Care System"/>
          <p:cNvPicPr>
            <a:picLocks noChangeAspect="1" noChangeArrowheads="1"/>
          </p:cNvPicPr>
          <p:nvPr/>
        </p:nvPicPr>
        <p:blipFill>
          <a:blip r:embed="rId6" cstate="print"/>
          <a:srcRect/>
          <a:stretch>
            <a:fillRect/>
          </a:stretch>
        </p:blipFill>
        <p:spPr bwMode="auto">
          <a:xfrm>
            <a:off x="228600" y="228600"/>
            <a:ext cx="1714500" cy="476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1981200" y="0"/>
            <a:ext cx="7162800" cy="1371600"/>
          </a:xfrm>
        </p:spPr>
        <p:txBody>
          <a:bodyPr rtlCol="0">
            <a:normAutofit/>
          </a:bodyPr>
          <a:lstStyle/>
          <a:p>
            <a:pPr algn="ctr" eaLnBrk="1" fontAlgn="auto" hangingPunct="1">
              <a:spcAft>
                <a:spcPts val="0"/>
              </a:spcAft>
              <a:defRPr/>
            </a:pPr>
            <a:r>
              <a:rPr lang="en-US" sz="3200" dirty="0" smtClean="0">
                <a:solidFill>
                  <a:schemeClr val="accent1">
                    <a:lumMod val="50000"/>
                  </a:schemeClr>
                </a:solidFill>
              </a:rPr>
              <a:t>Polytrauma Transitional Rehabilitation Program (PTRP)</a:t>
            </a:r>
          </a:p>
        </p:txBody>
      </p:sp>
      <p:sp>
        <p:nvSpPr>
          <p:cNvPr id="16387" name="Rectangle 3"/>
          <p:cNvSpPr>
            <a:spLocks noGrp="1" noChangeArrowheads="1"/>
          </p:cNvSpPr>
          <p:nvPr>
            <p:ph sz="quarter" idx="1"/>
          </p:nvPr>
        </p:nvSpPr>
        <p:spPr>
          <a:xfrm>
            <a:off x="0" y="1600200"/>
            <a:ext cx="5943600" cy="5029200"/>
          </a:xfrm>
        </p:spPr>
        <p:txBody>
          <a:bodyPr/>
          <a:lstStyle/>
          <a:p>
            <a:pPr marL="452438" indent="-452438" eaLnBrk="1" hangingPunct="1">
              <a:spcAft>
                <a:spcPct val="30000"/>
              </a:spcAft>
              <a:buFont typeface="Wingdings" pitchFamily="2" charset="2"/>
              <a:buChar char="q"/>
            </a:pPr>
            <a:r>
              <a:rPr lang="en-US" sz="2400" smtClean="0"/>
              <a:t>Post-acute day treatment program for individuals with moderate to severe TBI</a:t>
            </a:r>
          </a:p>
          <a:p>
            <a:pPr marL="452438" indent="-452438" eaLnBrk="1" hangingPunct="1">
              <a:spcAft>
                <a:spcPct val="30000"/>
              </a:spcAft>
              <a:buFont typeface="Wingdings" pitchFamily="2" charset="2"/>
              <a:buChar char="q"/>
            </a:pPr>
            <a:r>
              <a:rPr lang="en-US" sz="2400" smtClean="0"/>
              <a:t>CARF Accredited</a:t>
            </a:r>
          </a:p>
          <a:p>
            <a:pPr marL="452438" indent="-452438" eaLnBrk="1" hangingPunct="1">
              <a:spcAft>
                <a:spcPct val="30000"/>
              </a:spcAft>
              <a:buFont typeface="Wingdings" pitchFamily="2" charset="2"/>
              <a:buChar char="q"/>
            </a:pPr>
            <a:r>
              <a:rPr lang="en-US" sz="2400" smtClean="0"/>
              <a:t>Hybrid residential/outpatient program</a:t>
            </a:r>
          </a:p>
          <a:p>
            <a:pPr marL="452438" indent="-452438" eaLnBrk="1" hangingPunct="1">
              <a:spcAft>
                <a:spcPct val="30000"/>
              </a:spcAft>
              <a:buFont typeface="Wingdings" pitchFamily="2" charset="2"/>
              <a:buChar char="q"/>
            </a:pPr>
            <a:r>
              <a:rPr lang="en-US" sz="2400" smtClean="0"/>
              <a:t>12 Residential Beds</a:t>
            </a:r>
          </a:p>
          <a:p>
            <a:pPr marL="452438" indent="-452438" eaLnBrk="1" hangingPunct="1">
              <a:spcAft>
                <a:spcPct val="30000"/>
              </a:spcAft>
              <a:buFont typeface="Wingdings" pitchFamily="2" charset="2"/>
              <a:buChar char="q"/>
            </a:pPr>
            <a:r>
              <a:rPr lang="en-US" sz="2400" smtClean="0"/>
              <a:t>Off-site apartments (Moffett Field)</a:t>
            </a:r>
          </a:p>
        </p:txBody>
      </p:sp>
      <p:pic>
        <p:nvPicPr>
          <p:cNvPr id="16388" name="Picture 4" descr="Veteran working at a desk during job training"/>
          <p:cNvPicPr>
            <a:picLocks noChangeAspect="1" noChangeArrowheads="1"/>
          </p:cNvPicPr>
          <p:nvPr/>
        </p:nvPicPr>
        <p:blipFill>
          <a:blip r:embed="rId3" cstate="print"/>
          <a:srcRect/>
          <a:stretch>
            <a:fillRect/>
          </a:stretch>
        </p:blipFill>
        <p:spPr bwMode="auto">
          <a:xfrm>
            <a:off x="6629400" y="1752600"/>
            <a:ext cx="2133600" cy="1443038"/>
          </a:xfrm>
          <a:prstGeom prst="rect">
            <a:avLst/>
          </a:prstGeom>
          <a:noFill/>
          <a:ln w="9525">
            <a:noFill/>
            <a:miter lim="800000"/>
            <a:headEnd/>
            <a:tailEnd/>
          </a:ln>
        </p:spPr>
      </p:pic>
      <p:pic>
        <p:nvPicPr>
          <p:cNvPr id="16389" name="Picture 5" descr="Group sitting around a conference room table"/>
          <p:cNvPicPr>
            <a:picLocks noChangeAspect="1" noChangeArrowheads="1"/>
          </p:cNvPicPr>
          <p:nvPr/>
        </p:nvPicPr>
        <p:blipFill>
          <a:blip r:embed="rId4" cstate="print"/>
          <a:srcRect/>
          <a:stretch>
            <a:fillRect/>
          </a:stretch>
        </p:blipFill>
        <p:spPr bwMode="auto">
          <a:xfrm>
            <a:off x="6705600" y="5029200"/>
            <a:ext cx="2133600" cy="1524000"/>
          </a:xfrm>
          <a:prstGeom prst="rect">
            <a:avLst/>
          </a:prstGeom>
          <a:noFill/>
          <a:ln w="9525">
            <a:noFill/>
            <a:miter lim="800000"/>
            <a:headEnd/>
            <a:tailEnd/>
          </a:ln>
        </p:spPr>
      </p:pic>
      <p:pic>
        <p:nvPicPr>
          <p:cNvPr id="16390" name="Picture 6" descr="Veteran in rehab working out with weight machines"/>
          <p:cNvPicPr>
            <a:picLocks noChangeAspect="1" noChangeArrowheads="1"/>
          </p:cNvPicPr>
          <p:nvPr/>
        </p:nvPicPr>
        <p:blipFill>
          <a:blip r:embed="rId5" cstate="print"/>
          <a:srcRect/>
          <a:stretch>
            <a:fillRect/>
          </a:stretch>
        </p:blipFill>
        <p:spPr bwMode="auto">
          <a:xfrm>
            <a:off x="6705600" y="3352800"/>
            <a:ext cx="2133600" cy="1509713"/>
          </a:xfrm>
          <a:prstGeom prst="rect">
            <a:avLst/>
          </a:prstGeom>
          <a:noFill/>
          <a:ln w="9525">
            <a:noFill/>
            <a:miter lim="800000"/>
            <a:headEnd/>
            <a:tailEnd/>
          </a:ln>
        </p:spPr>
      </p:pic>
      <p:pic>
        <p:nvPicPr>
          <p:cNvPr id="16391" name="Picture 2" descr="VAPAHCS:  Veterans Affairs Palo Alto Health Care System"/>
          <p:cNvPicPr>
            <a:picLocks noChangeAspect="1" noChangeArrowheads="1"/>
          </p:cNvPicPr>
          <p:nvPr/>
        </p:nvPicPr>
        <p:blipFill>
          <a:blip r:embed="rId6" cstate="print"/>
          <a:srcRect/>
          <a:stretch>
            <a:fillRect/>
          </a:stretch>
        </p:blipFill>
        <p:spPr bwMode="auto">
          <a:xfrm>
            <a:off x="228600" y="228600"/>
            <a:ext cx="1714500" cy="476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2590800" y="0"/>
            <a:ext cx="6376988" cy="914400"/>
          </a:xfrm>
        </p:spPr>
        <p:txBody>
          <a:bodyPr rtlCol="0">
            <a:normAutofit/>
          </a:bodyPr>
          <a:lstStyle/>
          <a:p>
            <a:pPr eaLnBrk="1" fontAlgn="auto" hangingPunct="1">
              <a:spcAft>
                <a:spcPts val="0"/>
              </a:spcAft>
              <a:defRPr/>
            </a:pPr>
            <a:r>
              <a:rPr lang="en-US" sz="3200" dirty="0">
                <a:solidFill>
                  <a:schemeClr val="accent1">
                    <a:lumMod val="50000"/>
                  </a:schemeClr>
                </a:solidFill>
              </a:rPr>
              <a:t>Polytrauma Network Site (PNS)</a:t>
            </a:r>
          </a:p>
        </p:txBody>
      </p:sp>
      <p:sp>
        <p:nvSpPr>
          <p:cNvPr id="10243" name="Rectangle 3"/>
          <p:cNvSpPr>
            <a:spLocks noChangeArrowheads="1"/>
          </p:cNvSpPr>
          <p:nvPr/>
        </p:nvSpPr>
        <p:spPr bwMode="auto">
          <a:xfrm>
            <a:off x="88900" y="1676400"/>
            <a:ext cx="8878888" cy="5456238"/>
          </a:xfrm>
          <a:prstGeom prst="rect">
            <a:avLst/>
          </a:prstGeom>
          <a:noFill/>
          <a:ln w="9525">
            <a:noFill/>
            <a:miter lim="800000"/>
            <a:headEnd/>
            <a:tailEnd/>
          </a:ln>
        </p:spPr>
        <p:txBody>
          <a:bodyPr/>
          <a:lstStyle/>
          <a:p>
            <a:pPr marL="342900" indent="-342900">
              <a:spcAft>
                <a:spcPct val="50000"/>
              </a:spcAft>
              <a:buClr>
                <a:schemeClr val="accent2"/>
              </a:buClr>
              <a:buSzPct val="70000"/>
              <a:buFont typeface="Wingdings" pitchFamily="2" charset="2"/>
              <a:buChar char="q"/>
              <a:defRPr/>
            </a:pPr>
            <a:r>
              <a:rPr lang="en-US" sz="2400" dirty="0">
                <a:latin typeface="+mn-lt"/>
              </a:rPr>
              <a:t>Outpatient blast injury/TBI evaluative clinic</a:t>
            </a:r>
          </a:p>
          <a:p>
            <a:pPr marL="342900" indent="-342900">
              <a:spcAft>
                <a:spcPct val="50000"/>
              </a:spcAft>
              <a:buClr>
                <a:schemeClr val="accent2"/>
              </a:buClr>
              <a:buSzPct val="70000"/>
              <a:buFont typeface="Wingdings" pitchFamily="2" charset="2"/>
              <a:buChar char="q"/>
              <a:defRPr/>
            </a:pPr>
            <a:r>
              <a:rPr lang="en-US" sz="2400" dirty="0">
                <a:latin typeface="+mn-lt"/>
              </a:rPr>
              <a:t>At Palo Alto, we evaluate anyone with a  positive TBI screen </a:t>
            </a:r>
          </a:p>
          <a:p>
            <a:pPr marL="342900" indent="-342900">
              <a:spcAft>
                <a:spcPct val="50000"/>
              </a:spcAft>
              <a:buClr>
                <a:schemeClr val="accent2"/>
              </a:buClr>
              <a:buSzPct val="70000"/>
              <a:buFont typeface="Wingdings" pitchFamily="2" charset="2"/>
              <a:buChar char="q"/>
              <a:defRPr/>
            </a:pPr>
            <a:r>
              <a:rPr lang="en-US" sz="2400" dirty="0">
                <a:latin typeface="+mn-lt"/>
              </a:rPr>
              <a:t>Manage stable Polytrauma </a:t>
            </a:r>
            <a:r>
              <a:rPr lang="en-US" sz="2400" dirty="0" err="1">
                <a:latin typeface="+mn-lt"/>
              </a:rPr>
              <a:t>sequelae</a:t>
            </a:r>
            <a:endParaRPr lang="en-US" sz="2400" dirty="0">
              <a:latin typeface="+mn-lt"/>
            </a:endParaRPr>
          </a:p>
          <a:p>
            <a:pPr marL="342900" indent="-342900">
              <a:spcAft>
                <a:spcPct val="50000"/>
              </a:spcAft>
              <a:buClr>
                <a:schemeClr val="accent2"/>
              </a:buClr>
              <a:buSzPct val="70000"/>
              <a:buFont typeface="Wingdings" pitchFamily="2" charset="2"/>
              <a:buChar char="q"/>
              <a:defRPr/>
            </a:pPr>
            <a:r>
              <a:rPr lang="en-US" sz="2400" dirty="0">
                <a:latin typeface="+mn-lt"/>
              </a:rPr>
              <a:t>Proactive follow-up ensuring comprehensive outpatient Polytrauma care in VISN 21</a:t>
            </a:r>
          </a:p>
          <a:p>
            <a:pPr marL="342900" indent="-342900">
              <a:spcAft>
                <a:spcPct val="50000"/>
              </a:spcAft>
              <a:buClr>
                <a:schemeClr val="accent2"/>
              </a:buClr>
              <a:buSzPct val="70000"/>
              <a:buFont typeface="Wingdings" pitchFamily="2" charset="2"/>
              <a:buChar char="q"/>
              <a:defRPr/>
            </a:pPr>
            <a:r>
              <a:rPr lang="en-US" sz="2400" dirty="0">
                <a:latin typeface="+mn-lt"/>
              </a:rPr>
              <a:t>Facilitates Polytrauma education in VISN 21</a:t>
            </a:r>
          </a:p>
          <a:p>
            <a:pPr marL="342900" indent="-342900">
              <a:spcAft>
                <a:spcPct val="50000"/>
              </a:spcAft>
              <a:buClr>
                <a:schemeClr val="accent2"/>
              </a:buClr>
              <a:buSzPct val="70000"/>
              <a:buFont typeface="Wingdings" pitchFamily="2" charset="2"/>
              <a:buChar char="q"/>
              <a:defRPr/>
            </a:pPr>
            <a:r>
              <a:rPr lang="en-US" sz="2400" dirty="0">
                <a:latin typeface="+mn-lt"/>
              </a:rPr>
              <a:t>Provides family support</a:t>
            </a:r>
          </a:p>
          <a:p>
            <a:pPr marL="342900" indent="-342900">
              <a:spcAft>
                <a:spcPct val="50000"/>
              </a:spcAft>
              <a:buClr>
                <a:srgbClr val="EF2C05"/>
              </a:buClr>
              <a:buSzPct val="70000"/>
              <a:buFont typeface="Wingdings" pitchFamily="2" charset="2"/>
              <a:buChar char="µ"/>
              <a:defRPr/>
            </a:pPr>
            <a:endParaRPr lang="en-US" b="1" dirty="0">
              <a:latin typeface="Calibri" pitchFamily="34" charset="0"/>
            </a:endParaRPr>
          </a:p>
          <a:p>
            <a:pPr marL="342900" indent="-342900">
              <a:spcAft>
                <a:spcPct val="50000"/>
              </a:spcAft>
              <a:buClr>
                <a:srgbClr val="EF2C05"/>
              </a:buClr>
              <a:buSzPct val="70000"/>
              <a:buFont typeface="Wingdings" pitchFamily="2" charset="2"/>
              <a:buChar char="µ"/>
              <a:defRPr/>
            </a:pPr>
            <a:endParaRPr lang="en-US" sz="2800" b="1" dirty="0">
              <a:latin typeface="Calibri" pitchFamily="34" charset="0"/>
            </a:endParaRPr>
          </a:p>
          <a:p>
            <a:pPr marL="342900" indent="-342900">
              <a:spcAft>
                <a:spcPct val="50000"/>
              </a:spcAft>
              <a:buClr>
                <a:srgbClr val="EF2C05"/>
              </a:buClr>
              <a:buSzPct val="70000"/>
              <a:buFont typeface="Wingdings" pitchFamily="2" charset="2"/>
              <a:buChar char="µ"/>
              <a:defRPr/>
            </a:pPr>
            <a:endParaRPr lang="en-US" sz="2800" b="1" dirty="0">
              <a:latin typeface="Calibri" pitchFamily="34" charset="0"/>
            </a:endParaRPr>
          </a:p>
        </p:txBody>
      </p:sp>
      <p:pic>
        <p:nvPicPr>
          <p:cNvPr id="17412" name="Picture 2" descr="VAPAHCS:  Veterans Affairs Palo Alto Health Care System"/>
          <p:cNvPicPr>
            <a:picLocks noChangeAspect="1" noChangeArrowheads="1"/>
          </p:cNvPicPr>
          <p:nvPr/>
        </p:nvPicPr>
        <p:blipFill>
          <a:blip r:embed="rId3" cstate="print"/>
          <a:srcRect/>
          <a:stretch>
            <a:fillRect/>
          </a:stretch>
        </p:blipFill>
        <p:spPr bwMode="auto">
          <a:xfrm>
            <a:off x="228600" y="228600"/>
            <a:ext cx="1714500" cy="476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2743200" y="0"/>
            <a:ext cx="5943600" cy="1054100"/>
          </a:xfrm>
        </p:spPr>
        <p:txBody>
          <a:bodyPr rtlCol="0">
            <a:normAutofit/>
          </a:bodyPr>
          <a:lstStyle/>
          <a:p>
            <a:pPr eaLnBrk="1" fontAlgn="auto" hangingPunct="1">
              <a:spcAft>
                <a:spcPts val="0"/>
              </a:spcAft>
              <a:defRPr/>
            </a:pPr>
            <a:r>
              <a:rPr lang="en-US" sz="3200" dirty="0" smtClean="0">
                <a:solidFill>
                  <a:schemeClr val="accent1">
                    <a:lumMod val="50000"/>
                  </a:schemeClr>
                </a:solidFill>
              </a:rPr>
              <a:t>Nature of Injuries </a:t>
            </a:r>
          </a:p>
        </p:txBody>
      </p:sp>
      <p:sp>
        <p:nvSpPr>
          <p:cNvPr id="18435" name="Rectangle 3"/>
          <p:cNvSpPr>
            <a:spLocks noGrp="1" noChangeArrowheads="1"/>
          </p:cNvSpPr>
          <p:nvPr>
            <p:ph sz="quarter" idx="1"/>
          </p:nvPr>
        </p:nvSpPr>
        <p:spPr>
          <a:xfrm>
            <a:off x="0" y="1589088"/>
            <a:ext cx="5410200" cy="5268912"/>
          </a:xfrm>
        </p:spPr>
        <p:txBody>
          <a:bodyPr/>
          <a:lstStyle/>
          <a:p>
            <a:pPr marL="273050" indent="-273050" eaLnBrk="1" hangingPunct="1">
              <a:lnSpc>
                <a:spcPct val="90000"/>
              </a:lnSpc>
              <a:buFont typeface="Wingdings" pitchFamily="2" charset="2"/>
              <a:buChar char="q"/>
            </a:pPr>
            <a:r>
              <a:rPr lang="en-US" sz="2400" smtClean="0"/>
              <a:t>Improvised Explosive Devices (IED)</a:t>
            </a:r>
          </a:p>
          <a:p>
            <a:pPr marL="273050" indent="-273050" eaLnBrk="1" hangingPunct="1">
              <a:lnSpc>
                <a:spcPct val="90000"/>
              </a:lnSpc>
              <a:buFont typeface="Wingdings" pitchFamily="2" charset="2"/>
              <a:buChar char="q"/>
            </a:pPr>
            <a:r>
              <a:rPr lang="en-US" sz="2400" smtClean="0"/>
              <a:t>Rocket-propelled Grenades (RPG)</a:t>
            </a:r>
          </a:p>
          <a:p>
            <a:pPr marL="273050" indent="-273050" eaLnBrk="1" hangingPunct="1">
              <a:lnSpc>
                <a:spcPct val="90000"/>
              </a:lnSpc>
              <a:buFont typeface="Wingdings" pitchFamily="2" charset="2"/>
              <a:buChar char="q"/>
            </a:pPr>
            <a:r>
              <a:rPr lang="en-US" sz="2400" smtClean="0"/>
              <a:t>Landmines</a:t>
            </a:r>
          </a:p>
          <a:p>
            <a:pPr marL="273050" indent="-273050" eaLnBrk="1" hangingPunct="1">
              <a:lnSpc>
                <a:spcPct val="90000"/>
              </a:lnSpc>
              <a:buFont typeface="Wingdings" pitchFamily="2" charset="2"/>
              <a:buChar char="q"/>
            </a:pPr>
            <a:r>
              <a:rPr lang="en-US" sz="2400" smtClean="0"/>
              <a:t>Mortars</a:t>
            </a:r>
          </a:p>
          <a:p>
            <a:pPr marL="273050" indent="-273050" eaLnBrk="1" hangingPunct="1">
              <a:lnSpc>
                <a:spcPct val="90000"/>
              </a:lnSpc>
              <a:buFont typeface="Wingdings" pitchFamily="2" charset="2"/>
              <a:buChar char="q"/>
            </a:pPr>
            <a:r>
              <a:rPr lang="en-US" sz="2400" smtClean="0"/>
              <a:t>Hand Grenades</a:t>
            </a:r>
          </a:p>
          <a:p>
            <a:pPr marL="273050" indent="-273050" eaLnBrk="1" hangingPunct="1">
              <a:lnSpc>
                <a:spcPct val="90000"/>
              </a:lnSpc>
              <a:buFont typeface="Wingdings" pitchFamily="2" charset="2"/>
              <a:buChar char="q"/>
            </a:pPr>
            <a:r>
              <a:rPr lang="en-US" sz="2400" smtClean="0"/>
              <a:t>Snipers</a:t>
            </a:r>
          </a:p>
          <a:p>
            <a:pPr marL="273050" indent="-273050" eaLnBrk="1" hangingPunct="1">
              <a:lnSpc>
                <a:spcPct val="90000"/>
              </a:lnSpc>
              <a:buFont typeface="Wingdings" pitchFamily="2" charset="2"/>
              <a:buChar char="q"/>
            </a:pPr>
            <a:r>
              <a:rPr lang="en-US" sz="2400" smtClean="0"/>
              <a:t>MVA</a:t>
            </a:r>
          </a:p>
          <a:p>
            <a:pPr marL="273050" indent="-273050" eaLnBrk="1" hangingPunct="1">
              <a:lnSpc>
                <a:spcPct val="90000"/>
              </a:lnSpc>
              <a:buFont typeface="Wingdings" pitchFamily="2" charset="2"/>
              <a:buChar char="q"/>
            </a:pPr>
            <a:r>
              <a:rPr lang="en-US" sz="2400" smtClean="0"/>
              <a:t>Assaults</a:t>
            </a:r>
          </a:p>
          <a:p>
            <a:pPr marL="273050" indent="-273050" eaLnBrk="1" hangingPunct="1">
              <a:lnSpc>
                <a:spcPct val="90000"/>
              </a:lnSpc>
              <a:buFont typeface="Wingdings" pitchFamily="2" charset="2"/>
              <a:buChar char="q"/>
            </a:pPr>
            <a:r>
              <a:rPr lang="en-US" sz="2400" smtClean="0"/>
              <a:t>Falls</a:t>
            </a:r>
          </a:p>
          <a:p>
            <a:pPr marL="273050" indent="-273050" eaLnBrk="1" hangingPunct="1">
              <a:lnSpc>
                <a:spcPct val="90000"/>
              </a:lnSpc>
              <a:buFont typeface="Wingdings" pitchFamily="2" charset="2"/>
              <a:buChar char="q"/>
            </a:pPr>
            <a:r>
              <a:rPr lang="en-US" sz="2400" smtClean="0"/>
              <a:t>Any other blows to the head</a:t>
            </a:r>
          </a:p>
          <a:p>
            <a:pPr marL="273050" indent="-273050" eaLnBrk="1" hangingPunct="1">
              <a:lnSpc>
                <a:spcPct val="90000"/>
              </a:lnSpc>
              <a:buFont typeface="Wingdings 2" pitchFamily="18" charset="2"/>
              <a:buChar char=""/>
            </a:pPr>
            <a:endParaRPr lang="en-US" smtClean="0"/>
          </a:p>
          <a:p>
            <a:pPr marL="273050" indent="-273050" eaLnBrk="1" hangingPunct="1">
              <a:lnSpc>
                <a:spcPct val="90000"/>
              </a:lnSpc>
              <a:buFont typeface="Arial" pitchFamily="34" charset="0"/>
              <a:buNone/>
            </a:pPr>
            <a:endParaRPr lang="en-US" smtClean="0"/>
          </a:p>
          <a:p>
            <a:pPr marL="273050" indent="-273050" eaLnBrk="1" hangingPunct="1">
              <a:lnSpc>
                <a:spcPct val="90000"/>
              </a:lnSpc>
              <a:buFont typeface="Wingdings 2" pitchFamily="18" charset="2"/>
              <a:buChar char=""/>
            </a:pPr>
            <a:endParaRPr lang="en-US" sz="2400" smtClean="0"/>
          </a:p>
        </p:txBody>
      </p:sp>
      <p:pic>
        <p:nvPicPr>
          <p:cNvPr id="18436" name="Picture 10" descr="handheld Rocket laucher sitting on a table"/>
          <p:cNvPicPr>
            <a:picLocks noChangeAspect="1" noChangeArrowheads="1"/>
          </p:cNvPicPr>
          <p:nvPr/>
        </p:nvPicPr>
        <p:blipFill>
          <a:blip r:embed="rId3" cstate="print"/>
          <a:srcRect/>
          <a:stretch>
            <a:fillRect/>
          </a:stretch>
        </p:blipFill>
        <p:spPr bwMode="auto">
          <a:xfrm>
            <a:off x="5257800" y="5334000"/>
            <a:ext cx="3663950" cy="1219200"/>
          </a:xfrm>
          <a:prstGeom prst="rect">
            <a:avLst/>
          </a:prstGeom>
          <a:noFill/>
          <a:ln w="9525">
            <a:noFill/>
            <a:miter lim="800000"/>
            <a:headEnd/>
            <a:tailEnd/>
          </a:ln>
        </p:spPr>
      </p:pic>
      <p:pic>
        <p:nvPicPr>
          <p:cNvPr id="18437" name="Picture 12" descr="Explosion and big cloud of smoke"/>
          <p:cNvPicPr>
            <a:picLocks noChangeAspect="1" noChangeArrowheads="1"/>
          </p:cNvPicPr>
          <p:nvPr/>
        </p:nvPicPr>
        <p:blipFill>
          <a:blip r:embed="rId4" cstate="print"/>
          <a:srcRect/>
          <a:stretch>
            <a:fillRect/>
          </a:stretch>
        </p:blipFill>
        <p:spPr bwMode="auto">
          <a:xfrm>
            <a:off x="6629400" y="1600200"/>
            <a:ext cx="2265363" cy="1612900"/>
          </a:xfrm>
          <a:prstGeom prst="rect">
            <a:avLst/>
          </a:prstGeom>
          <a:noFill/>
          <a:ln w="9525">
            <a:noFill/>
            <a:miter lim="800000"/>
            <a:headEnd/>
            <a:tailEnd/>
          </a:ln>
        </p:spPr>
      </p:pic>
      <p:pic>
        <p:nvPicPr>
          <p:cNvPr id="18438" name="Picture 5" descr="soldiers talking"/>
          <p:cNvPicPr>
            <a:picLocks noChangeAspect="1" noChangeArrowheads="1"/>
          </p:cNvPicPr>
          <p:nvPr/>
        </p:nvPicPr>
        <p:blipFill>
          <a:blip r:embed="rId5" cstate="print"/>
          <a:srcRect/>
          <a:stretch>
            <a:fillRect/>
          </a:stretch>
        </p:blipFill>
        <p:spPr bwMode="auto">
          <a:xfrm>
            <a:off x="6629400" y="3276600"/>
            <a:ext cx="2306638" cy="1911350"/>
          </a:xfrm>
          <a:prstGeom prst="rect">
            <a:avLst/>
          </a:prstGeom>
          <a:noFill/>
          <a:ln w="9525">
            <a:noFill/>
            <a:miter lim="800000"/>
            <a:headEnd/>
            <a:tailEnd/>
          </a:ln>
        </p:spPr>
      </p:pic>
      <p:pic>
        <p:nvPicPr>
          <p:cNvPr id="18439" name="Picture 2" descr="VAPAHCS:  Veterans Affairs Palo Alto Health Care System"/>
          <p:cNvPicPr>
            <a:picLocks noChangeAspect="1" noChangeArrowheads="1"/>
          </p:cNvPicPr>
          <p:nvPr/>
        </p:nvPicPr>
        <p:blipFill>
          <a:blip r:embed="rId6" cstate="print"/>
          <a:srcRect/>
          <a:stretch>
            <a:fillRect/>
          </a:stretch>
        </p:blipFill>
        <p:spPr bwMode="auto">
          <a:xfrm>
            <a:off x="228600" y="228600"/>
            <a:ext cx="1714500" cy="476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VAPAHCS:  Veterans Affairs Palo Alto Health Care System"/>
          <p:cNvPicPr>
            <a:picLocks noChangeAspect="1" noChangeArrowheads="1"/>
          </p:cNvPicPr>
          <p:nvPr/>
        </p:nvPicPr>
        <p:blipFill>
          <a:blip r:embed="rId2" cstate="print"/>
          <a:srcRect/>
          <a:stretch>
            <a:fillRect/>
          </a:stretch>
        </p:blipFill>
        <p:spPr bwMode="auto">
          <a:xfrm>
            <a:off x="304800" y="304800"/>
            <a:ext cx="2468563" cy="685800"/>
          </a:xfrm>
          <a:prstGeom prst="rect">
            <a:avLst/>
          </a:prstGeom>
          <a:noFill/>
          <a:ln w="9525">
            <a:noFill/>
            <a:miter lim="800000"/>
            <a:headEnd/>
            <a:tailEnd/>
          </a:ln>
        </p:spPr>
      </p:pic>
      <p:sp>
        <p:nvSpPr>
          <p:cNvPr id="19459" name="TextBox 16"/>
          <p:cNvSpPr>
            <a:spLocks noGrp="1" noChangeArrowheads="1"/>
          </p:cNvSpPr>
          <p:nvPr>
            <p:ph type="title"/>
          </p:nvPr>
        </p:nvSpPr>
        <p:spPr>
          <a:xfrm>
            <a:off x="2667000" y="73025"/>
            <a:ext cx="6477000" cy="1077913"/>
          </a:xfrm>
          <a:noFill/>
        </p:spPr>
        <p:txBody>
          <a:bodyPr>
            <a:spAutoFit/>
          </a:bodyPr>
          <a:lstStyle/>
          <a:p>
            <a:pPr algn="ctr"/>
            <a:r>
              <a:rPr lang="en-US" sz="3200" smtClean="0">
                <a:latin typeface="Calibri" pitchFamily="34" charset="0"/>
              </a:rPr>
              <a:t>Many issues following deployment are not visible</a:t>
            </a:r>
          </a:p>
        </p:txBody>
      </p:sp>
      <p:pic>
        <p:nvPicPr>
          <p:cNvPr id="7" name="Picture 7" descr="explosion with heat and fire"/>
          <p:cNvPicPr>
            <a:picLocks noChangeAspect="1" noChangeArrowheads="1"/>
          </p:cNvPicPr>
          <p:nvPr/>
        </p:nvPicPr>
        <p:blipFill>
          <a:blip r:embed="rId3" cstate="print"/>
          <a:srcRect/>
          <a:stretch>
            <a:fillRect/>
          </a:stretch>
        </p:blipFill>
        <p:spPr bwMode="auto">
          <a:xfrm>
            <a:off x="457200" y="4191000"/>
            <a:ext cx="1828800" cy="1447800"/>
          </a:xfrm>
          <a:prstGeom prst="rect">
            <a:avLst/>
          </a:prstGeom>
          <a:ln>
            <a:noFill/>
          </a:ln>
          <a:effectLst>
            <a:softEdge rad="112500"/>
          </a:effectLst>
        </p:spPr>
      </p:pic>
      <p:pic>
        <p:nvPicPr>
          <p:cNvPr id="8" name="Picture 5" descr="explosion with smoke"/>
          <p:cNvPicPr>
            <a:picLocks noChangeAspect="1" noChangeArrowheads="1"/>
          </p:cNvPicPr>
          <p:nvPr/>
        </p:nvPicPr>
        <p:blipFill>
          <a:blip r:embed="rId4" cstate="print"/>
          <a:srcRect/>
          <a:stretch>
            <a:fillRect/>
          </a:stretch>
        </p:blipFill>
        <p:spPr bwMode="auto">
          <a:xfrm>
            <a:off x="609600" y="1905000"/>
            <a:ext cx="1603375" cy="2057400"/>
          </a:xfrm>
          <a:prstGeom prst="rect">
            <a:avLst/>
          </a:prstGeom>
          <a:ln>
            <a:noFill/>
          </a:ln>
          <a:effectLst>
            <a:softEdge rad="112500"/>
          </a:effectLst>
        </p:spPr>
      </p:pic>
      <p:pic>
        <p:nvPicPr>
          <p:cNvPr id="9" name="Picture 8" descr="Soldier wearing protective gear"/>
          <p:cNvPicPr>
            <a:picLocks noChangeArrowheads="1"/>
          </p:cNvPicPr>
          <p:nvPr/>
        </p:nvPicPr>
        <p:blipFill>
          <a:blip r:embed="rId5" cstate="print"/>
          <a:srcRect/>
          <a:stretch>
            <a:fillRect/>
          </a:stretch>
        </p:blipFill>
        <p:spPr bwMode="auto">
          <a:xfrm>
            <a:off x="3048000" y="1600200"/>
            <a:ext cx="2209800" cy="4495800"/>
          </a:xfrm>
          <a:prstGeom prst="rect">
            <a:avLst/>
          </a:prstGeom>
          <a:ln>
            <a:noFill/>
          </a:ln>
          <a:effectLst>
            <a:softEdge rad="112500"/>
          </a:effectLst>
        </p:spPr>
      </p:pic>
      <p:sp>
        <p:nvSpPr>
          <p:cNvPr id="19463" name="Rectangle 21"/>
          <p:cNvSpPr>
            <a:spLocks noChangeArrowheads="1"/>
          </p:cNvSpPr>
          <p:nvPr/>
        </p:nvSpPr>
        <p:spPr bwMode="auto">
          <a:xfrm>
            <a:off x="5791200" y="1600200"/>
            <a:ext cx="3048000" cy="533400"/>
          </a:xfrm>
          <a:prstGeom prst="rect">
            <a:avLst/>
          </a:prstGeom>
          <a:solidFill>
            <a:schemeClr val="accent2"/>
          </a:solidFill>
          <a:ln w="9525">
            <a:solidFill>
              <a:schemeClr val="tx1"/>
            </a:solidFill>
            <a:miter lim="800000"/>
            <a:headEnd/>
            <a:tailEnd/>
          </a:ln>
        </p:spPr>
        <p:txBody>
          <a:bodyPr wrap="none" anchor="ctr"/>
          <a:lstStyle/>
          <a:p>
            <a:pPr algn="ctr"/>
            <a:r>
              <a:rPr lang="en-US" dirty="0">
                <a:solidFill>
                  <a:schemeClr val="bg1"/>
                </a:solidFill>
                <a:latin typeface="Calibri" pitchFamily="34" charset="0"/>
              </a:rPr>
              <a:t>Ringing in ears- Audiology</a:t>
            </a:r>
          </a:p>
        </p:txBody>
      </p:sp>
      <p:sp>
        <p:nvSpPr>
          <p:cNvPr id="19464" name="Rectangle 22"/>
          <p:cNvSpPr>
            <a:spLocks noChangeArrowheads="1"/>
          </p:cNvSpPr>
          <p:nvPr/>
        </p:nvSpPr>
        <p:spPr bwMode="auto">
          <a:xfrm>
            <a:off x="5791200" y="2209800"/>
            <a:ext cx="3048000" cy="838200"/>
          </a:xfrm>
          <a:prstGeom prst="rect">
            <a:avLst/>
          </a:prstGeom>
          <a:solidFill>
            <a:schemeClr val="accent2"/>
          </a:solidFill>
          <a:ln w="9525">
            <a:solidFill>
              <a:schemeClr val="tx1"/>
            </a:solidFill>
            <a:miter lim="800000"/>
            <a:headEnd/>
            <a:tailEnd/>
          </a:ln>
        </p:spPr>
        <p:txBody>
          <a:bodyPr wrap="none" anchor="ctr"/>
          <a:lstStyle/>
          <a:p>
            <a:pPr algn="ctr"/>
            <a:r>
              <a:rPr lang="en-US">
                <a:solidFill>
                  <a:schemeClr val="bg1"/>
                </a:solidFill>
                <a:latin typeface="Calibri" pitchFamily="34" charset="0"/>
              </a:rPr>
              <a:t>Blurred vision/light sensitivity- </a:t>
            </a:r>
          </a:p>
          <a:p>
            <a:pPr algn="ctr"/>
            <a:r>
              <a:rPr lang="en-US">
                <a:solidFill>
                  <a:schemeClr val="bg1"/>
                </a:solidFill>
                <a:latin typeface="Calibri" pitchFamily="34" charset="0"/>
              </a:rPr>
              <a:t>Eye Clinic</a:t>
            </a:r>
          </a:p>
        </p:txBody>
      </p:sp>
      <p:sp>
        <p:nvSpPr>
          <p:cNvPr id="19465" name="Rectangle 23"/>
          <p:cNvSpPr>
            <a:spLocks noChangeArrowheads="1"/>
          </p:cNvSpPr>
          <p:nvPr/>
        </p:nvSpPr>
        <p:spPr bwMode="auto">
          <a:xfrm>
            <a:off x="5791200" y="3124200"/>
            <a:ext cx="3048000" cy="914400"/>
          </a:xfrm>
          <a:prstGeom prst="rect">
            <a:avLst/>
          </a:prstGeom>
          <a:solidFill>
            <a:schemeClr val="accent2"/>
          </a:solidFill>
          <a:ln w="9525">
            <a:solidFill>
              <a:schemeClr val="tx1"/>
            </a:solidFill>
            <a:miter lim="800000"/>
            <a:headEnd/>
            <a:tailEnd/>
          </a:ln>
        </p:spPr>
        <p:txBody>
          <a:bodyPr wrap="none" anchor="ctr"/>
          <a:lstStyle/>
          <a:p>
            <a:pPr algn="ctr"/>
            <a:r>
              <a:rPr lang="en-US">
                <a:solidFill>
                  <a:schemeClr val="bg1"/>
                </a:solidFill>
                <a:latin typeface="Calibri" pitchFamily="34" charset="0"/>
              </a:rPr>
              <a:t>Poor memory/concentration-</a:t>
            </a:r>
          </a:p>
          <a:p>
            <a:pPr algn="ctr"/>
            <a:r>
              <a:rPr lang="en-US">
                <a:solidFill>
                  <a:schemeClr val="bg1"/>
                </a:solidFill>
                <a:latin typeface="Calibri" pitchFamily="34" charset="0"/>
              </a:rPr>
              <a:t>Neuropsychology/Speech</a:t>
            </a:r>
          </a:p>
        </p:txBody>
      </p:sp>
      <p:sp>
        <p:nvSpPr>
          <p:cNvPr id="19466" name="Rectangle 24"/>
          <p:cNvSpPr>
            <a:spLocks noChangeArrowheads="1"/>
          </p:cNvSpPr>
          <p:nvPr/>
        </p:nvSpPr>
        <p:spPr bwMode="auto">
          <a:xfrm>
            <a:off x="5791200" y="4114800"/>
            <a:ext cx="3048000" cy="685800"/>
          </a:xfrm>
          <a:prstGeom prst="rect">
            <a:avLst/>
          </a:prstGeom>
          <a:solidFill>
            <a:schemeClr val="accent2"/>
          </a:solidFill>
          <a:ln w="9525">
            <a:solidFill>
              <a:schemeClr val="tx1"/>
            </a:solidFill>
            <a:miter lim="800000"/>
            <a:headEnd/>
            <a:tailEnd/>
          </a:ln>
        </p:spPr>
        <p:txBody>
          <a:bodyPr wrap="none" anchor="ctr"/>
          <a:lstStyle/>
          <a:p>
            <a:pPr algn="ctr"/>
            <a:r>
              <a:rPr lang="en-US">
                <a:solidFill>
                  <a:schemeClr val="bg1"/>
                </a:solidFill>
                <a:latin typeface="Calibri" pitchFamily="34" charset="0"/>
              </a:rPr>
              <a:t>Depression/PTSD-</a:t>
            </a:r>
          </a:p>
          <a:p>
            <a:pPr algn="ctr"/>
            <a:r>
              <a:rPr lang="en-US">
                <a:solidFill>
                  <a:schemeClr val="bg1"/>
                </a:solidFill>
                <a:latin typeface="Calibri" pitchFamily="34" charset="0"/>
              </a:rPr>
              <a:t>Trauma Services</a:t>
            </a:r>
          </a:p>
        </p:txBody>
      </p:sp>
      <p:sp>
        <p:nvSpPr>
          <p:cNvPr id="19467" name="Rectangle 25"/>
          <p:cNvSpPr>
            <a:spLocks noChangeArrowheads="1"/>
          </p:cNvSpPr>
          <p:nvPr/>
        </p:nvSpPr>
        <p:spPr bwMode="auto">
          <a:xfrm>
            <a:off x="5791200" y="4876800"/>
            <a:ext cx="3048000" cy="914400"/>
          </a:xfrm>
          <a:prstGeom prst="rect">
            <a:avLst/>
          </a:prstGeom>
          <a:solidFill>
            <a:schemeClr val="accent2"/>
          </a:solidFill>
          <a:ln w="9525">
            <a:solidFill>
              <a:schemeClr val="tx1"/>
            </a:solidFill>
            <a:miter lim="800000"/>
            <a:headEnd/>
            <a:tailEnd/>
          </a:ln>
        </p:spPr>
        <p:txBody>
          <a:bodyPr wrap="none" anchor="ctr"/>
          <a:lstStyle/>
          <a:p>
            <a:pPr algn="ctr"/>
            <a:r>
              <a:rPr lang="en-US">
                <a:solidFill>
                  <a:schemeClr val="bg1"/>
                </a:solidFill>
                <a:latin typeface="Calibri" pitchFamily="34" charset="0"/>
              </a:rPr>
              <a:t>Back Pain, Headaches-</a:t>
            </a:r>
          </a:p>
          <a:p>
            <a:pPr algn="ctr"/>
            <a:r>
              <a:rPr lang="en-US">
                <a:solidFill>
                  <a:schemeClr val="bg1"/>
                </a:solidFill>
                <a:latin typeface="Calibri" pitchFamily="34" charset="0"/>
              </a:rPr>
              <a:t>Primary Care, Neurology </a:t>
            </a:r>
          </a:p>
          <a:p>
            <a:pPr algn="ctr"/>
            <a:r>
              <a:rPr lang="en-US">
                <a:solidFill>
                  <a:schemeClr val="bg1"/>
                </a:solidFill>
                <a:latin typeface="Calibri" pitchFamily="34" charset="0"/>
              </a:rPr>
              <a:t>and PM&amp;R</a:t>
            </a:r>
          </a:p>
        </p:txBody>
      </p:sp>
      <p:sp>
        <p:nvSpPr>
          <p:cNvPr id="19468" name="TextBox 17"/>
          <p:cNvSpPr txBox="1">
            <a:spLocks noChangeArrowheads="1"/>
          </p:cNvSpPr>
          <p:nvPr/>
        </p:nvSpPr>
        <p:spPr bwMode="auto">
          <a:xfrm>
            <a:off x="0" y="6400800"/>
            <a:ext cx="8991600" cy="369888"/>
          </a:xfrm>
          <a:prstGeom prst="rect">
            <a:avLst/>
          </a:prstGeom>
          <a:noFill/>
          <a:ln w="9525">
            <a:noFill/>
            <a:miter lim="800000"/>
            <a:headEnd/>
            <a:tailEnd/>
          </a:ln>
        </p:spPr>
        <p:txBody>
          <a:bodyPr>
            <a:spAutoFit/>
          </a:bodyPr>
          <a:lstStyle/>
          <a:p>
            <a:r>
              <a:rPr lang="en-US" b="1" dirty="0"/>
              <a:t>         OIF/OEF                           Normal Appearance                           Team Approach  </a:t>
            </a:r>
          </a:p>
        </p:txBody>
      </p:sp>
      <p:sp>
        <p:nvSpPr>
          <p:cNvPr id="19" name="Right Arrow 18" descr="arrow pointing right"/>
          <p:cNvSpPr/>
          <p:nvPr/>
        </p:nvSpPr>
        <p:spPr>
          <a:xfrm>
            <a:off x="1905000" y="6400800"/>
            <a:ext cx="9779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ight Arrow 19" descr="arrow pointing right"/>
          <p:cNvSpPr/>
          <p:nvPr/>
        </p:nvSpPr>
        <p:spPr>
          <a:xfrm>
            <a:off x="5867400" y="6400800"/>
            <a:ext cx="9779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docProps/app.xml><?xml version="1.0" encoding="utf-8"?>
<Properties xmlns="http://schemas.openxmlformats.org/officeDocument/2006/extended-properties" xmlns:vt="http://schemas.openxmlformats.org/officeDocument/2006/docPropsVTypes">
  <Template>Median</Template>
  <TotalTime>299</TotalTime>
  <Words>1661</Words>
  <Application>Microsoft Office PowerPoint</Application>
  <PresentationFormat>On-screen Show (4:3)</PresentationFormat>
  <Paragraphs>316</Paragraphs>
  <Slides>22</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vt:lpstr>
      <vt:lpstr>Tw Cen MT</vt:lpstr>
      <vt:lpstr>Wingdings</vt:lpstr>
      <vt:lpstr>Wingdings 2</vt:lpstr>
      <vt:lpstr>Calibri</vt:lpstr>
      <vt:lpstr>Bradley Hand ITC</vt:lpstr>
      <vt:lpstr>Arial Narrow</vt:lpstr>
      <vt:lpstr>Times New Roman</vt:lpstr>
      <vt:lpstr>Franklin Gothic Book</vt:lpstr>
      <vt:lpstr>ＭＳ Ｐゴシック</vt:lpstr>
      <vt:lpstr>Median</vt:lpstr>
      <vt:lpstr>Polytrauma Network Site Services </vt:lpstr>
      <vt:lpstr>Our Mission </vt:lpstr>
      <vt:lpstr>Definition of Polytrauma</vt:lpstr>
      <vt:lpstr>VAPAHCS Rehabilitation Programs  </vt:lpstr>
      <vt:lpstr>Polytrauma Rehabilitation Center (PRC)</vt:lpstr>
      <vt:lpstr>Polytrauma Transitional Rehabilitation Program (PTRP)</vt:lpstr>
      <vt:lpstr>Polytrauma Network Site (PNS)</vt:lpstr>
      <vt:lpstr>Nature of Injuries </vt:lpstr>
      <vt:lpstr>Many issues following deployment are not visible</vt:lpstr>
      <vt:lpstr>American Congress of Rehabilitation Medicine Criteria for Mild TBI</vt:lpstr>
      <vt:lpstr>Criteria for Severity of TBI</vt:lpstr>
      <vt:lpstr>PNS Scope of Clinical Services</vt:lpstr>
      <vt:lpstr>PNS Patient Demographics</vt:lpstr>
      <vt:lpstr>Who is Appropriate for Referral to Polytrauma Outpatient Clinic?</vt:lpstr>
      <vt:lpstr>PNS Referral Process  </vt:lpstr>
      <vt:lpstr>Specialized Rehabilitation Team</vt:lpstr>
      <vt:lpstr>Telehealth Initiative </vt:lpstr>
      <vt:lpstr>Community Re-integration</vt:lpstr>
      <vt:lpstr>Advanced Technology Applications</vt:lpstr>
      <vt:lpstr>PNS Contacts  </vt:lpstr>
      <vt:lpstr>OEF/OIF Contacts</vt:lpstr>
      <vt:lpstr> Thank You!</vt:lpstr>
    </vt:vector>
  </TitlesOfParts>
  <Company>Department of Veterans Affairs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dc:title>
  <dc:creator>vhapalperezem</dc:creator>
  <cp:lastModifiedBy>Louise Mahoney</cp:lastModifiedBy>
  <cp:revision>11</cp:revision>
  <dcterms:created xsi:type="dcterms:W3CDTF">2010-11-24T18:29:57Z</dcterms:created>
  <dcterms:modified xsi:type="dcterms:W3CDTF">2010-12-06T20:22:50Z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