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65" r:id="rId2"/>
  </p:sldMasterIdLst>
  <p:notesMasterIdLst>
    <p:notesMasterId r:id="rId43"/>
  </p:notesMasterIdLst>
  <p:handoutMasterIdLst>
    <p:handoutMasterId r:id="rId44"/>
  </p:handoutMasterIdLst>
  <p:sldIdLst>
    <p:sldId id="299" r:id="rId3"/>
    <p:sldId id="257" r:id="rId4"/>
    <p:sldId id="294" r:id="rId5"/>
    <p:sldId id="293" r:id="rId6"/>
    <p:sldId id="302" r:id="rId7"/>
    <p:sldId id="290" r:id="rId8"/>
    <p:sldId id="301" r:id="rId9"/>
    <p:sldId id="292" r:id="rId10"/>
    <p:sldId id="303" r:id="rId11"/>
    <p:sldId id="304" r:id="rId12"/>
    <p:sldId id="300" r:id="rId13"/>
    <p:sldId id="305" r:id="rId14"/>
    <p:sldId id="306" r:id="rId15"/>
    <p:sldId id="307" r:id="rId16"/>
    <p:sldId id="259" r:id="rId17"/>
    <p:sldId id="308" r:id="rId18"/>
    <p:sldId id="288" r:id="rId19"/>
    <p:sldId id="262" r:id="rId20"/>
    <p:sldId id="263" r:id="rId21"/>
    <p:sldId id="264" r:id="rId22"/>
    <p:sldId id="309" r:id="rId23"/>
    <p:sldId id="265" r:id="rId24"/>
    <p:sldId id="296" r:id="rId25"/>
    <p:sldId id="267" r:id="rId26"/>
    <p:sldId id="268" r:id="rId27"/>
    <p:sldId id="269" r:id="rId28"/>
    <p:sldId id="271" r:id="rId29"/>
    <p:sldId id="272" r:id="rId30"/>
    <p:sldId id="312" r:id="rId31"/>
    <p:sldId id="273" r:id="rId32"/>
    <p:sldId id="310" r:id="rId33"/>
    <p:sldId id="282" r:id="rId34"/>
    <p:sldId id="274" r:id="rId35"/>
    <p:sldId id="275" r:id="rId36"/>
    <p:sldId id="311" r:id="rId37"/>
    <p:sldId id="286" r:id="rId38"/>
    <p:sldId id="277" r:id="rId39"/>
    <p:sldId id="278" r:id="rId40"/>
    <p:sldId id="279" r:id="rId41"/>
    <p:sldId id="280"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4660"/>
  </p:normalViewPr>
  <p:slideViewPr>
    <p:cSldViewPr>
      <p:cViewPr varScale="1">
        <p:scale>
          <a:sx n="46" d="100"/>
          <a:sy n="46" d="100"/>
        </p:scale>
        <p:origin x="-112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1218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06DDDBF0-4125-4138-A394-BE7E616AA71D}" type="datetimeFigureOut">
              <a:rPr lang="en-US"/>
              <a:pPr/>
              <a:t>12/3/2010</a:t>
            </a:fld>
            <a:endParaRPr lang="en-US"/>
          </a:p>
        </p:txBody>
      </p:sp>
      <p:sp>
        <p:nvSpPr>
          <p:cNvPr id="1218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1218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DB827871-8F95-4118-8F06-957BF0EF150A}"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96E83D39-2657-411A-B3B7-B0DED4D9EE4F}" type="datetimeFigureOut">
              <a:rPr lang="en-US"/>
              <a:pPr>
                <a:defRPr/>
              </a:pPr>
              <a:t>12/3/2010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DC3015C-976B-4DCE-88D4-72D9D8CD2FE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8924BF-D2E2-4721-B564-0B5DDFBE17B9}"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p:spPr>
      </p:sp>
      <p:sp>
        <p:nvSpPr>
          <p:cNvPr id="3379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Boot Camp is the sentinel event that all Service Members go through in their military career. It is the crucible (test) of whether a recruit has the right stuff to enter the military. </a:t>
            </a:r>
          </a:p>
          <a:p>
            <a:pPr>
              <a:spcBef>
                <a:spcPct val="0"/>
              </a:spcBef>
            </a:pPr>
            <a:r>
              <a:rPr lang="en-US" smtClean="0"/>
              <a:t>Boot camp has three main purpose:</a:t>
            </a:r>
          </a:p>
          <a:p>
            <a:pPr>
              <a:spcBef>
                <a:spcPct val="0"/>
              </a:spcBef>
            </a:pPr>
            <a:r>
              <a:rPr lang="en-US" smtClean="0"/>
              <a:t>Transform civilians in to service members</a:t>
            </a:r>
          </a:p>
          <a:p>
            <a:pPr>
              <a:spcBef>
                <a:spcPct val="0"/>
              </a:spcBef>
            </a:pPr>
            <a:r>
              <a:rPr lang="en-US" smtClean="0"/>
              <a:t>To create an artificial stress environment </a:t>
            </a:r>
          </a:p>
          <a:p>
            <a:pPr>
              <a:spcBef>
                <a:spcPct val="0"/>
              </a:spcBef>
            </a:pPr>
            <a:r>
              <a:rPr lang="en-US" smtClean="0"/>
              <a:t>To screen out recruits that would not be successful in adapting to military life</a:t>
            </a:r>
          </a:p>
          <a:p>
            <a:pPr>
              <a:spcBef>
                <a:spcPct val="0"/>
              </a:spcBef>
            </a:pPr>
            <a:endParaRPr lang="en-US" smtClean="0"/>
          </a:p>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83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9494CAA-63F3-4F13-9126-3FF2B58D8375}" type="slidenum">
              <a:rPr lang="en-US" sz="1200">
                <a:latin typeface="Times New Roman" pitchFamily="18" charset="0"/>
              </a:rPr>
              <a:pPr algn="r"/>
              <a:t>12</a:t>
            </a:fld>
            <a:endParaRPr lang="en-US" sz="120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035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0324BEB-C1BD-4E61-9023-B57E2D819EBD}" type="slidenum">
              <a:rPr lang="en-US" sz="1200">
                <a:latin typeface="Times New Roman" pitchFamily="18" charset="0"/>
              </a:rPr>
              <a:pPr algn="r"/>
              <a:t>13</a:t>
            </a:fld>
            <a:endParaRPr lang="en-US" sz="120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24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E778576-9156-423F-9F49-98F2B88784FC}" type="slidenum">
              <a:rPr lang="en-US" sz="1200">
                <a:latin typeface="Times New Roman" pitchFamily="18" charset="0"/>
              </a:rPr>
              <a:pPr algn="r"/>
              <a:t>14</a:t>
            </a:fld>
            <a:endParaRPr lang="en-US" sz="120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r>
              <a:rPr lang="en-US" smtClean="0"/>
              <a:t>Once in the military, Service Members are held to a very high standard. It is this high standard that differentiates warriors from civilians – military life from civilian life.</a:t>
            </a:r>
          </a:p>
          <a:p>
            <a:pPr>
              <a:spcBef>
                <a:spcPct val="0"/>
              </a:spcBef>
              <a:buFontTx/>
              <a:buChar char="•"/>
            </a:pPr>
            <a:r>
              <a:rPr lang="en-US" smtClean="0"/>
              <a:t> The military is a “mission driven” enterprise. We don’t accept defeat. Not excepting defeat is drilled into us from boot camp. This belief works for us during difficult times and at war. This belief can have the opposite effect when the Service Member needs to seek help. We train as we fight, and fight as we train. </a:t>
            </a:r>
          </a:p>
          <a:p>
            <a:pPr>
              <a:spcBef>
                <a:spcPct val="0"/>
              </a:spcBef>
              <a:buFontTx/>
              <a:buChar char="•"/>
            </a:pPr>
            <a:r>
              <a:rPr lang="en-US" smtClean="0"/>
              <a:t>Today, combat stigma and encouraging service members and veterans to seek help is on our major battles.</a:t>
            </a:r>
          </a:p>
          <a:p>
            <a:pPr>
              <a:spcBef>
                <a:spcPct val="0"/>
              </a:spcBef>
              <a:buFontTx/>
              <a:buChar char="•"/>
            </a:pPr>
            <a:endParaRPr lang="en-US" smtClean="0"/>
          </a:p>
          <a:p>
            <a:pPr>
              <a:spcBef>
                <a:spcPct val="0"/>
              </a:spcBef>
              <a:buFontTx/>
              <a:buChar char="•"/>
            </a:pPr>
            <a:endParaRPr lang="en-US" smtClean="0"/>
          </a:p>
          <a:p>
            <a:pPr>
              <a:spcBef>
                <a:spcPct val="0"/>
              </a:spcBef>
              <a:buFontTx/>
              <a:buChar char="•"/>
            </a:pPr>
            <a:endParaRPr lang="en-US" smtClean="0"/>
          </a:p>
          <a:p>
            <a:pPr>
              <a:spcBef>
                <a:spcPct val="0"/>
              </a:spcBef>
              <a:buFontTx/>
              <a:buChar char="•"/>
            </a:pPr>
            <a:endParaRPr lang="en-US" smtClean="0"/>
          </a:p>
          <a:p>
            <a:pPr>
              <a:spcBef>
                <a:spcPct val="0"/>
              </a:spcBef>
              <a:buFontTx/>
              <a:buChar char="•"/>
            </a:pPr>
            <a:r>
              <a:rPr lang="en-US" smtClean="0"/>
              <a:t>Once in the military Service Members are held to a high standard. It is this high standard that differentiates warriors and civilians, military life and civilian life. </a:t>
            </a:r>
          </a:p>
          <a:p>
            <a:pPr>
              <a:spcBef>
                <a:spcPct val="0"/>
              </a:spcBef>
              <a:buFontTx/>
              <a:buChar char="•"/>
            </a:pPr>
            <a:r>
              <a:rPr lang="en-US" smtClean="0"/>
              <a:t>The military is a “mission driven” enterprise. We don’t accept defeat. This belief is drilled into us; never, ever accept defeat. This belief can work for us during war time, but can have the opposite effect when it comes to seeking help.  Today, Combating stigma in one our major battles. </a:t>
            </a:r>
          </a:p>
          <a:p>
            <a:pPr>
              <a:spcBef>
                <a:spcPct val="0"/>
              </a:spcBef>
              <a:buFontTx/>
              <a:buChar char="•"/>
            </a:pPr>
            <a:r>
              <a:rPr lang="en-US" smtClean="0"/>
              <a:t>The Soldiers Creed speaks to the role of a Warrior. It places the will of the unit/team before the will of the individual. </a:t>
            </a:r>
          </a:p>
          <a:p>
            <a:pPr>
              <a:spcBef>
                <a:spcPct val="0"/>
              </a:spcBef>
              <a:buFontTx/>
              <a:buChar char="•"/>
            </a:pPr>
            <a:r>
              <a:rPr lang="en-US" smtClean="0"/>
              <a:t>It sets a high bar and high standards. </a:t>
            </a:r>
          </a:p>
          <a:p>
            <a:pPr>
              <a:spcBef>
                <a:spcPct val="0"/>
              </a:spcBef>
              <a:buFontTx/>
              <a:buChar char="•"/>
            </a:pPr>
            <a:r>
              <a:rPr lang="en-US" smtClean="0"/>
              <a:t>The Creed differentiates civilians and warriors. </a:t>
            </a:r>
          </a:p>
          <a:p>
            <a:pPr>
              <a:spcBef>
                <a:spcPct val="0"/>
              </a:spcBef>
              <a:buFontTx/>
              <a:buChar char="•"/>
            </a:pPr>
            <a:r>
              <a:rPr lang="en-US" smtClean="0"/>
              <a:t>The Creed can work for Soldiers especially during difficult and stressful time as going to war. However it can work against them in reaching out and seeking care.  </a:t>
            </a:r>
          </a:p>
        </p:txBody>
      </p:sp>
      <p:sp>
        <p:nvSpPr>
          <p:cNvPr id="3584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19CC4F4-CE2F-4664-B3DA-8D844CC9DCA4}" type="slidenum">
              <a:rPr lang="en-US" sz="1200">
                <a:latin typeface="Times New Roman" pitchFamily="18" charset="0"/>
              </a:rPr>
              <a:pPr algn="r"/>
              <a:t>15</a:t>
            </a:fld>
            <a:endParaRPr lang="en-US" sz="120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44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304B8D8-BDA3-4FD8-8D05-22A9BA123098}" type="slidenum">
              <a:rPr lang="en-US" sz="1200">
                <a:latin typeface="Times New Roman" pitchFamily="18" charset="0"/>
              </a:rPr>
              <a:pPr algn="r"/>
              <a:t>16</a:t>
            </a:fld>
            <a:endParaRPr lang="en-US" sz="120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A13B47-5117-45E7-886C-9F929168D200}" type="slidenum">
              <a:rPr lang="en-US"/>
              <a:pPr fontAlgn="base">
                <a:spcBef>
                  <a:spcPct val="0"/>
                </a:spcBef>
                <a:spcAft>
                  <a:spcPct val="0"/>
                </a:spcAft>
              </a:pPr>
              <a:t>17</a:t>
            </a:fld>
            <a:endParaRPr lang="en-US"/>
          </a:p>
        </p:txBody>
      </p:sp>
      <p:sp>
        <p:nvSpPr>
          <p:cNvPr id="37890" name="Rectangle 2"/>
          <p:cNvSpPr>
            <a:spLocks noGrp="1" noRot="1" noChangeAspect="1" noChangeArrowheads="1" noTextEdit="1"/>
          </p:cNvSpPr>
          <p:nvPr>
            <p:ph type="sldImg"/>
          </p:nvPr>
        </p:nvSpPr>
        <p:spPr bwMode="auto">
          <a:xfrm>
            <a:off x="1130300" y="674688"/>
            <a:ext cx="4597400" cy="3448050"/>
          </a:xfrm>
          <a:noFill/>
          <a:ln>
            <a:solidFill>
              <a:srgbClr val="000000"/>
            </a:solidFill>
            <a:miter lim="800000"/>
            <a:headEnd/>
            <a:tailEnd/>
          </a:ln>
        </p:spPr>
      </p:sp>
      <p:sp>
        <p:nvSpPr>
          <p:cNvPr id="37891" name="Rectangle 3"/>
          <p:cNvSpPr>
            <a:spLocks noGrp="1" noChangeArrowheads="1"/>
          </p:cNvSpPr>
          <p:nvPr>
            <p:ph type="body" idx="1"/>
          </p:nvPr>
        </p:nvSpPr>
        <p:spPr bwMode="auto">
          <a:xfrm>
            <a:off x="893763" y="4346575"/>
            <a:ext cx="5070475" cy="4122738"/>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slide highlights cognitive schemas that come into questions when a Service Member in place in a combat zone. </a:t>
            </a:r>
          </a:p>
          <a:p>
            <a:pPr>
              <a:spcBef>
                <a:spcPct val="0"/>
              </a:spcBef>
            </a:pPr>
            <a:r>
              <a:rPr lang="en-US" smtClean="0"/>
              <a:t>Because of the shifts in the cognitive schemas, a Service Members attitude, belief system, and coping mechanisms change.</a:t>
            </a:r>
          </a:p>
        </p:txBody>
      </p:sp>
      <p:sp>
        <p:nvSpPr>
          <p:cNvPr id="4403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F092E6A-9551-43E3-B557-2829A10FA0A2}" type="slidenum">
              <a:rPr lang="en-US" sz="1200">
                <a:latin typeface="Calibri" pitchFamily="34" charset="0"/>
              </a:rPr>
              <a:pPr algn="r"/>
              <a:t>18</a:t>
            </a:fld>
            <a:endParaRPr lang="en-US"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pPr>
            <a:r>
              <a:rPr lang="en-US" smtClean="0"/>
              <a:t>If a Veteran is not able to reconcile her wartime and civilian experiences several things can occur:</a:t>
            </a:r>
          </a:p>
          <a:p>
            <a:pPr marL="228600" indent="-228600">
              <a:spcBef>
                <a:spcPct val="0"/>
              </a:spcBef>
              <a:buFontTx/>
              <a:buAutoNum type="arabicPeriod"/>
            </a:pPr>
            <a:r>
              <a:rPr lang="en-US" smtClean="0"/>
              <a:t>The Service Member may feel disjointed – interpersonally he may feel off centered or not themselves. </a:t>
            </a:r>
          </a:p>
          <a:p>
            <a:pPr marL="228600" indent="-228600">
              <a:spcBef>
                <a:spcPct val="0"/>
              </a:spcBef>
              <a:buFontTx/>
              <a:buAutoNum type="arabicPeriod"/>
            </a:pPr>
            <a:r>
              <a:rPr lang="en-US" smtClean="0"/>
              <a:t> Disconnected – The Service Member may feel that they can relate to others/ No one understands what they have been through. May become isolated. </a:t>
            </a:r>
          </a:p>
          <a:p>
            <a:pPr marL="228600" indent="-228600">
              <a:spcBef>
                <a:spcPct val="0"/>
              </a:spcBef>
              <a:buFontTx/>
              <a:buAutoNum type="arabicPeriod"/>
            </a:pPr>
            <a:r>
              <a:rPr lang="en-US" smtClean="0"/>
              <a:t> Dead – The Service Member may is so much psycho spiritual pain that he may feel dead. “The walking dead”. They may have a don’t care attitude and become comfortable with the thought of taking themselves out.</a:t>
            </a:r>
          </a:p>
        </p:txBody>
      </p:sp>
      <p:sp>
        <p:nvSpPr>
          <p:cNvPr id="4608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6121B96-EBF2-46CD-AAE6-222A1DD6992E}" type="slidenum">
              <a:rPr lang="en-US" sz="1200">
                <a:latin typeface="Calibri" pitchFamily="34" charset="0"/>
              </a:rPr>
              <a:pPr algn="r"/>
              <a:t>19</a:t>
            </a:fld>
            <a:endParaRPr lang="en-US"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quote by Tyler Boudreau in his book Packing Inferno speaks to the anguish that some veterans experience in returning from war and feeling lost.</a:t>
            </a:r>
          </a:p>
          <a:p>
            <a:pPr>
              <a:spcBef>
                <a:spcPct val="0"/>
              </a:spcBef>
            </a:pPr>
            <a:r>
              <a:rPr lang="en-US" smtClean="0"/>
              <a:t>There are no good maps or grid coordinates in returning from war because everything and everybody has change.</a:t>
            </a:r>
          </a:p>
          <a:p>
            <a:pPr>
              <a:spcBef>
                <a:spcPct val="0"/>
              </a:spcBef>
            </a:pPr>
            <a:r>
              <a:rPr lang="en-US" smtClean="0"/>
              <a:t>The key to supporting veterans will be in helping them find their way and helping them grow through there experiences by making sense of where they been and where they are going.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Develop skills to provide more effective clinical care through improved abilities to understand, communicate and interact with service members and their families.</a:t>
            </a:r>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6E7C3C-F8E3-410D-9E51-A071B78DF0CF}"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p:spPr>
      </p:sp>
      <p:sp>
        <p:nvSpPr>
          <p:cNvPr id="106499"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lnSpc>
                <a:spcPct val="80000"/>
              </a:lnSpc>
            </a:pPr>
            <a:endParaRPr lang="en-US" sz="8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danger in being in uncharted waters is that you can drown.</a:t>
            </a:r>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C226E4-49DB-4C96-9CE3-A95793939D8B}" type="slidenum">
              <a:rPr lang="en-US"/>
              <a:pPr fontAlgn="base">
                <a:spcBef>
                  <a:spcPct val="0"/>
                </a:spcBef>
                <a:spcAft>
                  <a:spcPct val="0"/>
                </a:spcAft>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713B15-BB32-4486-B903-75DA7FDDAA1E}" type="slidenum">
              <a:rPr lang="en-US"/>
              <a:pPr fontAlgn="base">
                <a:spcBef>
                  <a:spcPct val="0"/>
                </a:spcBef>
                <a:spcAft>
                  <a:spcPct val="0"/>
                </a:spcAft>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These are all false assumptions.</a:t>
            </a:r>
          </a:p>
          <a:p>
            <a:pPr>
              <a:spcBef>
                <a:spcPct val="0"/>
              </a:spcBef>
            </a:pPr>
            <a:r>
              <a:rPr lang="en-US" smtClean="0"/>
              <a:t>Readjustment takes time. There is not time clock that fits everyone. Everyone in theater is different and they have common and unique experiences. For some Service Members it may take less than 60 days to fully adjust to civilian life, for others it may take six months to a year. For others it may take a life-time based on what they went through at war. </a:t>
            </a:r>
          </a:p>
          <a:p>
            <a:pPr>
              <a:spcBef>
                <a:spcPct val="0"/>
              </a:spcBef>
            </a:pPr>
            <a:r>
              <a:rPr lang="en-US" smtClean="0"/>
              <a:t>Many OIF/OEF Veterans are very proud of their role, contributions, and sacrifices in serving our Country. This is similar to many Vietnam Era Veterans that honorable served their country despite the political aspects  of the war. </a:t>
            </a:r>
          </a:p>
          <a:p>
            <a:pPr>
              <a:spcBef>
                <a:spcPct val="0"/>
              </a:spcBef>
            </a:pPr>
            <a:r>
              <a:rPr lang="en-US" smtClean="0"/>
              <a:t>Currently, we have an all volunteer force. Despite the notion that some people may have that only the bottom of the barrel of people enlist in the military. </a:t>
            </a:r>
          </a:p>
          <a:p>
            <a:pPr>
              <a:spcBef>
                <a:spcPct val="0"/>
              </a:spcBef>
            </a:pPr>
            <a:r>
              <a:rPr lang="en-US" smtClean="0"/>
              <a:t>By the time that a Service Member gets through boot camp, advance training or specialty schools, they have a competitive edge over most of their peers. </a:t>
            </a:r>
          </a:p>
          <a:p>
            <a:pPr>
              <a:spcBef>
                <a:spcPct val="0"/>
              </a:spcBef>
            </a:pPr>
            <a:r>
              <a:rPr lang="en-US" smtClean="0"/>
              <a:t>The last bullet is demeaning, if not hurtful because a Soldier is a Soldier. A Marine is a Marine, A Airmen is Airmen, and a Sailor is a Sailor. The threats in this war doesn't discriminate their targets. We have had more female die in this war than in all the wars/conflicts since WWII combined. Everyone that goes to war is at risk. </a:t>
            </a:r>
          </a:p>
          <a:p>
            <a:pPr>
              <a:spcBef>
                <a:spcPct val="0"/>
              </a:spcBef>
            </a:pPr>
            <a:endParaRPr lang="en-US" smtClean="0"/>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F5F0BF-ECE7-4E2D-A491-B401FFA7EBFD}" type="slidenum">
              <a:rPr lang="en-US"/>
              <a:pPr fontAlgn="base">
                <a:spcBef>
                  <a:spcPct val="0"/>
                </a:spcBef>
                <a:spcAft>
                  <a:spcPct val="0"/>
                </a:spcAft>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Soldier with the M-16 Rifle at the ready position is one of my Behavioral Health NCOs responding to an attack on the convoy.  She was coming from Camp Victory to the Green Zone. That day she was coming to pick up a lap top computers. Because she is a Soldier and relied on her training as a Soldier she was able to respond appropriately to the this treat and help save several lives. War is War for all those that are in the combat zones.  </a:t>
            </a:r>
          </a:p>
        </p:txBody>
      </p:sp>
      <p:sp>
        <p:nvSpPr>
          <p:cNvPr id="5632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8C6FC21-F985-4071-B2EA-B78F502A7A48}" type="slidenum">
              <a:rPr lang="en-US" sz="1200">
                <a:latin typeface="Times New Roman" pitchFamily="18" charset="0"/>
              </a:rPr>
              <a:pPr algn="r"/>
              <a:t>25</a:t>
            </a:fld>
            <a:endParaRPr lang="en-US" sz="120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Again here are more assumptions that need to be corrected.</a:t>
            </a:r>
          </a:p>
          <a:p>
            <a:pPr>
              <a:spcBef>
                <a:spcPct val="0"/>
              </a:spcBef>
            </a:pPr>
            <a:r>
              <a:rPr lang="en-US" smtClean="0"/>
              <a:t>There are many chambers to a veteran’s soul and how many doors that she or he allows open is depending on several factors that includes trust, time, and safety. Not everyone who appears well are well and we need to be open to that fact. Suicide and domestic abuse are increasing as the length of the war goes on. It’s important for us to acknowledge that having resources in place to support OIF/OEF Veterans/Families is half the battle. The other half is  convincing them to take advantage or make us of the services. That takes time and persuasion, for what we are going up against is the Soldier’s pride and feeling less then because they are in need of help. </a:t>
            </a:r>
          </a:p>
          <a:p>
            <a:pPr>
              <a:spcBef>
                <a:spcPct val="0"/>
              </a:spcBef>
            </a:pPr>
            <a:r>
              <a:rPr lang="en-US" smtClean="0"/>
              <a:t>Despite the progress that have been made in our military and society, the “ism’s” are still alive and well. We still have some way to go to create an equal and fair playing field. </a:t>
            </a:r>
          </a:p>
          <a:p>
            <a:pPr>
              <a:spcBef>
                <a:spcPct val="0"/>
              </a:spcBef>
            </a:pPr>
            <a:r>
              <a:rPr lang="en-US" smtClean="0"/>
              <a:t>One of the biggest misnomers is that OIF/OEF veterans miss their appointments they are not interested in their care or the are irresponsible. The fact is that when the veteran return from war and are in the midst of transition, their focus is on trying to stay afloat with family responsibilities, finding and keeping employment, starting or attending school or colleges – they are trying to jump start their lives. What I’m hearing is that going to the VA can be like drinking through a water hose…first you wait, wait, and wait to get the care and then once you are in the system, the system kicks end and there are all these appointments at once, which sometime conflict with what the veteran is doing to make the transition or adjustments. VA needs to be more accommodating to family, work, school schedules.</a:t>
            </a:r>
          </a:p>
          <a:p>
            <a:pPr>
              <a:spcBef>
                <a:spcPct val="0"/>
              </a:spcBef>
            </a:pPr>
            <a:r>
              <a:rPr lang="en-US" smtClean="0"/>
              <a:t>Not all OIF/OEF Veterans are eager or capable of taking advantage of their GI Bill. The New GI Bill is great and very much needed and appreciated. However, because of their mental, emotional, spiritual, social, psychological concerns, some veterans are holding up in starting college. I will tell a Soldier with PTS not start attending college until they first get help, enrolled in a trauma recovery program. Right now one of the major challenges for educators and counselors at secondary higher learning institutions is managing the mental health needs of veterans coming to their campuses, with limited resources.  </a:t>
            </a:r>
          </a:p>
          <a:p>
            <a:pPr>
              <a:spcBef>
                <a:spcPct val="0"/>
              </a:spcBef>
            </a:pPr>
            <a:endParaRPr lang="en-US" smtClean="0"/>
          </a:p>
          <a:p>
            <a:pPr>
              <a:spcBef>
                <a:spcPct val="0"/>
              </a:spcBef>
            </a:pPr>
            <a:endParaRPr lang="en-US" smtClean="0"/>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F0055A-93DF-4118-81A3-F0AED8DA15C2}" type="slidenum">
              <a:rPr lang="en-US"/>
              <a:pPr fontAlgn="base">
                <a:spcBef>
                  <a:spcPct val="0"/>
                </a:spcBef>
                <a:spcAft>
                  <a:spcPct val="0"/>
                </a:spcAft>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Questions (discussion points) to engage Veterans in telling their stories and to begin the relationship.</a:t>
            </a: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FCBF68-C1D9-4DF4-B29A-D6AE28D1CFF2}" type="slidenum">
              <a:rPr lang="en-US"/>
              <a:pPr fontAlgn="base">
                <a:spcBef>
                  <a:spcPct val="0"/>
                </a:spcBef>
                <a:spcAft>
                  <a:spcPct val="0"/>
                </a:spcAft>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Additional questions to explore with veterans.</a:t>
            </a:r>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F57775-8536-41F1-B85A-A8D87A401E38}" type="slidenum">
              <a:rPr lang="en-US"/>
              <a:pPr fontAlgn="base">
                <a:spcBef>
                  <a:spcPct val="0"/>
                </a:spcBef>
                <a:spcAft>
                  <a:spcPct val="0"/>
                </a:spcAft>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Commandant (General James Conway) and SGM (SGM Carlton Kent) of the of the Marine Corps demonstrated the importance of REACH when they came to the Palo Alto VA Medical Center for a Town Hall Meeting with veterans, family, and staff. They discussed openly the challenges facing the Marine Corps in addressing PTS and TBI. SGM Kent said that “they get it” as to how the war is impacting their Marines and Families.  They appealed to the VA for support in helping care for their Marines.  VA has a big mission!</a:t>
            </a:r>
          </a:p>
        </p:txBody>
      </p:sp>
      <p:sp>
        <p:nvSpPr>
          <p:cNvPr id="12083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2790709-5ECE-4ECA-9BD7-D18266CE91DC}" type="slidenum">
              <a:rPr lang="en-US" sz="1200">
                <a:latin typeface="Calibri" pitchFamily="34" charset="0"/>
              </a:rPr>
              <a:pPr algn="r"/>
              <a:t>29</a:t>
            </a:fld>
            <a:endParaRPr lang="en-US"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TextEdit="1"/>
          </p:cNvSpPr>
          <p:nvPr>
            <p:ph type="sldImg"/>
          </p:nvPr>
        </p:nvSpPr>
        <p:spPr bwMode="auto">
          <a:xfrm>
            <a:off x="1144588" y="684213"/>
            <a:ext cx="4572000" cy="3429000"/>
          </a:xfrm>
          <a:noFill/>
          <a:ln>
            <a:solidFill>
              <a:srgbClr val="000000"/>
            </a:solidFill>
            <a:miter lim="800000"/>
            <a:headEnd/>
            <a:tailEnd/>
          </a:ln>
        </p:spPr>
      </p:sp>
      <p:sp>
        <p:nvSpPr>
          <p:cNvPr id="66562" name="Rectangle 3"/>
          <p:cNvSpPr>
            <a:spLocks noGrp="1" noChangeArrowheads="1"/>
          </p:cNvSpPr>
          <p:nvPr>
            <p:ph type="body" idx="1"/>
          </p:nvPr>
        </p:nvSpPr>
        <p:spPr bwMode="auto">
          <a:xfrm>
            <a:off x="746125" y="4346575"/>
            <a:ext cx="5500688" cy="4275138"/>
          </a:xfrm>
          <a:noFill/>
        </p:spPr>
        <p:txBody>
          <a:bodyPr wrap="square" lIns="91411" tIns="45706" rIns="91411" bIns="45706" numCol="1" anchor="t" anchorCtr="0" compatLnSpc="1">
            <a:prstTxWarp prst="textNoShape">
              <a:avLst/>
            </a:prstTxWarp>
          </a:bodyPr>
          <a:lstStyle/>
          <a:p>
            <a:pPr>
              <a:lnSpc>
                <a:spcPct val="90000"/>
              </a:lnSpc>
              <a:spcBef>
                <a:spcPct val="0"/>
              </a:spcBef>
            </a:pPr>
            <a:r>
              <a:rPr lang="en-US" smtClean="0"/>
              <a:t>We have taken the word Battlemind, and have used each letter to denote a combat skill that has to be modified to facilitate your transition home.  This list only comprises a subset of your combat skills.  However, this is the subset of skills that we will focus on today.  [Note to Speaker: Do NOT go through each of these skills, this is only intended to be an Introduction.]</a:t>
            </a:r>
          </a:p>
          <a:p>
            <a:pPr>
              <a:lnSpc>
                <a:spcPct val="90000"/>
              </a:lnSpc>
              <a:spcBef>
                <a:spcPct val="0"/>
              </a:spcBef>
            </a:pPr>
            <a:endParaRPr lang="en-US" smtClean="0"/>
          </a:p>
          <a:p>
            <a:pPr>
              <a:lnSpc>
                <a:spcPct val="90000"/>
              </a:lnSpc>
              <a:spcBef>
                <a:spcPct val="0"/>
              </a:spcBef>
            </a:pPr>
            <a:r>
              <a:rPr lang="en-US" smtClean="0"/>
              <a:t>We are going to focus on your strengths.  However, we want to make sure that we don’t let your proven strengths become a weakness.</a:t>
            </a:r>
          </a:p>
          <a:p>
            <a:pPr>
              <a:lnSpc>
                <a:spcPct val="90000"/>
              </a:lnSpc>
              <a:spcBef>
                <a:spcPct val="0"/>
              </a:spcBef>
            </a:pPr>
            <a:endParaRPr lang="en-US" smtClean="0"/>
          </a:p>
          <a:p>
            <a:pPr>
              <a:lnSpc>
                <a:spcPct val="90000"/>
              </a:lnSpc>
              <a:spcBef>
                <a:spcPct val="0"/>
              </a:spcBef>
            </a:pPr>
            <a:r>
              <a:rPr lang="en-US" smtClean="0"/>
              <a:t>The key point is that if you used the same BATTTLEMIND-set that you had in combat when you get home you may have experienced some problems. </a:t>
            </a:r>
          </a:p>
          <a:p>
            <a:pPr>
              <a:lnSpc>
                <a:spcPct val="90000"/>
              </a:lnSpc>
              <a:spcBef>
                <a:spcPct val="0"/>
              </a:spcBef>
            </a:pPr>
            <a:endParaRPr lang="en-US" smtClean="0"/>
          </a:p>
          <a:p>
            <a:pPr>
              <a:lnSpc>
                <a:spcPct val="90000"/>
              </a:lnSpc>
              <a:spcBef>
                <a:spcPct val="0"/>
              </a:spcBef>
            </a:pPr>
            <a:r>
              <a:rPr lang="en-US" smtClean="0"/>
              <a:t>Soldiers frequently let how they were thinking and reacting in combat affect how they are thinking and reacting back home.  If you do, then negative things can happen.  And if you are still thinking and behaving, now that you are home, the same way you thought and behaved in combat, then these are indicators that you might need some help. </a:t>
            </a:r>
          </a:p>
          <a:p>
            <a:pPr>
              <a:lnSpc>
                <a:spcPct val="90000"/>
              </a:lnSpc>
              <a:spcBef>
                <a:spcPct val="0"/>
              </a:spcBef>
            </a:pPr>
            <a:endParaRPr lang="en-US" smtClean="0"/>
          </a:p>
          <a:p>
            <a:pPr>
              <a:lnSpc>
                <a:spcPct val="90000"/>
              </a:lnSpc>
              <a:spcBef>
                <a:spcPct val="0"/>
              </a:spcBef>
            </a:pPr>
            <a:r>
              <a:rPr lang="en-US" smtClean="0"/>
              <a:t>I am also going to ask you throughout this presentation to share your own deployment and transition experiences.  The idea is that you all can learn from each other as well, and help each other as you continue your transition home.</a:t>
            </a:r>
          </a:p>
          <a:p>
            <a:pPr>
              <a:lnSpc>
                <a:spcPct val="90000"/>
              </a:lnSpc>
              <a:spcBef>
                <a:spcPct val="0"/>
              </a:spcBef>
            </a:pPr>
            <a:endParaRPr lang="en-US" smtClean="0"/>
          </a:p>
          <a:p>
            <a:pPr>
              <a:lnSpc>
                <a:spcPct val="90000"/>
              </a:lnSpc>
              <a:spcBef>
                <a:spcPct val="0"/>
              </a:spcBef>
            </a:pPr>
            <a:endParaRPr lang="en-US" sz="10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F20D2E-DDF5-4B68-9496-3640F61038E6}"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Good history and physical exams and psychosocial assessments need to take in consideration the following areas:</a:t>
            </a:r>
          </a:p>
          <a:p>
            <a:pPr>
              <a:spcBef>
                <a:spcPct val="0"/>
              </a:spcBef>
            </a:pPr>
            <a:r>
              <a:rPr lang="en-US" smtClean="0"/>
              <a:t>Pain – Assessments of pain is vital to helping a veteran in their readjustment.  The assessment should include pain that that accounts for the physical, psychological, spiritual, emotional, and  relational aspect of daily living.</a:t>
            </a:r>
          </a:p>
          <a:p>
            <a:pPr>
              <a:spcBef>
                <a:spcPct val="0"/>
              </a:spcBef>
            </a:pPr>
            <a:r>
              <a:rPr lang="en-US" smtClean="0"/>
              <a:t>Purpose – Service Members and Veterans may present, along with their medical issues, existential issues as it relates to who they are know that they have returned from war. Helping veterans find their purpose is key for them to take the next steps in their journey of discovery.</a:t>
            </a:r>
          </a:p>
          <a:p>
            <a:pPr>
              <a:spcBef>
                <a:spcPct val="0"/>
              </a:spcBef>
            </a:pPr>
            <a:r>
              <a:rPr lang="en-US" smtClean="0"/>
              <a:t>What now drives them to wake up and take on the world is critical in finding or maintain their passion. At war, they survived, because of their passion for their missions and their buddies. Know that that’s over the need to find a similar experience or routines that make them feel alive. Their “why’s ” for living needs to be so strong and passionate that it “cries”. A life with out passion can be a sorry dreadful life. </a:t>
            </a:r>
          </a:p>
        </p:txBody>
      </p:sp>
      <p:sp>
        <p:nvSpPr>
          <p:cNvPr id="1167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74CC969-94D6-4D4B-B341-69DDE4CADF5F}" type="slidenum">
              <a:rPr lang="en-US" sz="1200">
                <a:latin typeface="Calibri" pitchFamily="34" charset="0"/>
              </a:rPr>
              <a:pPr algn="r"/>
              <a:t>31</a:t>
            </a:fld>
            <a:endParaRPr lang="en-US" sz="120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329877-53C9-4B1A-AE3E-707E7FF7BA2C}" type="slidenum">
              <a:rPr lang="en-US"/>
              <a:pPr fontAlgn="base">
                <a:spcBef>
                  <a:spcPct val="0"/>
                </a:spcBef>
                <a:spcAft>
                  <a:spcPct val="0"/>
                </a:spcAft>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TextEdit="1"/>
          </p:cNvSpPr>
          <p:nvPr>
            <p:ph type="sldImg"/>
          </p:nvPr>
        </p:nvSpPr>
        <p:spPr bwMode="auto">
          <a:noFill/>
          <a:ln>
            <a:solidFill>
              <a:srgbClr val="000000"/>
            </a:solidFill>
            <a:miter lim="800000"/>
            <a:headEnd/>
            <a:tailEnd/>
          </a:ln>
        </p:spPr>
      </p:sp>
      <p:sp>
        <p:nvSpPr>
          <p:cNvPr id="7065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Having an appreciation for military culture and knowledge of  what is going in the war can go a long way in connecting with veterans in your practice. </a:t>
            </a:r>
          </a:p>
          <a:p>
            <a:pPr>
              <a:spcBef>
                <a:spcPct val="0"/>
              </a:spcBef>
            </a:pPr>
            <a:r>
              <a:rPr lang="en-US" smtClean="0"/>
              <a:t>What type of weapon is being used in the left photo?</a:t>
            </a:r>
          </a:p>
          <a:p>
            <a:pPr>
              <a:spcBef>
                <a:spcPct val="0"/>
              </a:spcBef>
            </a:pPr>
            <a:r>
              <a:rPr lang="en-US" smtClean="0"/>
              <a:t>What weapons are being used in the right photo.</a:t>
            </a:r>
          </a:p>
          <a:p>
            <a:pPr>
              <a:spcBef>
                <a:spcPct val="0"/>
              </a:spcBef>
            </a:pPr>
            <a:r>
              <a:rPr lang="en-US" smtClean="0"/>
              <a:t>Tell the story about Lonnie Moore going into a VA Clinic and seeing Primary Care doctor the first time. </a:t>
            </a:r>
          </a:p>
          <a:p>
            <a:pPr>
              <a:spcBef>
                <a:spcPct val="0"/>
              </a:spcBef>
            </a:pPr>
            <a:r>
              <a:rPr lang="en-US" smtClean="0"/>
              <a:t>Cultural Competency is important because you can use knowledge in a specific culture to change culture.     </a:t>
            </a:r>
          </a:p>
          <a:p>
            <a:pPr>
              <a:spcBef>
                <a:spcPct val="0"/>
              </a:spcBef>
            </a:pPr>
            <a:r>
              <a:rPr lang="en-US" smtClean="0"/>
              <a:t>Explain “BRASS”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foundation of having an appreciation for military culture is having a deep appreciation for diversity. The military culture is distinct with it manners, dress language, rituals, norms of behavior and law (uniform code of military justice). To understand a different culture we have to REACH for diversity. </a:t>
            </a:r>
          </a:p>
          <a:p>
            <a:pPr>
              <a:spcBef>
                <a:spcPct val="0"/>
              </a:spcBef>
            </a:pPr>
            <a:r>
              <a:rPr lang="en-US" smtClean="0"/>
              <a:t>REACH is a strategic aim that comes out of the VA Under Secretary for Health Diversity Advisory Board to keep the importance of diversity in front of VA employees to meet VA Strategic Goals. </a:t>
            </a:r>
          </a:p>
          <a:p>
            <a:pPr>
              <a:spcBef>
                <a:spcPct val="0"/>
              </a:spcBef>
            </a:pPr>
            <a:endParaRPr lang="en-US" smtClean="0"/>
          </a:p>
          <a:p>
            <a:pPr>
              <a:spcBef>
                <a:spcPct val="0"/>
              </a:spcBef>
            </a:pPr>
            <a:r>
              <a:rPr lang="en-US" smtClean="0"/>
              <a:t>Understanding diversity begins and ends with respect. VA employees need to continue to respect the differences that OIF/OEF bring with them. And there are many differences from the ways they like to communicate using today’s technology to  preference for being seen in evening and weekend clinics. </a:t>
            </a:r>
          </a:p>
          <a:p>
            <a:pPr>
              <a:spcBef>
                <a:spcPct val="0"/>
              </a:spcBef>
            </a:pPr>
            <a:r>
              <a:rPr lang="en-US" smtClean="0"/>
              <a:t>Education refers to taking an active role in learning about the new culture to increase your knowledge and effectiveness. Education is a continuous process that unlocks potential and possibilities.   </a:t>
            </a:r>
          </a:p>
          <a:p>
            <a:pPr>
              <a:spcBef>
                <a:spcPct val="0"/>
              </a:spcBef>
            </a:pPr>
            <a:r>
              <a:rPr lang="en-US" smtClean="0"/>
              <a:t>Awareness – Is about keeping abreast to what’s going around you and what’s issues are going on in the veterans community. It’s also meaning taking your own pulse at times to see how you are coming across in your interaction with your patients.  Being aware of the cultural climate of your work environment is key to Veterans and Families feeling welcomed and safe.</a:t>
            </a:r>
          </a:p>
          <a:p>
            <a:pPr>
              <a:spcBef>
                <a:spcPct val="0"/>
              </a:spcBef>
            </a:pPr>
            <a:r>
              <a:rPr lang="en-US" smtClean="0"/>
              <a:t>Collaboration – is about working as a team. Veterans feel more confident about getting their care at the VA, if they know and see teamwork occurring on their behalf.  </a:t>
            </a:r>
          </a:p>
          <a:p>
            <a:pPr>
              <a:spcBef>
                <a:spcPct val="0"/>
              </a:spcBef>
            </a:pPr>
            <a:r>
              <a:rPr lang="en-US" smtClean="0"/>
              <a:t>Honesty in REACH stands for being realistic and true to the mission of caring for veterans. We need to be honesty on an individual level as to what we are doing well and what needs to improve. On an organizational level there needs to be appropriate  performance measures and monitors that reflect how the organization is doing and areas of opportunities and needed growth. </a:t>
            </a:r>
          </a:p>
          <a:p>
            <a:pPr>
              <a:spcBef>
                <a:spcPct val="0"/>
              </a:spcBef>
            </a:pPr>
            <a:endParaRPr lang="en-US" smtClean="0"/>
          </a:p>
          <a:p>
            <a:pPr>
              <a:spcBef>
                <a:spcPct val="0"/>
              </a:spcBef>
            </a:pPr>
            <a:endParaRPr lang="en-US" smtClean="0"/>
          </a:p>
          <a:p>
            <a:pPr>
              <a:spcBef>
                <a:spcPct val="0"/>
              </a:spcBef>
            </a:pPr>
            <a:endParaRPr lang="en-US" smtClean="0"/>
          </a:p>
          <a:p>
            <a:pPr>
              <a:spcBef>
                <a:spcPct val="0"/>
              </a:spcBef>
            </a:pPr>
            <a:endParaRPr lang="en-US" smtClean="0"/>
          </a:p>
          <a:p>
            <a:pPr>
              <a:spcBef>
                <a:spcPct val="0"/>
              </a:spcBef>
            </a:pPr>
            <a:endParaRPr lang="en-US" smtClean="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8F885C-7173-4D7F-8DA5-D6AC15AAB936}" type="slidenum">
              <a:rPr lang="en-US"/>
              <a:pPr fontAlgn="base">
                <a:spcBef>
                  <a:spcPct val="0"/>
                </a:spcBef>
                <a:spcAft>
                  <a:spcPct val="0"/>
                </a:spcAft>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D075F3-EFAB-4A57-9571-C8DCDDBEEC0B}" type="slidenum">
              <a:rPr lang="en-US"/>
              <a:pPr fontAlgn="base">
                <a:spcBef>
                  <a:spcPct val="0"/>
                </a:spcBef>
                <a:spcAft>
                  <a:spcPct val="0"/>
                </a:spcAft>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TextEdit="1"/>
          </p:cNvSpPr>
          <p:nvPr>
            <p:ph type="sldImg"/>
          </p:nvPr>
        </p:nvSpPr>
        <p:spPr bwMode="auto">
          <a:noFill/>
          <a:ln>
            <a:solidFill>
              <a:srgbClr val="000000"/>
            </a:solidFill>
            <a:miter lim="800000"/>
            <a:headEnd/>
            <a:tailEnd/>
          </a:ln>
        </p:spPr>
      </p:sp>
      <p:sp>
        <p:nvSpPr>
          <p:cNvPr id="7885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Admiral Mike Mullen, Joint Chiefs of Staff and his wife Ms. Deborah Mullen also paid a visit at the VA Palo Alto Medical Center. They too expressed their gratitude for what the VA is doing to ensure that Service Members, Veterans, and their Families are cared for. The military community has a vested interests in VA continuing to change and adapt to fulfill it’s mission.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Here are recommendations from Admiral Mullen to the VA.</a:t>
            </a:r>
          </a:p>
        </p:txBody>
      </p:sp>
      <p:sp>
        <p:nvSpPr>
          <p:cNvPr id="8089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08D735D-F2E9-4952-B69D-B010A008E411}" type="slidenum">
              <a:rPr lang="en-US" sz="1200">
                <a:latin typeface="Times New Roman" pitchFamily="18" charset="0"/>
              </a:rPr>
              <a:pPr algn="r"/>
              <a:t>38</a:t>
            </a:fld>
            <a:endParaRPr lang="en-US" sz="120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294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C090687-D6A8-49A1-9C96-75DC96797DF7}" type="slidenum">
              <a:rPr lang="en-US" sz="1200">
                <a:latin typeface="Times New Roman" pitchFamily="18" charset="0"/>
              </a:rPr>
              <a:pPr algn="r"/>
              <a:t>39</a:t>
            </a:fld>
            <a:endParaRPr lang="en-US" sz="120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TextEdit="1"/>
          </p:cNvSpPr>
          <p:nvPr>
            <p:ph type="sldImg"/>
          </p:nvPr>
        </p:nvSpPr>
        <p:spPr bwMode="auto">
          <a:noFill/>
          <a:ln>
            <a:solidFill>
              <a:srgbClr val="000000"/>
            </a:solidFill>
            <a:miter lim="800000"/>
            <a:headEnd/>
            <a:tailEnd/>
          </a:ln>
        </p:spPr>
      </p:sp>
      <p:sp>
        <p:nvSpPr>
          <p:cNvPr id="8499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Subject to questions, that concludes our presentation.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VA and DoD have a lot in common from being congressionally mandated to being acronym challenged. What we like to highlight here is our distinct but essential missions and the public trust that are bestowed to us in protecting our country’s  way of life. “Trust” and “mission” are two themes that will be carried across today’s talk. </a:t>
            </a:r>
          </a:p>
        </p:txBody>
      </p:sp>
      <p:sp>
        <p:nvSpPr>
          <p:cNvPr id="2765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669CBF3-A348-4115-AC6F-FCE991D2FF43}" type="slidenum">
              <a:rPr lang="en-US" sz="1200">
                <a:latin typeface="Calibri" pitchFamily="34" charset="0"/>
              </a:rPr>
              <a:pPr algn="r"/>
              <a:t>4</a:t>
            </a:fld>
            <a:endParaRPr 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00266D-027C-4634-842A-A37EB3938731}" type="slidenum">
              <a:rPr lang="en-US"/>
              <a:pPr fontAlgn="base">
                <a:spcBef>
                  <a:spcPct val="0"/>
                </a:spcBef>
                <a:spcAft>
                  <a:spcPct val="0"/>
                </a:spcAft>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11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81C6164-79C1-4C58-AB47-5FB569635B85}" type="slidenum">
              <a:rPr lang="en-US" sz="1200">
                <a:latin typeface="Calibri" pitchFamily="34" charset="0"/>
              </a:rPr>
              <a:pPr algn="r"/>
              <a:t>7</a:t>
            </a:fld>
            <a:endParaRPr lang="en-US"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DNA for healing is intrinsically found in culture, especially when considering behavioral health. The best medicine and treatment is indigenous to the people based on their beliefs, customs, and faith. </a:t>
            </a:r>
          </a:p>
          <a:p>
            <a:pPr>
              <a:spcBef>
                <a:spcPct val="0"/>
              </a:spcBef>
            </a:pPr>
            <a:endParaRPr lang="en-US" smtClean="0"/>
          </a:p>
          <a:p>
            <a:pPr>
              <a:spcBef>
                <a:spcPct val="0"/>
              </a:spcBef>
            </a:pPr>
            <a:r>
              <a:rPr lang="en-US" smtClean="0"/>
              <a:t>PTS is more related to an identity disorder than a stress or anxiety disorder.  It is a disruption to the spirit. Identity and culture go hand in hand. </a:t>
            </a:r>
          </a:p>
          <a:p>
            <a:pPr>
              <a:spcBef>
                <a:spcPct val="0"/>
              </a:spcBef>
            </a:pPr>
            <a:endParaRPr lang="en-US" smtClean="0"/>
          </a:p>
          <a:p>
            <a:pPr>
              <a:spcBef>
                <a:spcPct val="0"/>
              </a:spcBef>
            </a:pPr>
            <a:r>
              <a:rPr lang="en-US" smtClean="0"/>
              <a:t>We can use culture to change culture – By having a good understanding of a culture, we can use it to increase awareness pertaining to a specific issue or concern. We are able to enter into the world of our patients and influence change.  </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14150D-B654-4AE9-91E1-B81FF4F38F79}" type="slidenum">
              <a:rPr lang="en-US"/>
              <a:pPr fontAlgn="base">
                <a:spcBef>
                  <a:spcPct val="0"/>
                </a:spcBef>
                <a:spcAft>
                  <a:spcPct val="0"/>
                </a:spcAft>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42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1575A62-2D19-4A22-9511-B5FF5243F71E}" type="slidenum">
              <a:rPr lang="en-US" sz="1200">
                <a:latin typeface="Calibri" pitchFamily="34" charset="0"/>
              </a:rPr>
              <a:pPr algn="r"/>
              <a:t>9</a:t>
            </a:fld>
            <a:endParaRPr lang="en-US"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62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BC642E1-2387-46F3-AAFC-D2499216157B}" type="slidenum">
              <a:rPr lang="en-US" sz="1200">
                <a:latin typeface="Times New Roman" pitchFamily="18" charset="0"/>
              </a:rPr>
              <a:pPr algn="r"/>
              <a:t>10</a:t>
            </a:fld>
            <a:endParaRPr lang="en-US" sz="120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366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1366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3668"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endParaRPr lang="en-US"/>
          </a:p>
        </p:txBody>
      </p:sp>
      <p:sp>
        <p:nvSpPr>
          <p:cNvPr id="113669" name="Rectangle 5"/>
          <p:cNvSpPr>
            <a:spLocks noGrp="1" noChangeArrowheads="1"/>
          </p:cNvSpPr>
          <p:nvPr>
            <p:ph type="ftr" sz="quarter" idx="3"/>
          </p:nvPr>
        </p:nvSpPr>
        <p:spPr/>
        <p:txBody>
          <a:bodyPr/>
          <a:lstStyle>
            <a:lvl1pPr>
              <a:defRPr/>
            </a:lvl1pPr>
          </a:lstStyle>
          <a:p>
            <a:endParaRPr lang="en-US"/>
          </a:p>
        </p:txBody>
      </p:sp>
      <p:sp>
        <p:nvSpPr>
          <p:cNvPr id="113670" name="Rectangle 6"/>
          <p:cNvSpPr>
            <a:spLocks noGrp="1" noChangeArrowheads="1"/>
          </p:cNvSpPr>
          <p:nvPr>
            <p:ph type="sldNum" sz="quarter" idx="4"/>
          </p:nvPr>
        </p:nvSpPr>
        <p:spPr/>
        <p:txBody>
          <a:bodyPr/>
          <a:lstStyle>
            <a:lvl1pPr>
              <a:defRPr/>
            </a:lvl1pPr>
          </a:lstStyle>
          <a:p>
            <a:fld id="{8A359D22-2C1E-4F0B-BE73-8B4C2E13C762}" type="slidenum">
              <a:rPr lang="en-US"/>
              <a:pPr/>
              <a:t>‹#›</a:t>
            </a:fld>
            <a:endParaRPr lang="en-US"/>
          </a:p>
        </p:txBody>
      </p:sp>
      <p:sp>
        <p:nvSpPr>
          <p:cNvPr id="113671" name="Rectangle 7"/>
          <p:cNvSpPr>
            <a:spLocks noGrp="1" noChangeArrowheads="1"/>
          </p:cNvSpPr>
          <p:nvPr>
            <p:ph type="dt" sz="quarter" idx="2"/>
          </p:nvPr>
        </p:nvSpPr>
        <p:spPr/>
        <p:txBody>
          <a:bodyPr/>
          <a:lstStyle>
            <a:lvl1pPr>
              <a:defRPr/>
            </a:lvl1pPr>
          </a:lstStyle>
          <a:p>
            <a:fld id="{CC13CA0A-82AD-443C-8E61-04FA8CBC8CBC}" type="datetimeFigureOut">
              <a:rPr lang="en-US"/>
              <a:pPr/>
              <a:t>12/3/2010</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E12A7F9-2504-4416-AF5A-C2D6E02236A2}" type="datetimeFigureOut">
              <a:rPr lang="en-US"/>
              <a:pPr/>
              <a:t>12/3/2010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092E40-6C78-44F1-9E29-086EC1CD57E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368F7A3-AFD2-4A10-9220-E9B95F3DEC5A}" type="datetimeFigureOut">
              <a:rPr lang="en-US"/>
              <a:pPr/>
              <a:t>12/3/2010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902832-49E3-472C-A676-E2F6DEECEC4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85A4BD-610B-4E35-AC52-551E52DA3122}" type="datetimeFigureOut">
              <a:rPr lang="en-US"/>
              <a:pPr/>
              <a:t>12/3/2010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1D6A3D7-6465-4BEF-A53E-8123E435F61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064BA73-0AED-4B67-A412-E32160E3448E}" type="datetimeFigureOut">
              <a:rPr lang="en-US"/>
              <a:pPr/>
              <a:t>12/3/2010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3DED92-F888-4B17-B915-8087379BADD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9222BEBA-F155-4D54-B557-3C31B0A40B11}" type="datetimeFigureOut">
              <a:rPr lang="en-US"/>
              <a:pPr/>
              <a:t>12/3/2010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D73F276-5CA7-446D-8ADC-25FC1EE3DC5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D1A159CF-258A-4A8B-B5D5-C2548C30FB77}" type="datetimeFigureOut">
              <a:rPr lang="en-US"/>
              <a:pPr/>
              <a:t>12/3/2010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BD1EE75-6A92-4B98-B7A6-0D5D64BADD9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C7DC896-08F8-4D6E-99E7-EFDFD711245F}" type="datetimeFigureOut">
              <a:rPr lang="en-US"/>
              <a:pPr/>
              <a:t>12/3/2010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00FE66F-96E5-4C0D-A985-712CA75DBE4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39499B-3EAD-42DC-B25C-24C17DC1729D}" type="datetimeFigureOut">
              <a:rPr lang="en-US"/>
              <a:pPr/>
              <a:t>12/3/2010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2ECE7E6-59D6-440A-A848-684926B47FB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0BFBAE3-2576-489C-96A6-7528FE676152}" type="datetimeFigureOut">
              <a:rPr lang="en-US"/>
              <a:pPr/>
              <a:t>12/3/2010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3CF43E-B3E5-440A-9DA6-B129B77363E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124C7CB-7D1A-4CE2-BA01-ED1FCDF90B60}" type="datetimeFigureOut">
              <a:rPr lang="en-US"/>
              <a:pPr/>
              <a:t>12/3/2010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859D589-BDCD-470E-AC16-F2F62245E80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4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fld id="{FC69EF3C-5CA6-40CB-97E3-78C12375EDE5}" type="datetimeFigureOut">
              <a:rPr lang="en-US"/>
              <a:pPr/>
              <a:t>12/3/2010</a:t>
            </a:fld>
            <a:endParaRPr lang="en-US"/>
          </a:p>
        </p:txBody>
      </p:sp>
      <p:sp>
        <p:nvSpPr>
          <p:cNvPr id="1126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endParaRPr lang="en-US"/>
          </a:p>
        </p:txBody>
      </p:sp>
      <p:sp>
        <p:nvSpPr>
          <p:cNvPr id="1126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C9D8F808-3B15-4DA7-9782-16C849D9A6A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iming>
    <p:tnLst>
      <p:par>
        <p:cTn id="1" dur="indefinite" restart="never" nodeType="tmRoot"/>
      </p:par>
    </p:tnLst>
  </p:timing>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80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80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09600" y="457200"/>
            <a:ext cx="7772400" cy="1470025"/>
          </a:xfrm>
        </p:spPr>
        <p:txBody>
          <a:bodyPr>
            <a:normAutofit/>
          </a:bodyPr>
          <a:lstStyle/>
          <a:p>
            <a:pPr algn="ctr"/>
            <a:r>
              <a:rPr lang="en-US" b="1" dirty="0"/>
              <a:t>"Military Culture: What </a:t>
            </a:r>
            <a:r>
              <a:rPr lang="en-US" b="1" dirty="0" smtClean="0"/>
              <a:t>You </a:t>
            </a:r>
            <a:r>
              <a:rPr lang="en-US" b="1" dirty="0"/>
              <a:t>Should Know"</a:t>
            </a:r>
            <a:r>
              <a:rPr lang="en-US" dirty="0"/>
              <a:t> </a:t>
            </a:r>
            <a:r>
              <a:rPr lang="en-US" sz="4000" dirty="0"/>
              <a:t> </a:t>
            </a:r>
          </a:p>
        </p:txBody>
      </p:sp>
      <p:sp>
        <p:nvSpPr>
          <p:cNvPr id="3" name="Subtitle 2"/>
          <p:cNvSpPr>
            <a:spLocks noGrp="1"/>
          </p:cNvSpPr>
          <p:nvPr>
            <p:ph type="subTitle" idx="4294967295"/>
          </p:nvPr>
        </p:nvSpPr>
        <p:spPr>
          <a:xfrm>
            <a:off x="1371600" y="2133600"/>
            <a:ext cx="6400800" cy="3443288"/>
          </a:xfrm>
        </p:spPr>
        <p:txBody>
          <a:bodyPr/>
          <a:lstStyle/>
          <a:p>
            <a:pPr marL="0" indent="0" algn="ctr">
              <a:buFontTx/>
              <a:buNone/>
            </a:pPr>
            <a:r>
              <a:rPr lang="en-US" sz="2800" dirty="0"/>
              <a:t>Presented by </a:t>
            </a:r>
          </a:p>
          <a:p>
            <a:pPr marL="0" indent="0" algn="ctr">
              <a:buFontTx/>
              <a:buNone/>
            </a:pPr>
            <a:endParaRPr lang="en-US" sz="2800" dirty="0"/>
          </a:p>
          <a:p>
            <a:pPr marL="0" indent="0" algn="ctr">
              <a:buFontTx/>
              <a:buNone/>
            </a:pPr>
            <a:r>
              <a:rPr lang="en-US" sz="2800" dirty="0" smtClean="0"/>
              <a:t>COL David </a:t>
            </a:r>
            <a:r>
              <a:rPr lang="en-US" sz="2800" dirty="0"/>
              <a:t>Rabb LICSW, ACSW</a:t>
            </a:r>
          </a:p>
          <a:p>
            <a:pPr marL="0" indent="0" algn="ctr">
              <a:buFontTx/>
              <a:buNone/>
            </a:pPr>
            <a:r>
              <a:rPr lang="en-US" sz="2800" dirty="0" smtClean="0"/>
              <a:t>SGT </a:t>
            </a:r>
            <a:r>
              <a:rPr lang="en-US" sz="2800" dirty="0"/>
              <a:t>Anh </a:t>
            </a:r>
            <a:r>
              <a:rPr lang="en-US" sz="2800" dirty="0" smtClean="0"/>
              <a:t>K. Ban</a:t>
            </a:r>
            <a:r>
              <a:rPr lang="en-US" sz="2800" dirty="0"/>
              <a:t>,  BS</a:t>
            </a:r>
          </a:p>
          <a:p>
            <a:pPr marL="0" indent="0" algn="ctr">
              <a:buFontTx/>
              <a:buNone/>
            </a:pPr>
            <a:r>
              <a:rPr lang="en-US" sz="2800" dirty="0"/>
              <a:t>Director of Psychological Health Office </a:t>
            </a:r>
          </a:p>
          <a:p>
            <a:pPr marL="0" indent="0" algn="ctr">
              <a:buFontTx/>
              <a:buNone/>
            </a:pPr>
            <a:r>
              <a:rPr lang="en-US" sz="2800" dirty="0"/>
              <a:t>63D Regional Support Command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31" name="Rectangle 11"/>
          <p:cNvSpPr>
            <a:spLocks noGrp="1" noChangeArrowheads="1"/>
          </p:cNvSpPr>
          <p:nvPr>
            <p:ph type="title" sz="quarter" idx="4294967295"/>
          </p:nvPr>
        </p:nvSpPr>
        <p:spPr>
          <a:xfrm>
            <a:off x="2438400" y="2743200"/>
            <a:ext cx="3657600" cy="1219200"/>
          </a:xfrm>
        </p:spPr>
        <p:txBody>
          <a:bodyPr/>
          <a:lstStyle/>
          <a:p>
            <a:r>
              <a:rPr lang="en-US" b="1"/>
              <a:t>Military Life</a:t>
            </a:r>
          </a:p>
        </p:txBody>
      </p:sp>
      <p:pic>
        <p:nvPicPr>
          <p:cNvPr id="95235" name="Picture 8" descr="BOOT CAMP"/>
          <p:cNvPicPr>
            <a:picLocks noGrp="1" noChangeAspect="1" noChangeArrowheads="1"/>
          </p:cNvPicPr>
          <p:nvPr>
            <p:ph sz="quarter" idx="4294967295"/>
          </p:nvPr>
        </p:nvPicPr>
        <p:blipFill>
          <a:blip r:embed="rId3" cstate="print"/>
          <a:srcRect/>
          <a:stretch>
            <a:fillRect/>
          </a:stretch>
        </p:blipFill>
        <p:spPr>
          <a:xfrm>
            <a:off x="4648200" y="457200"/>
            <a:ext cx="2667000" cy="1581150"/>
          </a:xfrm>
          <a:noFill/>
        </p:spPr>
      </p:pic>
      <p:pic>
        <p:nvPicPr>
          <p:cNvPr id="95236" name="Picture 10" descr="A returning soldier with his children"/>
          <p:cNvPicPr>
            <a:picLocks noGrp="1" noChangeAspect="1" noChangeArrowheads="1"/>
          </p:cNvPicPr>
          <p:nvPr>
            <p:ph sz="quarter" idx="4294967295"/>
          </p:nvPr>
        </p:nvPicPr>
        <p:blipFill>
          <a:blip r:embed="rId4" cstate="print"/>
          <a:srcRect/>
          <a:stretch>
            <a:fillRect/>
          </a:stretch>
        </p:blipFill>
        <p:spPr>
          <a:xfrm>
            <a:off x="152400" y="3810000"/>
            <a:ext cx="2743200" cy="2286000"/>
          </a:xfrm>
          <a:noFill/>
        </p:spPr>
      </p:pic>
      <p:pic>
        <p:nvPicPr>
          <p:cNvPr id="95237" name="Picture 13" descr="soldiers with guns in training"/>
          <p:cNvPicPr>
            <a:picLocks noGrp="1" noChangeAspect="1" noChangeArrowheads="1"/>
          </p:cNvPicPr>
          <p:nvPr>
            <p:ph sz="quarter" idx="4294967295"/>
          </p:nvPr>
        </p:nvPicPr>
        <p:blipFill>
          <a:blip r:embed="rId5" cstate="print"/>
          <a:srcRect/>
          <a:stretch>
            <a:fillRect/>
          </a:stretch>
        </p:blipFill>
        <p:spPr>
          <a:xfrm>
            <a:off x="6019800" y="2286000"/>
            <a:ext cx="2960688" cy="1981200"/>
          </a:xfrm>
          <a:noFill/>
        </p:spPr>
      </p:pic>
      <p:pic>
        <p:nvPicPr>
          <p:cNvPr id="95238" name="Picture 7" descr="Soldier in bunk house"/>
          <p:cNvPicPr>
            <a:picLocks noChangeAspect="1" noChangeArrowheads="1"/>
          </p:cNvPicPr>
          <p:nvPr/>
        </p:nvPicPr>
        <p:blipFill>
          <a:blip r:embed="rId6" cstate="print"/>
          <a:srcRect/>
          <a:stretch>
            <a:fillRect/>
          </a:stretch>
        </p:blipFill>
        <p:spPr bwMode="auto">
          <a:xfrm>
            <a:off x="3429000" y="4718050"/>
            <a:ext cx="3200400" cy="2139950"/>
          </a:xfrm>
          <a:prstGeom prst="rect">
            <a:avLst/>
          </a:prstGeom>
          <a:noFill/>
          <a:ln w="9525">
            <a:noFill/>
            <a:miter lim="800000"/>
            <a:headEnd/>
            <a:tailEnd/>
          </a:ln>
        </p:spPr>
      </p:pic>
      <p:pic>
        <p:nvPicPr>
          <p:cNvPr id="95239" name="Picture 8" descr="soldier with children and soccor ball"/>
          <p:cNvPicPr>
            <a:picLocks noChangeAspect="1" noChangeArrowheads="1"/>
          </p:cNvPicPr>
          <p:nvPr/>
        </p:nvPicPr>
        <p:blipFill>
          <a:blip r:embed="rId7" cstate="print"/>
          <a:srcRect/>
          <a:stretch>
            <a:fillRect/>
          </a:stretch>
        </p:blipFill>
        <p:spPr bwMode="auto">
          <a:xfrm>
            <a:off x="457200" y="457200"/>
            <a:ext cx="32512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9"/>
          <p:cNvSpPr>
            <a:spLocks noGrp="1" noChangeArrowheads="1"/>
          </p:cNvSpPr>
          <p:nvPr>
            <p:ph type="title" idx="4294967295"/>
          </p:nvPr>
        </p:nvSpPr>
        <p:spPr/>
        <p:txBody>
          <a:bodyPr/>
          <a:lstStyle/>
          <a:p>
            <a:r>
              <a:rPr lang="en-US" b="1"/>
              <a:t>Purpose of Boot Camp</a:t>
            </a:r>
          </a:p>
        </p:txBody>
      </p:sp>
      <p:sp>
        <p:nvSpPr>
          <p:cNvPr id="111626" name="Rectangle 10"/>
          <p:cNvSpPr>
            <a:spLocks noGrp="1" noChangeArrowheads="1"/>
          </p:cNvSpPr>
          <p:nvPr>
            <p:ph type="body" sz="half" idx="4294967295"/>
          </p:nvPr>
        </p:nvSpPr>
        <p:spPr>
          <a:xfrm>
            <a:off x="457200" y="1905000"/>
            <a:ext cx="4038600" cy="4114800"/>
          </a:xfrm>
        </p:spPr>
        <p:txBody>
          <a:bodyPr/>
          <a:lstStyle/>
          <a:p>
            <a:r>
              <a:rPr lang="en-US" sz="2800"/>
              <a:t>Transform civilians in to service members</a:t>
            </a:r>
          </a:p>
          <a:p>
            <a:r>
              <a:rPr lang="en-US" sz="2800"/>
              <a:t>To create an artificial stress environment </a:t>
            </a:r>
          </a:p>
          <a:p>
            <a:r>
              <a:rPr lang="en-US" sz="2800"/>
              <a:t>To screen out recruits that would not be successful in adapting to military life</a:t>
            </a:r>
          </a:p>
        </p:txBody>
      </p:sp>
      <p:pic>
        <p:nvPicPr>
          <p:cNvPr id="32771" name="Picture 5" descr="Soldier with long afro getting head shaved into military haircut"/>
          <p:cNvPicPr>
            <a:picLocks noGrp="1" noChangeAspect="1" noChangeArrowheads="1"/>
          </p:cNvPicPr>
          <p:nvPr>
            <p:ph sz="quarter" idx="4294967295"/>
          </p:nvPr>
        </p:nvPicPr>
        <p:blipFill>
          <a:blip r:embed="rId3" cstate="print"/>
          <a:srcRect/>
          <a:stretch>
            <a:fillRect/>
          </a:stretch>
        </p:blipFill>
        <p:spPr>
          <a:xfrm>
            <a:off x="4495800" y="1371600"/>
            <a:ext cx="4060825" cy="2514600"/>
          </a:xfrm>
        </p:spPr>
      </p:pic>
      <p:pic>
        <p:nvPicPr>
          <p:cNvPr id="32772" name="Picture 14" descr="Officer screaming in the face of a female soldier"/>
          <p:cNvPicPr>
            <a:picLocks noGrp="1" noChangeAspect="1" noChangeArrowheads="1"/>
          </p:cNvPicPr>
          <p:nvPr>
            <p:ph sz="quarter" idx="4294967295"/>
          </p:nvPr>
        </p:nvPicPr>
        <p:blipFill>
          <a:blip r:embed="rId4" cstate="print"/>
          <a:srcRect/>
          <a:stretch>
            <a:fillRect/>
          </a:stretch>
        </p:blipFill>
        <p:spPr>
          <a:xfrm>
            <a:off x="4495800" y="4030663"/>
            <a:ext cx="4114800" cy="252253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6"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0450" name="Rectangle 2"/>
          <p:cNvSpPr>
            <a:spLocks noGrp="1" noChangeArrowheads="1"/>
          </p:cNvSpPr>
          <p:nvPr>
            <p:ph type="title" idx="4294967295"/>
          </p:nvPr>
        </p:nvSpPr>
        <p:spPr/>
        <p:txBody>
          <a:bodyPr/>
          <a:lstStyle/>
          <a:p>
            <a:pPr>
              <a:defRPr/>
            </a:pPr>
            <a:r>
              <a:rPr lang="en-US" b="1" dirty="0">
                <a:latin typeface="+mj-lt"/>
                <a:ea typeface="+mj-ea"/>
                <a:cs typeface="+mj-cs"/>
              </a:rPr>
              <a:t>Military Stressors</a:t>
            </a:r>
          </a:p>
        </p:txBody>
      </p:sp>
      <p:sp>
        <p:nvSpPr>
          <p:cNvPr id="360451" name="Rectangle 3"/>
          <p:cNvSpPr>
            <a:spLocks noGrp="1" noChangeArrowheads="1"/>
          </p:cNvSpPr>
          <p:nvPr>
            <p:ph type="body" idx="4294967295"/>
          </p:nvPr>
        </p:nvSpPr>
        <p:spPr/>
        <p:txBody>
          <a:bodyPr/>
          <a:lstStyle/>
          <a:p>
            <a:pPr>
              <a:defRPr/>
            </a:pPr>
            <a:r>
              <a:rPr lang="en-US" dirty="0">
                <a:latin typeface="+mn-lt"/>
                <a:ea typeface="+mn-ea"/>
                <a:cs typeface="+mn-cs"/>
              </a:rPr>
              <a:t>High risk occupation</a:t>
            </a:r>
          </a:p>
          <a:p>
            <a:pPr>
              <a:defRPr/>
            </a:pPr>
            <a:r>
              <a:rPr lang="en-US" dirty="0">
                <a:latin typeface="+mn-lt"/>
                <a:ea typeface="+mn-ea"/>
                <a:cs typeface="+mn-cs"/>
              </a:rPr>
              <a:t>Mobility </a:t>
            </a:r>
          </a:p>
          <a:p>
            <a:pPr>
              <a:defRPr/>
            </a:pPr>
            <a:r>
              <a:rPr lang="en-US" dirty="0">
                <a:latin typeface="+mn-lt"/>
                <a:ea typeface="+mn-ea"/>
                <a:cs typeface="+mn-cs"/>
              </a:rPr>
              <a:t>Authoritative work environment</a:t>
            </a:r>
          </a:p>
          <a:p>
            <a:pPr>
              <a:defRPr/>
            </a:pPr>
            <a:r>
              <a:rPr lang="en-US" dirty="0">
                <a:latin typeface="+mn-lt"/>
                <a:ea typeface="+mn-ea"/>
                <a:cs typeface="+mn-cs"/>
              </a:rPr>
              <a:t>Impact of separation</a:t>
            </a:r>
          </a:p>
          <a:p>
            <a:pPr>
              <a:defRPr/>
            </a:pPr>
            <a:r>
              <a:rPr lang="en-US" dirty="0">
                <a:latin typeface="+mn-lt"/>
                <a:ea typeface="+mn-ea"/>
                <a:cs typeface="+mn-cs"/>
              </a:rPr>
              <a:t>High degree of living with uncertainty</a:t>
            </a:r>
          </a:p>
          <a:p>
            <a:pPr>
              <a:defRPr/>
            </a:pPr>
            <a:endParaRPr lang="en-US" dirty="0">
              <a:latin typeface="+mn-lt"/>
              <a:ea typeface="+mn-ea"/>
              <a:cs typeface="+mn-cs"/>
            </a:endParaRPr>
          </a:p>
          <a:p>
            <a:pPr>
              <a:defRPr/>
            </a:pPr>
            <a:endParaRPr lang="en-US" dirty="0">
              <a:latin typeface="+mn-lt"/>
              <a:ea typeface="+mn-ea"/>
              <a:cs typeface="+mn-cs"/>
            </a:endParaRPr>
          </a:p>
        </p:txBody>
      </p:sp>
      <p:pic>
        <p:nvPicPr>
          <p:cNvPr id="97284" name="Picture 4" descr="F:\Pictures\Iraq\Picture 015.jpg"/>
          <p:cNvPicPr>
            <a:picLocks noChangeAspect="1" noChangeArrowheads="1"/>
          </p:cNvPicPr>
          <p:nvPr/>
        </p:nvPicPr>
        <p:blipFill>
          <a:blip r:embed="rId3" cstate="print"/>
          <a:srcRect/>
          <a:stretch>
            <a:fillRect/>
          </a:stretch>
        </p:blipFill>
        <p:spPr bwMode="auto">
          <a:xfrm>
            <a:off x="2667000" y="4800600"/>
            <a:ext cx="3581400" cy="205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04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04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04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04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p:txBody>
          <a:bodyPr/>
          <a:lstStyle/>
          <a:p>
            <a:pPr algn="ctr">
              <a:defRPr/>
            </a:pPr>
            <a:r>
              <a:rPr lang="en-US" b="1">
                <a:latin typeface="+mj-lt"/>
                <a:ea typeface="+mj-ea"/>
                <a:cs typeface="+mj-cs"/>
              </a:rPr>
              <a:t>Conditions on the Battlefield</a:t>
            </a:r>
          </a:p>
        </p:txBody>
      </p:sp>
      <p:sp>
        <p:nvSpPr>
          <p:cNvPr id="367619" name="Rectangle 3"/>
          <p:cNvSpPr>
            <a:spLocks noGrp="1" noChangeArrowheads="1"/>
          </p:cNvSpPr>
          <p:nvPr>
            <p:ph type="body" idx="4294967295"/>
          </p:nvPr>
        </p:nvSpPr>
        <p:spPr/>
        <p:txBody>
          <a:bodyPr/>
          <a:lstStyle/>
          <a:p>
            <a:r>
              <a:rPr lang="en-US"/>
              <a:t>Hostile</a:t>
            </a:r>
          </a:p>
          <a:p>
            <a:r>
              <a:rPr lang="en-US"/>
              <a:t>Deadly</a:t>
            </a:r>
          </a:p>
          <a:p>
            <a:r>
              <a:rPr lang="en-US"/>
              <a:t>Multiple threats</a:t>
            </a:r>
          </a:p>
          <a:p>
            <a:r>
              <a:rPr lang="en-US"/>
              <a:t>Asymmetrical </a:t>
            </a:r>
          </a:p>
          <a:p>
            <a:r>
              <a:rPr lang="en-US"/>
              <a:t>Guerilla war – friends/foe</a:t>
            </a:r>
          </a:p>
          <a:p>
            <a:pPr>
              <a:buFontTx/>
              <a:buNone/>
            </a:pPr>
            <a:endParaRPr lang="en-US"/>
          </a:p>
          <a:p>
            <a:pPr>
              <a:buFontTx/>
              <a:buNone/>
            </a:pPr>
            <a:endParaRPr lang="en-US"/>
          </a:p>
        </p:txBody>
      </p:sp>
      <p:pic>
        <p:nvPicPr>
          <p:cNvPr id="99332" name="Picture 4" descr="F:\Pictures\Iraq\P1000694.JPG"/>
          <p:cNvPicPr>
            <a:picLocks noChangeAspect="1" noChangeArrowheads="1"/>
          </p:cNvPicPr>
          <p:nvPr/>
        </p:nvPicPr>
        <p:blipFill>
          <a:blip r:embed="rId3" cstate="print"/>
          <a:srcRect/>
          <a:stretch>
            <a:fillRect/>
          </a:stretch>
        </p:blipFill>
        <p:spPr bwMode="auto">
          <a:xfrm>
            <a:off x="4114800" y="1371600"/>
            <a:ext cx="3810000" cy="2563813"/>
          </a:xfrm>
          <a:prstGeom prst="rect">
            <a:avLst/>
          </a:prstGeom>
          <a:noFill/>
          <a:ln w="9525">
            <a:noFill/>
            <a:miter lim="800000"/>
            <a:headEnd/>
            <a:tailEnd/>
          </a:ln>
        </p:spPr>
      </p:pic>
      <p:pic>
        <p:nvPicPr>
          <p:cNvPr id="99333" name="Picture 5" descr="F:\Pictures\Iraq\P1000393.JPG"/>
          <p:cNvPicPr>
            <a:picLocks noChangeAspect="1" noChangeArrowheads="1"/>
          </p:cNvPicPr>
          <p:nvPr/>
        </p:nvPicPr>
        <p:blipFill>
          <a:blip r:embed="rId4" cstate="print"/>
          <a:srcRect/>
          <a:stretch>
            <a:fillRect/>
          </a:stretch>
        </p:blipFill>
        <p:spPr bwMode="auto">
          <a:xfrm>
            <a:off x="2819400" y="4857750"/>
            <a:ext cx="2819400"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2498" name="Rectangle 2"/>
          <p:cNvSpPr>
            <a:spLocks noGrp="1" noChangeArrowheads="1"/>
          </p:cNvSpPr>
          <p:nvPr>
            <p:ph type="title" idx="4294967295"/>
          </p:nvPr>
        </p:nvSpPr>
        <p:spPr>
          <a:xfrm>
            <a:off x="0" y="0"/>
            <a:ext cx="8229600" cy="1384300"/>
          </a:xfrm>
        </p:spPr>
        <p:txBody>
          <a:bodyPr/>
          <a:lstStyle/>
          <a:p>
            <a:pPr algn="ctr">
              <a:defRPr/>
            </a:pPr>
            <a:r>
              <a:rPr lang="en-US">
                <a:latin typeface="+mj-lt"/>
                <a:ea typeface="+mj-ea"/>
                <a:cs typeface="+mj-cs"/>
              </a:rPr>
              <a:t> </a:t>
            </a:r>
            <a:r>
              <a:rPr lang="en-US" b="1">
                <a:latin typeface="+mj-lt"/>
                <a:ea typeface="+mj-ea"/>
                <a:cs typeface="+mj-cs"/>
              </a:rPr>
              <a:t>Stressors In War</a:t>
            </a:r>
            <a:r>
              <a:rPr lang="en-US">
                <a:latin typeface="+mj-lt"/>
                <a:ea typeface="+mj-ea"/>
                <a:cs typeface="+mj-cs"/>
              </a:rPr>
              <a:t> </a:t>
            </a:r>
          </a:p>
        </p:txBody>
      </p:sp>
      <p:sp>
        <p:nvSpPr>
          <p:cNvPr id="362499" name="Rectangle 3"/>
          <p:cNvSpPr>
            <a:spLocks noGrp="1" noChangeArrowheads="1"/>
          </p:cNvSpPr>
          <p:nvPr>
            <p:ph type="body" idx="4294967295"/>
          </p:nvPr>
        </p:nvSpPr>
        <p:spPr>
          <a:xfrm>
            <a:off x="152400" y="1219200"/>
            <a:ext cx="8382000" cy="4800600"/>
          </a:xfrm>
        </p:spPr>
        <p:txBody>
          <a:bodyPr/>
          <a:lstStyle/>
          <a:p>
            <a:pPr>
              <a:lnSpc>
                <a:spcPct val="80000"/>
              </a:lnSpc>
              <a:buFontTx/>
              <a:buNone/>
            </a:pPr>
            <a:endParaRPr lang="en-US" sz="2000"/>
          </a:p>
          <a:p>
            <a:pPr>
              <a:lnSpc>
                <a:spcPct val="80000"/>
              </a:lnSpc>
            </a:pPr>
            <a:r>
              <a:rPr lang="en-US" sz="2800"/>
              <a:t>Having to survive in an adverse and hostile environment</a:t>
            </a:r>
          </a:p>
          <a:p>
            <a:pPr>
              <a:lnSpc>
                <a:spcPct val="80000"/>
              </a:lnSpc>
            </a:pPr>
            <a:r>
              <a:rPr lang="en-US" sz="2800"/>
              <a:t>Finding safe routes to travel “outside the wire”</a:t>
            </a:r>
          </a:p>
          <a:p>
            <a:pPr>
              <a:lnSpc>
                <a:spcPct val="80000"/>
              </a:lnSpc>
            </a:pPr>
            <a:r>
              <a:rPr lang="en-US" sz="2800"/>
              <a:t>Coping with the uncertainty inherent in the “fog of war”</a:t>
            </a:r>
          </a:p>
          <a:p>
            <a:pPr>
              <a:lnSpc>
                <a:spcPct val="80000"/>
              </a:lnSpc>
            </a:pPr>
            <a:r>
              <a:rPr lang="en-US" sz="2800"/>
              <a:t>Enduring lengthy deployment or being redeployed multiple times</a:t>
            </a:r>
          </a:p>
          <a:p>
            <a:pPr>
              <a:lnSpc>
                <a:spcPct val="80000"/>
              </a:lnSpc>
            </a:pPr>
            <a:r>
              <a:rPr lang="en-US" sz="2800"/>
              <a:t>Managing peer/leaders relationship conflicts</a:t>
            </a:r>
          </a:p>
          <a:p>
            <a:pPr>
              <a:lnSpc>
                <a:spcPct val="80000"/>
              </a:lnSpc>
            </a:pPr>
            <a:r>
              <a:rPr lang="en-US" sz="2800"/>
              <a:t>Experiencing family separation/home front worries</a:t>
            </a:r>
          </a:p>
          <a:p>
            <a:pPr>
              <a:lnSpc>
                <a:spcPct val="80000"/>
              </a:lnSpc>
            </a:pPr>
            <a:r>
              <a:rPr lang="en-US" sz="2800"/>
              <a:t>Struggling to find time for self-care</a:t>
            </a:r>
          </a:p>
          <a:p>
            <a:pPr>
              <a:lnSpc>
                <a:spcPct val="80000"/>
              </a:lnSpc>
            </a:pPr>
            <a:endParaRPr lang="en-US" sz="2800"/>
          </a:p>
          <a:p>
            <a:pPr>
              <a:lnSpc>
                <a:spcPct val="80000"/>
              </a:lnSpc>
            </a:pPr>
            <a:endParaRPr lang="en-US" sz="2000"/>
          </a:p>
          <a:p>
            <a:pPr>
              <a:lnSpc>
                <a:spcPct val="80000"/>
              </a:lnSpc>
            </a:pPr>
            <a:endParaRPr lang="en-US" sz="2000"/>
          </a:p>
          <a:p>
            <a:pPr>
              <a:lnSpc>
                <a:spcPct val="80000"/>
              </a:lnSpc>
            </a:pP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4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24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24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24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24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249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24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457200" y="666750"/>
            <a:ext cx="3008313" cy="1162050"/>
          </a:xfrm>
        </p:spPr>
        <p:txBody>
          <a:bodyPr anchor="t">
            <a:normAutofit/>
          </a:bodyPr>
          <a:lstStyle/>
          <a:p>
            <a:r>
              <a:rPr lang="en-US" sz="2800" b="1"/>
              <a:t>The Soldiers Creed</a:t>
            </a:r>
          </a:p>
        </p:txBody>
      </p:sp>
      <p:sp>
        <p:nvSpPr>
          <p:cNvPr id="4099" name="Rectangle 3"/>
          <p:cNvSpPr>
            <a:spLocks noGrp="1" noChangeArrowheads="1"/>
          </p:cNvSpPr>
          <p:nvPr>
            <p:ph idx="4294967295"/>
          </p:nvPr>
        </p:nvSpPr>
        <p:spPr>
          <a:xfrm>
            <a:off x="3575050" y="273050"/>
            <a:ext cx="5111750" cy="5853113"/>
          </a:xfrm>
        </p:spPr>
        <p:txBody>
          <a:bodyPr>
            <a:normAutofit/>
          </a:bodyPr>
          <a:lstStyle/>
          <a:p>
            <a:pPr lvl="1" defTabSz="457200">
              <a:lnSpc>
                <a:spcPct val="70000"/>
              </a:lnSpc>
            </a:pPr>
            <a:r>
              <a:rPr lang="en-US" sz="2000" dirty="0"/>
              <a:t>I am an American Soldier.</a:t>
            </a:r>
          </a:p>
          <a:p>
            <a:pPr lvl="1" defTabSz="457200">
              <a:lnSpc>
                <a:spcPct val="70000"/>
              </a:lnSpc>
            </a:pPr>
            <a:r>
              <a:rPr lang="en-US" sz="2000" dirty="0"/>
              <a:t>I am a Warrior and a member of a team. I serve the people of the United States, and live the Army Values.</a:t>
            </a:r>
          </a:p>
          <a:p>
            <a:pPr lvl="1" defTabSz="457200">
              <a:lnSpc>
                <a:spcPct val="70000"/>
              </a:lnSpc>
            </a:pPr>
            <a:r>
              <a:rPr lang="en-US" sz="2000" dirty="0"/>
              <a:t>I will always place the mission first.</a:t>
            </a:r>
          </a:p>
          <a:p>
            <a:pPr lvl="1" defTabSz="457200">
              <a:lnSpc>
                <a:spcPct val="70000"/>
              </a:lnSpc>
            </a:pPr>
            <a:r>
              <a:rPr lang="en-US" sz="2000" dirty="0"/>
              <a:t>I will never accept defeat.</a:t>
            </a:r>
          </a:p>
          <a:p>
            <a:pPr lvl="1" defTabSz="457200">
              <a:lnSpc>
                <a:spcPct val="70000"/>
              </a:lnSpc>
            </a:pPr>
            <a:r>
              <a:rPr lang="en-US" sz="2000" dirty="0"/>
              <a:t>I will never quit.</a:t>
            </a:r>
          </a:p>
          <a:p>
            <a:pPr lvl="1" defTabSz="457200">
              <a:lnSpc>
                <a:spcPct val="70000"/>
              </a:lnSpc>
            </a:pPr>
            <a:r>
              <a:rPr lang="en-US" sz="2000" dirty="0"/>
              <a:t>I will never leave a fallen comrade.</a:t>
            </a:r>
          </a:p>
          <a:p>
            <a:pPr lvl="1" defTabSz="457200">
              <a:lnSpc>
                <a:spcPct val="70000"/>
              </a:lnSpc>
            </a:pPr>
            <a:r>
              <a:rPr lang="en-US" sz="2000" dirty="0"/>
              <a:t>I am disciplined, physically and mentally tough, trained and proficient in my warrior tasks and drills.</a:t>
            </a:r>
          </a:p>
          <a:p>
            <a:pPr lvl="1" defTabSz="457200">
              <a:lnSpc>
                <a:spcPct val="70000"/>
              </a:lnSpc>
            </a:pPr>
            <a:r>
              <a:rPr lang="en-US" sz="2000" dirty="0"/>
              <a:t>I always maintain my arms, my equipment and myself.</a:t>
            </a:r>
          </a:p>
          <a:p>
            <a:pPr lvl="1" defTabSz="457200">
              <a:lnSpc>
                <a:spcPct val="70000"/>
              </a:lnSpc>
            </a:pPr>
            <a:r>
              <a:rPr lang="en-US" sz="2000" dirty="0"/>
              <a:t>I am an expert and I am a professional.</a:t>
            </a:r>
          </a:p>
          <a:p>
            <a:pPr lvl="1" defTabSz="457200">
              <a:lnSpc>
                <a:spcPct val="70000"/>
              </a:lnSpc>
            </a:pPr>
            <a:r>
              <a:rPr lang="en-US" sz="2000" dirty="0"/>
              <a:t>I stand ready to deploy, engage, and destroy, the enemies of the United States of America in close combat.</a:t>
            </a:r>
          </a:p>
          <a:p>
            <a:pPr lvl="1" defTabSz="457200">
              <a:lnSpc>
                <a:spcPct val="70000"/>
              </a:lnSpc>
            </a:pPr>
            <a:r>
              <a:rPr lang="en-US" sz="2000" dirty="0"/>
              <a:t>I am a guardian of freedom and the American way of life.</a:t>
            </a:r>
          </a:p>
          <a:p>
            <a:pPr lvl="1" defTabSz="457200">
              <a:lnSpc>
                <a:spcPct val="70000"/>
              </a:lnSpc>
            </a:pPr>
            <a:r>
              <a:rPr lang="en-US" sz="2000" dirty="0"/>
              <a:t>I am an American Soldier.</a:t>
            </a:r>
          </a:p>
        </p:txBody>
      </p:sp>
      <p:sp>
        <p:nvSpPr>
          <p:cNvPr id="30723" name="Text Placeholder 8"/>
          <p:cNvSpPr>
            <a:spLocks noGrp="1"/>
          </p:cNvSpPr>
          <p:nvPr>
            <p:ph type="body" sz="half" idx="4294967295"/>
          </p:nvPr>
        </p:nvSpPr>
        <p:spPr>
          <a:xfrm>
            <a:off x="457200" y="1435100"/>
            <a:ext cx="3008313" cy="4691063"/>
          </a:xfrm>
        </p:spPr>
        <p:txBody>
          <a:bodyPr>
            <a:normAutofit/>
          </a:bodyPr>
          <a:lstStyle/>
          <a:p>
            <a:pPr marL="0" indent="0" defTabSz="457200">
              <a:buFontTx/>
              <a:buNone/>
            </a:pPr>
            <a:r>
              <a:rPr lang="en-US" sz="1400"/>
              <a:t>    </a:t>
            </a:r>
          </a:p>
        </p:txBody>
      </p:sp>
      <p:pic>
        <p:nvPicPr>
          <p:cNvPr id="34820" name="Picture 16" descr="Soldiers in formation giving salute"/>
          <p:cNvPicPr>
            <a:picLocks noChangeAspect="1"/>
          </p:cNvPicPr>
          <p:nvPr/>
        </p:nvPicPr>
        <p:blipFill>
          <a:blip r:embed="rId3" cstate="print"/>
          <a:srcRect l="6667" r="20000" b="-2222"/>
          <a:stretch>
            <a:fillRect/>
          </a:stretch>
        </p:blipFill>
        <p:spPr bwMode="auto">
          <a:xfrm>
            <a:off x="228600" y="2286000"/>
            <a:ext cx="3352800" cy="3505200"/>
          </a:xfrm>
          <a:prstGeom prst="rect">
            <a:avLst/>
          </a:prstGeom>
          <a:noFill/>
          <a:ln w="9525">
            <a:noFill/>
            <a:miter lim="800000"/>
            <a:headEnd/>
            <a:tailEnd/>
          </a:ln>
        </p:spPr>
      </p:pic>
      <p:sp>
        <p:nvSpPr>
          <p:cNvPr id="34821" name="Right Arrow 5"/>
          <p:cNvSpPr>
            <a:spLocks noChangeArrowheads="1"/>
          </p:cNvSpPr>
          <p:nvPr/>
        </p:nvSpPr>
        <p:spPr bwMode="auto">
          <a:xfrm>
            <a:off x="3276600" y="1600200"/>
            <a:ext cx="685800" cy="762000"/>
          </a:xfrm>
          <a:prstGeom prst="rightArrow">
            <a:avLst>
              <a:gd name="adj1" fmla="val 50000"/>
              <a:gd name="adj2" fmla="val 50000"/>
            </a:avLst>
          </a:prstGeom>
          <a:solidFill>
            <a:srgbClr val="FF0000"/>
          </a:solidFill>
          <a:ln w="9525" algn="ctr">
            <a:solidFill>
              <a:schemeClr val="tx1"/>
            </a:solidFill>
            <a:round/>
            <a:headEnd/>
            <a:tailEnd/>
          </a:ln>
        </p:spPr>
        <p:txBody>
          <a:bodyPr/>
          <a:lstStyle/>
          <a:p>
            <a:pPr algn="ctr" eaLnBrk="0" hangingPunct="0"/>
            <a:endParaRPr lang="en-US">
              <a:solidFill>
                <a:srgbClr val="FF0000"/>
              </a:solidFill>
              <a:latin typeface="Tahom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Rangers creed with arrows pointing to sections of text stating that rangers are an elite group of soldiers and another stating that ranges will never leave a fallen soldier and will never surrend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3427" name="Right Arrow 4"/>
          <p:cNvSpPr>
            <a:spLocks noChangeArrowheads="1"/>
          </p:cNvSpPr>
          <p:nvPr/>
        </p:nvSpPr>
        <p:spPr bwMode="auto">
          <a:xfrm>
            <a:off x="457200" y="2590800"/>
            <a:ext cx="914400" cy="381000"/>
          </a:xfrm>
          <a:prstGeom prst="rightArrow">
            <a:avLst>
              <a:gd name="adj1" fmla="val 50000"/>
              <a:gd name="adj2" fmla="val 50000"/>
            </a:avLst>
          </a:prstGeom>
          <a:solidFill>
            <a:srgbClr val="FF0000"/>
          </a:solidFill>
          <a:ln w="9525" algn="ctr">
            <a:solidFill>
              <a:schemeClr val="tx1"/>
            </a:solidFill>
            <a:round/>
            <a:headEnd/>
            <a:tailEnd/>
          </a:ln>
        </p:spPr>
        <p:txBody>
          <a:bodyPr/>
          <a:lstStyle/>
          <a:p>
            <a:pPr algn="ctr" eaLnBrk="0" hangingPunct="0"/>
            <a:endParaRPr lang="en-US">
              <a:latin typeface="Tahoma" pitchFamily="34" charset="0"/>
            </a:endParaRPr>
          </a:p>
        </p:txBody>
      </p:sp>
      <p:sp>
        <p:nvSpPr>
          <p:cNvPr id="103428" name="Right Arrow 5"/>
          <p:cNvSpPr>
            <a:spLocks noChangeArrowheads="1"/>
          </p:cNvSpPr>
          <p:nvPr/>
        </p:nvSpPr>
        <p:spPr bwMode="auto">
          <a:xfrm>
            <a:off x="381000" y="4419600"/>
            <a:ext cx="914400" cy="381000"/>
          </a:xfrm>
          <a:prstGeom prst="rightArrow">
            <a:avLst>
              <a:gd name="adj1" fmla="val 50000"/>
              <a:gd name="adj2" fmla="val 50000"/>
            </a:avLst>
          </a:prstGeom>
          <a:solidFill>
            <a:srgbClr val="FF0000"/>
          </a:solidFill>
          <a:ln w="9525" algn="ctr">
            <a:solidFill>
              <a:schemeClr val="tx1"/>
            </a:solidFill>
            <a:round/>
            <a:headEnd/>
            <a:tailEnd/>
          </a:ln>
        </p:spPr>
        <p:txBody>
          <a:bodyPr/>
          <a:lstStyle/>
          <a:p>
            <a:pPr algn="ctr" eaLnBrk="0" hangingPunct="0"/>
            <a:endParaRPr lang="en-US">
              <a:latin typeface="Tahom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idx="4294967295"/>
          </p:nvPr>
        </p:nvSpPr>
        <p:spPr>
          <a:xfrm>
            <a:off x="0" y="5562600"/>
            <a:ext cx="9144000" cy="1219200"/>
          </a:xfrm>
        </p:spPr>
        <p:txBody>
          <a:bodyPr/>
          <a:lstStyle/>
          <a:p>
            <a:pPr>
              <a:lnSpc>
                <a:spcPct val="80000"/>
              </a:lnSpc>
            </a:pPr>
            <a:r>
              <a:rPr lang="en-US" sz="3600" b="1"/>
              <a:t> You Can Remove the Warrior From the War, but Not the War From the Warrior</a:t>
            </a:r>
            <a:endParaRPr lang="en-US" sz="3600"/>
          </a:p>
        </p:txBody>
      </p:sp>
      <p:pic>
        <p:nvPicPr>
          <p:cNvPr id="451587" name="Picture 3" descr="Alex-C1"/>
          <p:cNvPicPr>
            <a:picLocks noChangeAspect="1" noChangeArrowheads="1"/>
          </p:cNvPicPr>
          <p:nvPr/>
        </p:nvPicPr>
        <p:blipFill>
          <a:blip r:embed="rId3" cstate="print"/>
          <a:srcRect/>
          <a:stretch>
            <a:fillRect/>
          </a:stretch>
        </p:blipFill>
        <p:spPr bwMode="auto">
          <a:xfrm>
            <a:off x="0" y="0"/>
            <a:ext cx="4572000" cy="5486400"/>
          </a:xfrm>
          <a:prstGeom prst="rect">
            <a:avLst/>
          </a:prstGeom>
          <a:noFill/>
          <a:ln w="9525">
            <a:noFill/>
            <a:miter lim="800000"/>
            <a:headEnd/>
            <a:tailEnd/>
          </a:ln>
        </p:spPr>
      </p:pic>
      <p:pic>
        <p:nvPicPr>
          <p:cNvPr id="451588" name="Picture 4" descr="Castro"/>
          <p:cNvPicPr>
            <a:picLocks noChangeAspect="1" noChangeArrowheads="1"/>
          </p:cNvPicPr>
          <p:nvPr/>
        </p:nvPicPr>
        <p:blipFill>
          <a:blip r:embed="rId4" cstate="print"/>
          <a:srcRect/>
          <a:stretch>
            <a:fillRect/>
          </a:stretch>
        </p:blipFill>
        <p:spPr bwMode="auto">
          <a:xfrm>
            <a:off x="4572000" y="0"/>
            <a:ext cx="4572000" cy="5486400"/>
          </a:xfrm>
          <a:prstGeom prst="rect">
            <a:avLst/>
          </a:prstGeom>
          <a:noFill/>
          <a:ln w="9525">
            <a:noFill/>
            <a:miter lim="800000"/>
            <a:headEnd/>
            <a:tailEnd/>
          </a:ln>
        </p:spPr>
      </p:pic>
      <p:pic>
        <p:nvPicPr>
          <p:cNvPr id="451589" name="Picture 5" descr="Green-C1"/>
          <p:cNvPicPr>
            <a:picLocks noChangeAspect="1" noChangeArrowheads="1"/>
          </p:cNvPicPr>
          <p:nvPr/>
        </p:nvPicPr>
        <p:blipFill>
          <a:blip r:embed="rId5" cstate="print"/>
          <a:srcRect/>
          <a:stretch>
            <a:fillRect/>
          </a:stretch>
        </p:blipFill>
        <p:spPr bwMode="auto">
          <a:xfrm>
            <a:off x="0" y="0"/>
            <a:ext cx="4572000" cy="5486400"/>
          </a:xfrm>
          <a:prstGeom prst="rect">
            <a:avLst/>
          </a:prstGeom>
          <a:noFill/>
          <a:ln w="9525">
            <a:noFill/>
            <a:miter lim="800000"/>
            <a:headEnd/>
            <a:tailEnd/>
          </a:ln>
        </p:spPr>
      </p:pic>
      <p:pic>
        <p:nvPicPr>
          <p:cNvPr id="451590" name="Picture 6" descr="Marine-2"/>
          <p:cNvPicPr>
            <a:picLocks noChangeAspect="1" noChangeArrowheads="1"/>
          </p:cNvPicPr>
          <p:nvPr/>
        </p:nvPicPr>
        <p:blipFill>
          <a:blip r:embed="rId6" cstate="print"/>
          <a:srcRect/>
          <a:stretch>
            <a:fillRect/>
          </a:stretch>
        </p:blipFill>
        <p:spPr bwMode="auto">
          <a:xfrm>
            <a:off x="4572000" y="0"/>
            <a:ext cx="4572000" cy="5486400"/>
          </a:xfrm>
          <a:prstGeom prst="rect">
            <a:avLst/>
          </a:prstGeom>
          <a:noFill/>
          <a:ln w="9525">
            <a:noFill/>
            <a:miter lim="800000"/>
            <a:headEnd/>
            <a:tailEnd/>
          </a:ln>
        </p:spPr>
      </p:pic>
      <p:pic>
        <p:nvPicPr>
          <p:cNvPr id="451591" name="Picture 7" descr="Mayorga-C1"/>
          <p:cNvPicPr>
            <a:picLocks noChangeAspect="1" noChangeArrowheads="1"/>
          </p:cNvPicPr>
          <p:nvPr/>
        </p:nvPicPr>
        <p:blipFill>
          <a:blip r:embed="rId7" cstate="print"/>
          <a:srcRect/>
          <a:stretch>
            <a:fillRect/>
          </a:stretch>
        </p:blipFill>
        <p:spPr bwMode="auto">
          <a:xfrm>
            <a:off x="0" y="0"/>
            <a:ext cx="4572000" cy="5486400"/>
          </a:xfrm>
          <a:prstGeom prst="rect">
            <a:avLst/>
          </a:prstGeom>
          <a:noFill/>
          <a:ln w="9525">
            <a:noFill/>
            <a:miter lim="800000"/>
            <a:headEnd/>
            <a:tailEnd/>
          </a:ln>
        </p:spPr>
      </p:pic>
      <p:pic>
        <p:nvPicPr>
          <p:cNvPr id="451592" name="Picture 8" descr="Milord-C1"/>
          <p:cNvPicPr>
            <a:picLocks noChangeAspect="1" noChangeArrowheads="1"/>
          </p:cNvPicPr>
          <p:nvPr/>
        </p:nvPicPr>
        <p:blipFill>
          <a:blip r:embed="rId8" cstate="print"/>
          <a:srcRect/>
          <a:stretch>
            <a:fillRect/>
          </a:stretch>
        </p:blipFill>
        <p:spPr bwMode="auto">
          <a:xfrm>
            <a:off x="4572000" y="0"/>
            <a:ext cx="4572000" cy="5486400"/>
          </a:xfrm>
          <a:prstGeom prst="rect">
            <a:avLst/>
          </a:prstGeom>
          <a:noFill/>
          <a:ln w="9525">
            <a:noFill/>
            <a:miter lim="800000"/>
            <a:headEnd/>
            <a:tailEnd/>
          </a:ln>
        </p:spPr>
      </p:pic>
      <p:pic>
        <p:nvPicPr>
          <p:cNvPr id="451593" name="Picture 9" descr="Perez-C1"/>
          <p:cNvPicPr>
            <a:picLocks noChangeAspect="1" noChangeArrowheads="1"/>
          </p:cNvPicPr>
          <p:nvPr/>
        </p:nvPicPr>
        <p:blipFill>
          <a:blip r:embed="rId9" cstate="print"/>
          <a:srcRect/>
          <a:stretch>
            <a:fillRect/>
          </a:stretch>
        </p:blipFill>
        <p:spPr bwMode="auto">
          <a:xfrm>
            <a:off x="0" y="0"/>
            <a:ext cx="4572000" cy="5486400"/>
          </a:xfrm>
          <a:prstGeom prst="rect">
            <a:avLst/>
          </a:prstGeom>
          <a:noFill/>
          <a:ln w="9525">
            <a:noFill/>
            <a:miter lim="800000"/>
            <a:headEnd/>
            <a:tailEnd/>
          </a:ln>
        </p:spPr>
      </p:pic>
      <p:pic>
        <p:nvPicPr>
          <p:cNvPr id="451594" name="Picture 10" descr="Rosen-C1"/>
          <p:cNvPicPr>
            <a:picLocks noChangeAspect="1" noChangeArrowheads="1"/>
          </p:cNvPicPr>
          <p:nvPr/>
        </p:nvPicPr>
        <p:blipFill>
          <a:blip r:embed="rId10" cstate="print"/>
          <a:srcRect/>
          <a:stretch>
            <a:fillRect/>
          </a:stretch>
        </p:blipFill>
        <p:spPr bwMode="auto">
          <a:xfrm>
            <a:off x="4572000" y="0"/>
            <a:ext cx="4572000" cy="5486400"/>
          </a:xfrm>
          <a:prstGeom prst="rect">
            <a:avLst/>
          </a:prstGeom>
          <a:noFill/>
          <a:ln w="9525">
            <a:noFill/>
            <a:miter lim="800000"/>
            <a:headEnd/>
            <a:tailEnd/>
          </a:ln>
        </p:spPr>
      </p:pic>
      <p:pic>
        <p:nvPicPr>
          <p:cNvPr id="451595" name="Picture 11" descr="Photo of a Military officer in uniform.  Wells-C1"/>
          <p:cNvPicPr>
            <a:picLocks noChangeAspect="1" noChangeArrowheads="1"/>
          </p:cNvPicPr>
          <p:nvPr/>
        </p:nvPicPr>
        <p:blipFill>
          <a:blip r:embed="rId11" cstate="print"/>
          <a:srcRect/>
          <a:stretch>
            <a:fillRect/>
          </a:stretch>
        </p:blipFill>
        <p:spPr bwMode="auto">
          <a:xfrm>
            <a:off x="0" y="0"/>
            <a:ext cx="4572000" cy="5486400"/>
          </a:xfrm>
          <a:prstGeom prst="rect">
            <a:avLst/>
          </a:prstGeom>
          <a:noFill/>
          <a:ln w="9525">
            <a:noFill/>
            <a:miter lim="800000"/>
            <a:headEnd/>
            <a:tailEnd/>
          </a:ln>
        </p:spPr>
      </p:pic>
      <p:pic>
        <p:nvPicPr>
          <p:cNvPr id="451596" name="Picture 12" descr="Photo of a US Army female soldier - Williams-C1"/>
          <p:cNvPicPr>
            <a:picLocks noChangeAspect="1" noChangeArrowheads="1"/>
          </p:cNvPicPr>
          <p:nvPr/>
        </p:nvPicPr>
        <p:blipFill>
          <a:blip r:embed="rId12" cstate="print"/>
          <a:srcRect/>
          <a:stretch>
            <a:fillRect/>
          </a:stretch>
        </p:blipFill>
        <p:spPr bwMode="auto">
          <a:xfrm>
            <a:off x="4572000" y="0"/>
            <a:ext cx="4572000" cy="5486400"/>
          </a:xfrm>
          <a:prstGeom prst="rect">
            <a:avLst/>
          </a:prstGeom>
          <a:noFill/>
          <a:ln w="9525">
            <a:noFill/>
            <a:miter lim="800000"/>
            <a:headEnd/>
            <a:tailEnd/>
          </a:ln>
        </p:spPr>
      </p:pic>
      <p:sp>
        <p:nvSpPr>
          <p:cNvPr id="36876" name="Line 13"/>
          <p:cNvSpPr>
            <a:spLocks noChangeShapeType="1"/>
          </p:cNvSpPr>
          <p:nvPr/>
        </p:nvSpPr>
        <p:spPr bwMode="auto">
          <a:xfrm>
            <a:off x="0" y="5486400"/>
            <a:ext cx="9144000" cy="0"/>
          </a:xfrm>
          <a:prstGeom prst="line">
            <a:avLst/>
          </a:prstGeom>
          <a:noFill/>
          <a:ln w="63500">
            <a:solidFill>
              <a:schemeClr val="bg2"/>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51587"/>
                                        </p:tgtEl>
                                        <p:attrNameLst>
                                          <p:attrName>style.visibility</p:attrName>
                                        </p:attrNameLst>
                                      </p:cBhvr>
                                      <p:to>
                                        <p:strVal val="visible"/>
                                      </p:to>
                                    </p:set>
                                    <p:animEffect transition="in" filter="fade">
                                      <p:cBhvr>
                                        <p:cTn id="7" dur="3000"/>
                                        <p:tgtEl>
                                          <p:spTgt spid="451587"/>
                                        </p:tgtEl>
                                      </p:cBhvr>
                                    </p:animEffect>
                                  </p:childTnLst>
                                </p:cTn>
                              </p:par>
                            </p:childTnLst>
                          </p:cTn>
                        </p:par>
                        <p:par>
                          <p:cTn id="8" fill="hold">
                            <p:stCondLst>
                              <p:cond delay="4000"/>
                            </p:stCondLst>
                            <p:childTnLst>
                              <p:par>
                                <p:cTn id="9" presetID="10" presetClass="entr" presetSubtype="0" fill="hold" nodeType="afterEffect">
                                  <p:stCondLst>
                                    <p:cond delay="1500"/>
                                  </p:stCondLst>
                                  <p:childTnLst>
                                    <p:set>
                                      <p:cBhvr>
                                        <p:cTn id="10" dur="1" fill="hold">
                                          <p:stCondLst>
                                            <p:cond delay="0"/>
                                          </p:stCondLst>
                                        </p:cTn>
                                        <p:tgtEl>
                                          <p:spTgt spid="451588"/>
                                        </p:tgtEl>
                                        <p:attrNameLst>
                                          <p:attrName>style.visibility</p:attrName>
                                        </p:attrNameLst>
                                      </p:cBhvr>
                                      <p:to>
                                        <p:strVal val="visible"/>
                                      </p:to>
                                    </p:set>
                                    <p:animEffect transition="in" filter="fade">
                                      <p:cBhvr>
                                        <p:cTn id="11" dur="1000"/>
                                        <p:tgtEl>
                                          <p:spTgt spid="451588"/>
                                        </p:tgtEl>
                                      </p:cBhvr>
                                    </p:animEffect>
                                  </p:childTnLst>
                                </p:cTn>
                              </p:par>
                            </p:childTnLst>
                          </p:cTn>
                        </p:par>
                        <p:par>
                          <p:cTn id="12" fill="hold">
                            <p:stCondLst>
                              <p:cond delay="6500"/>
                            </p:stCondLst>
                            <p:childTnLst>
                              <p:par>
                                <p:cTn id="13" presetID="10" presetClass="entr" presetSubtype="0" fill="hold" nodeType="afterEffect">
                                  <p:stCondLst>
                                    <p:cond delay="1500"/>
                                  </p:stCondLst>
                                  <p:childTnLst>
                                    <p:set>
                                      <p:cBhvr>
                                        <p:cTn id="14" dur="1" fill="hold">
                                          <p:stCondLst>
                                            <p:cond delay="0"/>
                                          </p:stCondLst>
                                        </p:cTn>
                                        <p:tgtEl>
                                          <p:spTgt spid="451589"/>
                                        </p:tgtEl>
                                        <p:attrNameLst>
                                          <p:attrName>style.visibility</p:attrName>
                                        </p:attrNameLst>
                                      </p:cBhvr>
                                      <p:to>
                                        <p:strVal val="visible"/>
                                      </p:to>
                                    </p:set>
                                    <p:animEffect transition="in" filter="fade">
                                      <p:cBhvr>
                                        <p:cTn id="15" dur="1000"/>
                                        <p:tgtEl>
                                          <p:spTgt spid="451589"/>
                                        </p:tgtEl>
                                      </p:cBhvr>
                                    </p:animEffect>
                                  </p:childTnLst>
                                </p:cTn>
                              </p:par>
                            </p:childTnLst>
                          </p:cTn>
                        </p:par>
                        <p:par>
                          <p:cTn id="16" fill="hold">
                            <p:stCondLst>
                              <p:cond delay="9000"/>
                            </p:stCondLst>
                            <p:childTnLst>
                              <p:par>
                                <p:cTn id="17" presetID="10" presetClass="entr" presetSubtype="0" fill="hold" nodeType="afterEffect">
                                  <p:stCondLst>
                                    <p:cond delay="1500"/>
                                  </p:stCondLst>
                                  <p:childTnLst>
                                    <p:set>
                                      <p:cBhvr>
                                        <p:cTn id="18" dur="1" fill="hold">
                                          <p:stCondLst>
                                            <p:cond delay="0"/>
                                          </p:stCondLst>
                                        </p:cTn>
                                        <p:tgtEl>
                                          <p:spTgt spid="451590"/>
                                        </p:tgtEl>
                                        <p:attrNameLst>
                                          <p:attrName>style.visibility</p:attrName>
                                        </p:attrNameLst>
                                      </p:cBhvr>
                                      <p:to>
                                        <p:strVal val="visible"/>
                                      </p:to>
                                    </p:set>
                                    <p:animEffect transition="in" filter="fade">
                                      <p:cBhvr>
                                        <p:cTn id="19" dur="1000"/>
                                        <p:tgtEl>
                                          <p:spTgt spid="451590"/>
                                        </p:tgtEl>
                                      </p:cBhvr>
                                    </p:animEffect>
                                  </p:childTnLst>
                                </p:cTn>
                              </p:par>
                            </p:childTnLst>
                          </p:cTn>
                        </p:par>
                        <p:par>
                          <p:cTn id="20" fill="hold">
                            <p:stCondLst>
                              <p:cond delay="11500"/>
                            </p:stCondLst>
                            <p:childTnLst>
                              <p:par>
                                <p:cTn id="21" presetID="10" presetClass="entr" presetSubtype="0" fill="hold" nodeType="afterEffect">
                                  <p:stCondLst>
                                    <p:cond delay="1500"/>
                                  </p:stCondLst>
                                  <p:childTnLst>
                                    <p:set>
                                      <p:cBhvr>
                                        <p:cTn id="22" dur="1" fill="hold">
                                          <p:stCondLst>
                                            <p:cond delay="0"/>
                                          </p:stCondLst>
                                        </p:cTn>
                                        <p:tgtEl>
                                          <p:spTgt spid="451591"/>
                                        </p:tgtEl>
                                        <p:attrNameLst>
                                          <p:attrName>style.visibility</p:attrName>
                                        </p:attrNameLst>
                                      </p:cBhvr>
                                      <p:to>
                                        <p:strVal val="visible"/>
                                      </p:to>
                                    </p:set>
                                    <p:animEffect transition="in" filter="fade">
                                      <p:cBhvr>
                                        <p:cTn id="23" dur="1000"/>
                                        <p:tgtEl>
                                          <p:spTgt spid="451591"/>
                                        </p:tgtEl>
                                      </p:cBhvr>
                                    </p:animEffect>
                                  </p:childTnLst>
                                </p:cTn>
                              </p:par>
                            </p:childTnLst>
                          </p:cTn>
                        </p:par>
                        <p:par>
                          <p:cTn id="24" fill="hold">
                            <p:stCondLst>
                              <p:cond delay="14000"/>
                            </p:stCondLst>
                            <p:childTnLst>
                              <p:par>
                                <p:cTn id="25" presetID="10" presetClass="entr" presetSubtype="0" fill="hold" nodeType="afterEffect">
                                  <p:stCondLst>
                                    <p:cond delay="1500"/>
                                  </p:stCondLst>
                                  <p:childTnLst>
                                    <p:set>
                                      <p:cBhvr>
                                        <p:cTn id="26" dur="1" fill="hold">
                                          <p:stCondLst>
                                            <p:cond delay="0"/>
                                          </p:stCondLst>
                                        </p:cTn>
                                        <p:tgtEl>
                                          <p:spTgt spid="451592"/>
                                        </p:tgtEl>
                                        <p:attrNameLst>
                                          <p:attrName>style.visibility</p:attrName>
                                        </p:attrNameLst>
                                      </p:cBhvr>
                                      <p:to>
                                        <p:strVal val="visible"/>
                                      </p:to>
                                    </p:set>
                                    <p:animEffect transition="in" filter="fade">
                                      <p:cBhvr>
                                        <p:cTn id="27" dur="1000"/>
                                        <p:tgtEl>
                                          <p:spTgt spid="451592"/>
                                        </p:tgtEl>
                                      </p:cBhvr>
                                    </p:animEffect>
                                  </p:childTnLst>
                                </p:cTn>
                              </p:par>
                            </p:childTnLst>
                          </p:cTn>
                        </p:par>
                        <p:par>
                          <p:cTn id="28" fill="hold">
                            <p:stCondLst>
                              <p:cond delay="16500"/>
                            </p:stCondLst>
                            <p:childTnLst>
                              <p:par>
                                <p:cTn id="29" presetID="10" presetClass="entr" presetSubtype="0" fill="hold" nodeType="afterEffect">
                                  <p:stCondLst>
                                    <p:cond delay="1500"/>
                                  </p:stCondLst>
                                  <p:childTnLst>
                                    <p:set>
                                      <p:cBhvr>
                                        <p:cTn id="30" dur="1" fill="hold">
                                          <p:stCondLst>
                                            <p:cond delay="0"/>
                                          </p:stCondLst>
                                        </p:cTn>
                                        <p:tgtEl>
                                          <p:spTgt spid="451593"/>
                                        </p:tgtEl>
                                        <p:attrNameLst>
                                          <p:attrName>style.visibility</p:attrName>
                                        </p:attrNameLst>
                                      </p:cBhvr>
                                      <p:to>
                                        <p:strVal val="visible"/>
                                      </p:to>
                                    </p:set>
                                    <p:animEffect transition="in" filter="fade">
                                      <p:cBhvr>
                                        <p:cTn id="31" dur="1000"/>
                                        <p:tgtEl>
                                          <p:spTgt spid="451593"/>
                                        </p:tgtEl>
                                      </p:cBhvr>
                                    </p:animEffect>
                                  </p:childTnLst>
                                </p:cTn>
                              </p:par>
                            </p:childTnLst>
                          </p:cTn>
                        </p:par>
                        <p:par>
                          <p:cTn id="32" fill="hold">
                            <p:stCondLst>
                              <p:cond delay="19000"/>
                            </p:stCondLst>
                            <p:childTnLst>
                              <p:par>
                                <p:cTn id="33" presetID="10" presetClass="entr" presetSubtype="0" fill="hold" nodeType="afterEffect">
                                  <p:stCondLst>
                                    <p:cond delay="1500"/>
                                  </p:stCondLst>
                                  <p:childTnLst>
                                    <p:set>
                                      <p:cBhvr>
                                        <p:cTn id="34" dur="1" fill="hold">
                                          <p:stCondLst>
                                            <p:cond delay="0"/>
                                          </p:stCondLst>
                                        </p:cTn>
                                        <p:tgtEl>
                                          <p:spTgt spid="451594"/>
                                        </p:tgtEl>
                                        <p:attrNameLst>
                                          <p:attrName>style.visibility</p:attrName>
                                        </p:attrNameLst>
                                      </p:cBhvr>
                                      <p:to>
                                        <p:strVal val="visible"/>
                                      </p:to>
                                    </p:set>
                                    <p:animEffect transition="in" filter="fade">
                                      <p:cBhvr>
                                        <p:cTn id="35" dur="1000"/>
                                        <p:tgtEl>
                                          <p:spTgt spid="451594"/>
                                        </p:tgtEl>
                                      </p:cBhvr>
                                    </p:animEffect>
                                  </p:childTnLst>
                                </p:cTn>
                              </p:par>
                            </p:childTnLst>
                          </p:cTn>
                        </p:par>
                        <p:par>
                          <p:cTn id="36" fill="hold">
                            <p:stCondLst>
                              <p:cond delay="21500"/>
                            </p:stCondLst>
                            <p:childTnLst>
                              <p:par>
                                <p:cTn id="37" presetID="10" presetClass="entr" presetSubtype="0" fill="hold" nodeType="afterEffect">
                                  <p:stCondLst>
                                    <p:cond delay="1500"/>
                                  </p:stCondLst>
                                  <p:childTnLst>
                                    <p:set>
                                      <p:cBhvr>
                                        <p:cTn id="38" dur="1" fill="hold">
                                          <p:stCondLst>
                                            <p:cond delay="0"/>
                                          </p:stCondLst>
                                        </p:cTn>
                                        <p:tgtEl>
                                          <p:spTgt spid="451595"/>
                                        </p:tgtEl>
                                        <p:attrNameLst>
                                          <p:attrName>style.visibility</p:attrName>
                                        </p:attrNameLst>
                                      </p:cBhvr>
                                      <p:to>
                                        <p:strVal val="visible"/>
                                      </p:to>
                                    </p:set>
                                    <p:animEffect transition="in" filter="fade">
                                      <p:cBhvr>
                                        <p:cTn id="39" dur="1000"/>
                                        <p:tgtEl>
                                          <p:spTgt spid="451595"/>
                                        </p:tgtEl>
                                      </p:cBhvr>
                                    </p:animEffect>
                                  </p:childTnLst>
                                </p:cTn>
                              </p:par>
                            </p:childTnLst>
                          </p:cTn>
                        </p:par>
                        <p:par>
                          <p:cTn id="40" fill="hold">
                            <p:stCondLst>
                              <p:cond delay="24000"/>
                            </p:stCondLst>
                            <p:childTnLst>
                              <p:par>
                                <p:cTn id="41" presetID="10" presetClass="entr" presetSubtype="0" fill="hold" nodeType="afterEffect">
                                  <p:stCondLst>
                                    <p:cond delay="1500"/>
                                  </p:stCondLst>
                                  <p:childTnLst>
                                    <p:set>
                                      <p:cBhvr>
                                        <p:cTn id="42" dur="1" fill="hold">
                                          <p:stCondLst>
                                            <p:cond delay="0"/>
                                          </p:stCondLst>
                                        </p:cTn>
                                        <p:tgtEl>
                                          <p:spTgt spid="451596"/>
                                        </p:tgtEl>
                                        <p:attrNameLst>
                                          <p:attrName>style.visibility</p:attrName>
                                        </p:attrNameLst>
                                      </p:cBhvr>
                                      <p:to>
                                        <p:strVal val="visible"/>
                                      </p:to>
                                    </p:set>
                                    <p:animEffect transition="in" filter="fade">
                                      <p:cBhvr>
                                        <p:cTn id="43" dur="1000"/>
                                        <p:tgtEl>
                                          <p:spTgt spid="451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p:txBody>
          <a:bodyPr>
            <a:normAutofit/>
          </a:bodyPr>
          <a:lstStyle/>
          <a:p>
            <a:r>
              <a:rPr lang="en-US" sz="4000"/>
              <a:t>Psychological Concepts/</a:t>
            </a:r>
            <a:br>
              <a:rPr lang="en-US" sz="4000"/>
            </a:br>
            <a:r>
              <a:rPr lang="en-US" sz="4000"/>
              <a:t>Reactions To Trauma</a:t>
            </a:r>
          </a:p>
        </p:txBody>
      </p:sp>
      <p:sp>
        <p:nvSpPr>
          <p:cNvPr id="43010" name="Rectangle 3"/>
          <p:cNvSpPr>
            <a:spLocks noGrp="1" noChangeArrowheads="1"/>
          </p:cNvSpPr>
          <p:nvPr>
            <p:ph type="body" idx="4294967295"/>
          </p:nvPr>
        </p:nvSpPr>
        <p:spPr/>
        <p:txBody>
          <a:bodyPr/>
          <a:lstStyle/>
          <a:p>
            <a:r>
              <a:rPr lang="en-US"/>
              <a:t>Safety </a:t>
            </a:r>
          </a:p>
          <a:p>
            <a:r>
              <a:rPr lang="en-US"/>
              <a:t>Trust</a:t>
            </a:r>
          </a:p>
          <a:p>
            <a:r>
              <a:rPr lang="en-US"/>
              <a:t>Esteem</a:t>
            </a:r>
          </a:p>
          <a:p>
            <a:r>
              <a:rPr lang="en-US"/>
              <a:t>Control</a:t>
            </a:r>
          </a:p>
          <a:p>
            <a:r>
              <a:rPr lang="en-US"/>
              <a:t>Power</a:t>
            </a:r>
          </a:p>
          <a:p>
            <a:r>
              <a:rPr lang="en-US"/>
              <a:t>Frame of reference</a:t>
            </a:r>
          </a:p>
          <a:p>
            <a:r>
              <a:rPr lang="en-US"/>
              <a:t>Exposure to risk</a:t>
            </a:r>
          </a:p>
        </p:txBody>
      </p:sp>
      <p:pic>
        <p:nvPicPr>
          <p:cNvPr id="43011" name="Content Placeholder 5" descr="Soldiers with weapons on recon duty in Baghdad."/>
          <p:cNvPicPr>
            <a:picLocks noChangeAspect="1"/>
          </p:cNvPicPr>
          <p:nvPr/>
        </p:nvPicPr>
        <p:blipFill>
          <a:blip r:embed="rId3" cstate="print"/>
          <a:srcRect/>
          <a:stretch>
            <a:fillRect/>
          </a:stretch>
        </p:blipFill>
        <p:spPr bwMode="auto">
          <a:xfrm>
            <a:off x="4572000" y="1752600"/>
            <a:ext cx="3352800" cy="333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p:txBody>
          <a:bodyPr>
            <a:normAutofit fontScale="90000"/>
          </a:bodyPr>
          <a:lstStyle/>
          <a:p>
            <a:r>
              <a:rPr lang="en-US" sz="4000"/>
              <a:t>Readjustment Challenges</a:t>
            </a:r>
            <a:br>
              <a:rPr lang="en-US" sz="4000"/>
            </a:br>
            <a:r>
              <a:rPr lang="en-US" sz="4000"/>
              <a:t>“The Three D’s”</a:t>
            </a:r>
            <a:br>
              <a:rPr lang="en-US" sz="4000"/>
            </a:br>
            <a:endParaRPr lang="en-US" sz="4000"/>
          </a:p>
        </p:txBody>
      </p:sp>
      <p:sp>
        <p:nvSpPr>
          <p:cNvPr id="210947" name="Rectangle 3"/>
          <p:cNvSpPr>
            <a:spLocks noGrp="1" noChangeArrowheads="1"/>
          </p:cNvSpPr>
          <p:nvPr>
            <p:ph type="body" idx="4294967295"/>
          </p:nvPr>
        </p:nvSpPr>
        <p:spPr/>
        <p:txBody>
          <a:bodyPr/>
          <a:lstStyle/>
          <a:p>
            <a:r>
              <a:rPr lang="en-US"/>
              <a:t>Disjointed</a:t>
            </a:r>
          </a:p>
          <a:p>
            <a:r>
              <a:rPr lang="en-US"/>
              <a:t>Disconnected                            </a:t>
            </a:r>
          </a:p>
          <a:p>
            <a:r>
              <a:rPr lang="en-US"/>
              <a:t>Dead</a:t>
            </a:r>
          </a:p>
        </p:txBody>
      </p:sp>
      <p:pic>
        <p:nvPicPr>
          <p:cNvPr id="45059" name="Picture 4" descr="Magazine cover with despondant soldier and the title article &quot;PTSD&quot;"/>
          <p:cNvPicPr>
            <a:picLocks noChangeAspect="1" noChangeArrowheads="1"/>
          </p:cNvPicPr>
          <p:nvPr/>
        </p:nvPicPr>
        <p:blipFill>
          <a:blip r:embed="rId3" cstate="print"/>
          <a:srcRect/>
          <a:stretch>
            <a:fillRect/>
          </a:stretch>
        </p:blipFill>
        <p:spPr bwMode="auto">
          <a:xfrm>
            <a:off x="4419600" y="1371600"/>
            <a:ext cx="3581400"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9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9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ctrTitle" idx="4294967295"/>
          </p:nvPr>
        </p:nvSpPr>
        <p:spPr>
          <a:xfrm>
            <a:off x="685800" y="228600"/>
            <a:ext cx="7772400" cy="1470025"/>
          </a:xfrm>
        </p:spPr>
        <p:txBody>
          <a:bodyPr/>
          <a:lstStyle/>
          <a:p>
            <a:pPr algn="ctr"/>
            <a:r>
              <a:rPr lang="en-US" b="1"/>
              <a:t>Purpose</a:t>
            </a:r>
          </a:p>
        </p:txBody>
      </p:sp>
      <p:sp>
        <p:nvSpPr>
          <p:cNvPr id="25602" name="Rectangle 3"/>
          <p:cNvSpPr>
            <a:spLocks noGrp="1" noChangeArrowheads="1"/>
          </p:cNvSpPr>
          <p:nvPr>
            <p:ph type="subTitle" idx="4294967295"/>
          </p:nvPr>
        </p:nvSpPr>
        <p:spPr>
          <a:xfrm>
            <a:off x="533400" y="1905000"/>
            <a:ext cx="7772400" cy="3048000"/>
          </a:xfrm>
        </p:spPr>
        <p:txBody>
          <a:bodyPr>
            <a:normAutofit/>
          </a:bodyPr>
          <a:lstStyle/>
          <a:p>
            <a:pPr marL="0" indent="0" algn="ctr">
              <a:buFontTx/>
              <a:buNone/>
            </a:pPr>
            <a:r>
              <a:rPr lang="en-US" dirty="0"/>
              <a:t>To increase </a:t>
            </a:r>
            <a:r>
              <a:rPr lang="en-US" dirty="0" smtClean="0"/>
              <a:t>your knowledge </a:t>
            </a:r>
            <a:r>
              <a:rPr lang="en-US" dirty="0"/>
              <a:t>of military culture and to explore the challenges that OIF/OEF Service Members, Veterans, and Families face during transitions and readjustment. </a:t>
            </a:r>
          </a:p>
          <a:p>
            <a:pPr marL="0" indent="0" algn="ctr">
              <a:buFontTx/>
              <a:buNone/>
            </a:pPr>
            <a:endParaRPr lang="en-US" dirty="0"/>
          </a:p>
          <a:p>
            <a:pPr marL="0" indent="0" algn="ctr">
              <a:buFontTx/>
              <a:buNone/>
            </a:pPr>
            <a:endParaRPr lang="en-US" dirty="0">
              <a:solidFill>
                <a:srgbClr val="898989"/>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p:cNvSpPr>
            <a:spLocks noGrp="1" noChangeArrowheads="1"/>
          </p:cNvSpPr>
          <p:nvPr>
            <p:ph type="ctrTitle" idx="4294967295"/>
          </p:nvPr>
        </p:nvSpPr>
        <p:spPr>
          <a:xfrm>
            <a:off x="609600" y="838200"/>
            <a:ext cx="7772400" cy="1470025"/>
          </a:xfrm>
        </p:spPr>
        <p:txBody>
          <a:bodyPr>
            <a:normAutofit fontScale="90000"/>
          </a:bodyPr>
          <a:lstStyle/>
          <a:p>
            <a:pPr algn="ctr"/>
            <a:r>
              <a:rPr lang="en-US" sz="3200"/>
              <a:t/>
            </a:r>
            <a:br>
              <a:rPr lang="en-US" sz="3200"/>
            </a:br>
            <a:r>
              <a:rPr lang="en-US" sz="3200"/>
              <a:t/>
            </a:r>
            <a:br>
              <a:rPr lang="en-US" sz="3200"/>
            </a:br>
            <a:r>
              <a:rPr lang="en-US" sz="3200"/>
              <a:t>“They say war is hell, but I say it’s the foyer to hell…I say coming home is hell, and hell ain’t got no coordinates. You can’t find it on the charts, because there are no charts.”</a:t>
            </a:r>
          </a:p>
        </p:txBody>
      </p:sp>
      <p:sp>
        <p:nvSpPr>
          <p:cNvPr id="77826" name="Rectangle 5"/>
          <p:cNvSpPr>
            <a:spLocks noGrp="1" noChangeArrowheads="1"/>
          </p:cNvSpPr>
          <p:nvPr>
            <p:ph type="subTitle" idx="4294967295"/>
          </p:nvPr>
        </p:nvSpPr>
        <p:spPr>
          <a:xfrm>
            <a:off x="2057400" y="4114800"/>
            <a:ext cx="6858000" cy="1752600"/>
          </a:xfrm>
        </p:spPr>
        <p:txBody>
          <a:bodyPr>
            <a:normAutofit/>
          </a:bodyPr>
          <a:lstStyle/>
          <a:p>
            <a:pPr marL="0" indent="0" algn="ctr">
              <a:buFontTx/>
              <a:buNone/>
            </a:pPr>
            <a:r>
              <a:rPr lang="en-US" sz="2400"/>
              <a:t>-Tyler E. Boudreau, </a:t>
            </a:r>
          </a:p>
          <a:p>
            <a:pPr marL="0" indent="0" algn="ctr">
              <a:buFontTx/>
              <a:buNone/>
            </a:pPr>
            <a:r>
              <a:rPr lang="en-US" sz="2400"/>
              <a:t>		      CPT US Marine Corps (Retired)</a:t>
            </a:r>
          </a:p>
          <a:p>
            <a:pPr marL="0" indent="0" algn="ctr">
              <a:buFontTx/>
              <a:buNone/>
            </a:pPr>
            <a:r>
              <a:rPr lang="en-US" sz="2400"/>
              <a:t>   		from </a:t>
            </a:r>
            <a:r>
              <a:rPr lang="en-US" sz="2400" u="sng"/>
              <a:t>Packing Inferno</a:t>
            </a:r>
            <a:r>
              <a:rPr lang="en-US" sz="2400"/>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t>Breathing slide</a:t>
            </a:r>
          </a:p>
        </p:txBody>
      </p:sp>
      <p:sp>
        <p:nvSpPr>
          <p:cNvPr id="105475" name="Rectangle 3"/>
          <p:cNvSpPr>
            <a:spLocks noGrp="1" noChangeArrowheads="1"/>
          </p:cNvSpPr>
          <p:nvPr>
            <p:ph type="body" idx="1"/>
          </p:nvPr>
        </p:nvSpPr>
        <p:spPr/>
        <p:txBody>
          <a:bodyPr/>
          <a:lstStyle/>
          <a:p>
            <a:pPr>
              <a:buFontTx/>
              <a:buNone/>
            </a:pPr>
            <a:endParaRPr lang="en-US"/>
          </a:p>
        </p:txBody>
      </p:sp>
      <p:pic>
        <p:nvPicPr>
          <p:cNvPr id="105476" name="Picture 4" descr="PA250042"/>
          <p:cNvPicPr>
            <a:picLocks noChangeAspect="1" noChangeArrowheads="1"/>
          </p:cNvPicPr>
          <p:nvPr/>
        </p:nvPicPr>
        <p:blipFill>
          <a:blip r:embed="rId3" cstate="print"/>
          <a:srcRect/>
          <a:stretch>
            <a:fillRect/>
          </a:stretch>
        </p:blipFill>
        <p:spPr bwMode="auto">
          <a:xfrm>
            <a:off x="98425" y="74613"/>
            <a:ext cx="8945563" cy="6708775"/>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3" name="Title 1"/>
          <p:cNvSpPr>
            <a:spLocks noGrp="1"/>
          </p:cNvSpPr>
          <p:nvPr>
            <p:ph type="title" idx="4294967295"/>
          </p:nvPr>
        </p:nvSpPr>
        <p:spPr/>
        <p:txBody>
          <a:bodyPr/>
          <a:lstStyle/>
          <a:p>
            <a:endParaRPr lang="en-US"/>
          </a:p>
        </p:txBody>
      </p:sp>
      <p:pic>
        <p:nvPicPr>
          <p:cNvPr id="49154" name="Picture 2" descr="F:\My Pictures\stress on leaders.bmp"/>
          <p:cNvPicPr>
            <a:picLocks noGrp="1" noChangeAspect="1" noChangeArrowheads="1"/>
          </p:cNvPicPr>
          <p:nvPr>
            <p:ph idx="4294967295"/>
          </p:nvPr>
        </p:nvPicPr>
        <p:blipFill>
          <a:blip r:embed="rId3" cstate="print"/>
          <a:srcRect/>
          <a:stretch>
            <a:fillRect/>
          </a:stretch>
        </p:blipFill>
        <p:spPr>
          <a:xfrm>
            <a:off x="0" y="0"/>
            <a:ext cx="9144000" cy="6858000"/>
          </a:xfr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1" name="Rectangle 2"/>
          <p:cNvSpPr>
            <a:spLocks noGrp="1" noChangeArrowheads="1"/>
          </p:cNvSpPr>
          <p:nvPr>
            <p:ph type="ctrTitle" idx="4294967295"/>
          </p:nvPr>
        </p:nvSpPr>
        <p:spPr>
          <a:xfrm>
            <a:off x="685800" y="2130425"/>
            <a:ext cx="7772400" cy="1470025"/>
          </a:xfrm>
        </p:spPr>
        <p:txBody>
          <a:bodyPr/>
          <a:lstStyle/>
          <a:p>
            <a:pPr algn="ctr"/>
            <a:endParaRPr lang="en-US"/>
          </a:p>
        </p:txBody>
      </p:sp>
      <p:sp>
        <p:nvSpPr>
          <p:cNvPr id="245763" name="Rectangle 3"/>
          <p:cNvSpPr>
            <a:spLocks noGrp="1" noChangeArrowheads="1"/>
          </p:cNvSpPr>
          <p:nvPr>
            <p:ph type="subTitle" idx="4294967295"/>
          </p:nvPr>
        </p:nvSpPr>
        <p:spPr>
          <a:xfrm>
            <a:off x="1371600" y="3983038"/>
            <a:ext cx="6400800" cy="1593850"/>
          </a:xfrm>
        </p:spPr>
        <p:txBody>
          <a:bodyPr>
            <a:normAutofit/>
          </a:bodyPr>
          <a:lstStyle/>
          <a:p>
            <a:pPr marL="0" indent="0" algn="ctr">
              <a:buFontTx/>
              <a:buNone/>
            </a:pPr>
            <a:endParaRPr lang="en-US">
              <a:solidFill>
                <a:srgbClr val="898989"/>
              </a:solidFill>
            </a:endParaRPr>
          </a:p>
        </p:txBody>
      </p:sp>
      <p:pic>
        <p:nvPicPr>
          <p:cNvPr id="51203" name="Picture 4" descr="2006 Pictures 660"/>
          <p:cNvPicPr>
            <a:picLocks noChangeAspect="1" noChangeArrowheads="1"/>
          </p:cNvPicPr>
          <p:nvPr/>
        </p:nvPicPr>
        <p:blipFill>
          <a:blip r:embed="rId3" cstate="print"/>
          <a:srcRect/>
          <a:stretch>
            <a:fillRect/>
          </a:stretch>
        </p:blipFill>
        <p:spPr bwMode="auto">
          <a:xfrm>
            <a:off x="-2011363" y="-1508125"/>
            <a:ext cx="13166726" cy="98758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49" name="Title 1"/>
          <p:cNvSpPr>
            <a:spLocks noGrp="1"/>
          </p:cNvSpPr>
          <p:nvPr>
            <p:ph type="title" idx="4294967295"/>
          </p:nvPr>
        </p:nvSpPr>
        <p:spPr/>
        <p:txBody>
          <a:bodyPr/>
          <a:lstStyle/>
          <a:p>
            <a:r>
              <a:rPr lang="en-US" b="1"/>
              <a:t>Assumptions</a:t>
            </a:r>
          </a:p>
        </p:txBody>
      </p:sp>
      <p:sp>
        <p:nvSpPr>
          <p:cNvPr id="53250" name="Content Placeholder 2"/>
          <p:cNvSpPr>
            <a:spLocks noGrp="1"/>
          </p:cNvSpPr>
          <p:nvPr>
            <p:ph idx="4294967295"/>
          </p:nvPr>
        </p:nvSpPr>
        <p:spPr>
          <a:xfrm>
            <a:off x="457200" y="1295400"/>
            <a:ext cx="8229600" cy="4525963"/>
          </a:xfrm>
        </p:spPr>
        <p:txBody>
          <a:bodyPr/>
          <a:lstStyle/>
          <a:p>
            <a:r>
              <a:rPr lang="en-US"/>
              <a:t>It takes approximately three months for OIF/OEF Veterans to readjust to civilian life</a:t>
            </a:r>
          </a:p>
          <a:p>
            <a:r>
              <a:rPr lang="en-US"/>
              <a:t>OIF/OEF Veterans are bitter about having served in an unpopular war(s).</a:t>
            </a:r>
          </a:p>
          <a:p>
            <a:r>
              <a:rPr lang="en-US"/>
              <a:t>Only the uneducated/unskilled go into the military </a:t>
            </a:r>
          </a:p>
          <a:p>
            <a:r>
              <a:rPr lang="en-US"/>
              <a:t>Female OIF/OEF Veterans do not play a major role in the war</a:t>
            </a:r>
          </a:p>
          <a:p>
            <a:endParaRPr lang="en-US"/>
          </a:p>
          <a:p>
            <a:pPr>
              <a:buFont typeface="Wingdings" pitchFamily="2" charset="2"/>
              <a:buNone/>
            </a:pP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p:txBody>
          <a:bodyPr>
            <a:normAutofit/>
          </a:bodyPr>
          <a:lstStyle/>
          <a:p>
            <a:endParaRPr lang="en-US"/>
          </a:p>
        </p:txBody>
      </p:sp>
      <p:sp>
        <p:nvSpPr>
          <p:cNvPr id="38915" name="Rectangle 3"/>
          <p:cNvSpPr>
            <a:spLocks noGrp="1" noChangeArrowheads="1"/>
          </p:cNvSpPr>
          <p:nvPr>
            <p:ph type="body" idx="4294967295"/>
          </p:nvPr>
        </p:nvSpPr>
        <p:spPr/>
        <p:txBody>
          <a:bodyPr>
            <a:normAutofit/>
          </a:bodyPr>
          <a:lstStyle/>
          <a:p>
            <a:endParaRPr lang="en-US"/>
          </a:p>
        </p:txBody>
      </p:sp>
      <p:pic>
        <p:nvPicPr>
          <p:cNvPr id="55299" name="Picture 4" descr="Car bomb attack. The Soldier with the M-16 Rifle at the ready position is one of my Behavioral Health NCOs responding to an attack on the convoy.  She was coming from Camp Victory to the Green Zone. That day she was coming to pick up a lap top computers. Because she is a Soldier and relied on her training as a Soldier she was able to respond appropriately to the this treat and help save several lives. War is War for all those that are in the combat zones.  &#10;"/>
          <p:cNvPicPr>
            <a:picLocks noChangeAspect="1" noChangeArrowheads="1"/>
          </p:cNvPicPr>
          <p:nvPr/>
        </p:nvPicPr>
        <p:blipFill>
          <a:blip r:embed="rId3" cstate="print"/>
          <a:srcRect/>
          <a:stretch>
            <a:fillRect/>
          </a:stretch>
        </p:blipFill>
        <p:spPr bwMode="auto">
          <a:xfrm>
            <a:off x="-1524000" y="-1143000"/>
            <a:ext cx="12192000" cy="914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5" name="Title 1"/>
          <p:cNvSpPr>
            <a:spLocks noGrp="1"/>
          </p:cNvSpPr>
          <p:nvPr>
            <p:ph type="title" idx="4294967295"/>
          </p:nvPr>
        </p:nvSpPr>
        <p:spPr>
          <a:xfrm>
            <a:off x="457200" y="-304800"/>
            <a:ext cx="8229600" cy="1384300"/>
          </a:xfrm>
        </p:spPr>
        <p:txBody>
          <a:bodyPr/>
          <a:lstStyle/>
          <a:p>
            <a:r>
              <a:rPr lang="en-US" b="1"/>
              <a:t>Assumptions</a:t>
            </a:r>
          </a:p>
        </p:txBody>
      </p:sp>
      <p:sp>
        <p:nvSpPr>
          <p:cNvPr id="57346" name="Content Placeholder 2"/>
          <p:cNvSpPr>
            <a:spLocks noGrp="1"/>
          </p:cNvSpPr>
          <p:nvPr>
            <p:ph idx="4294967295"/>
          </p:nvPr>
        </p:nvSpPr>
        <p:spPr>
          <a:xfrm>
            <a:off x="457200" y="838200"/>
            <a:ext cx="8229600" cy="4830763"/>
          </a:xfrm>
        </p:spPr>
        <p:txBody>
          <a:bodyPr/>
          <a:lstStyle/>
          <a:p>
            <a:r>
              <a:rPr lang="en-US"/>
              <a:t>OIF/OEF Veterans that do not present with psychosocial problems are adjusting well</a:t>
            </a:r>
          </a:p>
          <a:p>
            <a:r>
              <a:rPr lang="en-US"/>
              <a:t>“It’s 2010, Sexism, Racism, Ageism does not exist or occur in the military or the VA”</a:t>
            </a:r>
          </a:p>
          <a:p>
            <a:r>
              <a:rPr lang="en-US"/>
              <a:t> OIF/OEF Veterans miss their appointments because they don’t care about their health care or irresponsible</a:t>
            </a:r>
          </a:p>
          <a:p>
            <a:r>
              <a:rPr lang="en-US"/>
              <a:t>OIF/OEF Veterans are eager and capable of taking advantage of their GI Bill</a:t>
            </a:r>
          </a:p>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idx="4294967295"/>
          </p:nvPr>
        </p:nvSpPr>
        <p:spPr/>
        <p:txBody>
          <a:bodyPr/>
          <a:lstStyle/>
          <a:p>
            <a:r>
              <a:rPr lang="en-US" b="1"/>
              <a:t>Connecting with Veterans</a:t>
            </a:r>
            <a:r>
              <a:rPr lang="en-US"/>
              <a:t> </a:t>
            </a:r>
          </a:p>
        </p:txBody>
      </p:sp>
      <p:sp>
        <p:nvSpPr>
          <p:cNvPr id="61442" name="Content Placeholder 2"/>
          <p:cNvSpPr>
            <a:spLocks noGrp="1"/>
          </p:cNvSpPr>
          <p:nvPr>
            <p:ph idx="4294967295"/>
          </p:nvPr>
        </p:nvSpPr>
        <p:spPr>
          <a:xfrm>
            <a:off x="457200" y="1676400"/>
            <a:ext cx="8229600" cy="4114800"/>
          </a:xfrm>
        </p:spPr>
        <p:txBody>
          <a:bodyPr/>
          <a:lstStyle/>
          <a:p>
            <a:pPr>
              <a:lnSpc>
                <a:spcPct val="80000"/>
              </a:lnSpc>
            </a:pPr>
            <a:r>
              <a:rPr lang="en-US" sz="3000"/>
              <a:t>Engage Veterans in their story: (Examples)</a:t>
            </a:r>
          </a:p>
          <a:p>
            <a:pPr lvl="1">
              <a:lnSpc>
                <a:spcPct val="80000"/>
              </a:lnSpc>
            </a:pPr>
            <a:r>
              <a:rPr lang="en-US" sz="2600"/>
              <a:t>Ask about their branch of service</a:t>
            </a:r>
          </a:p>
          <a:p>
            <a:pPr lvl="1">
              <a:lnSpc>
                <a:spcPct val="80000"/>
              </a:lnSpc>
            </a:pPr>
            <a:r>
              <a:rPr lang="en-US" sz="2600"/>
              <a:t>What is/was their rank?</a:t>
            </a:r>
          </a:p>
          <a:p>
            <a:pPr lvl="1">
              <a:lnSpc>
                <a:spcPct val="80000"/>
              </a:lnSpc>
            </a:pPr>
            <a:r>
              <a:rPr lang="en-US" sz="2600"/>
              <a:t>Ask about the motives for going into the service</a:t>
            </a:r>
          </a:p>
          <a:p>
            <a:pPr lvl="1">
              <a:lnSpc>
                <a:spcPct val="80000"/>
              </a:lnSpc>
            </a:pPr>
            <a:r>
              <a:rPr lang="en-US" sz="2600"/>
              <a:t>Ask them about their boot camp experience</a:t>
            </a:r>
          </a:p>
          <a:p>
            <a:pPr lvl="1">
              <a:lnSpc>
                <a:spcPct val="80000"/>
              </a:lnSpc>
            </a:pPr>
            <a:r>
              <a:rPr lang="en-US" sz="2600"/>
              <a:t>Ask about their military occupation specialty (MOS)</a:t>
            </a:r>
          </a:p>
          <a:p>
            <a:pPr lvl="1">
              <a:lnSpc>
                <a:spcPct val="80000"/>
              </a:lnSpc>
            </a:pPr>
            <a:r>
              <a:rPr lang="en-US" sz="2600"/>
              <a:t>Where is/was the Veteran stationed/deployed?</a:t>
            </a:r>
          </a:p>
          <a:p>
            <a:pPr lvl="1">
              <a:lnSpc>
                <a:spcPct val="80000"/>
              </a:lnSpc>
            </a:pPr>
            <a:r>
              <a:rPr lang="en-US" sz="2600"/>
              <a:t>What role do/did the Veteran play in their unit?</a:t>
            </a:r>
          </a:p>
          <a:p>
            <a:pPr lvl="1">
              <a:lnSpc>
                <a:spcPct val="80000"/>
              </a:lnSpc>
            </a:pPr>
            <a:r>
              <a:rPr lang="en-US" sz="2600"/>
              <a:t>What is/was the Veteran biggest personal/personnel achievement?</a:t>
            </a:r>
          </a:p>
          <a:p>
            <a:pPr lvl="1">
              <a:lnSpc>
                <a:spcPct val="80000"/>
              </a:lnSpc>
            </a:pPr>
            <a:endParaRPr lang="en-US" sz="26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idx="4294967295"/>
          </p:nvPr>
        </p:nvSpPr>
        <p:spPr>
          <a:xfrm>
            <a:off x="457200" y="0"/>
            <a:ext cx="8229600" cy="990600"/>
          </a:xfrm>
        </p:spPr>
        <p:txBody>
          <a:bodyPr/>
          <a:lstStyle/>
          <a:p>
            <a:r>
              <a:rPr lang="en-US" b="1"/>
              <a:t>Change and Transition</a:t>
            </a:r>
          </a:p>
        </p:txBody>
      </p:sp>
      <p:sp>
        <p:nvSpPr>
          <p:cNvPr id="63490" name="Content Placeholder 2"/>
          <p:cNvSpPr>
            <a:spLocks noGrp="1"/>
          </p:cNvSpPr>
          <p:nvPr>
            <p:ph idx="4294967295"/>
          </p:nvPr>
        </p:nvSpPr>
        <p:spPr>
          <a:xfrm>
            <a:off x="457200" y="1143000"/>
            <a:ext cx="8229600" cy="5410200"/>
          </a:xfrm>
        </p:spPr>
        <p:txBody>
          <a:bodyPr/>
          <a:lstStyle/>
          <a:p>
            <a:pPr>
              <a:lnSpc>
                <a:spcPct val="80000"/>
              </a:lnSpc>
            </a:pPr>
            <a:r>
              <a:rPr lang="en-US" sz="2200"/>
              <a:t>What can I do to make you feel more comfortable?</a:t>
            </a:r>
          </a:p>
          <a:p>
            <a:pPr>
              <a:lnSpc>
                <a:spcPct val="80000"/>
              </a:lnSpc>
            </a:pPr>
            <a:r>
              <a:rPr lang="en-US" sz="2200"/>
              <a:t>What is it like being back?</a:t>
            </a:r>
          </a:p>
          <a:p>
            <a:pPr>
              <a:lnSpc>
                <a:spcPct val="80000"/>
              </a:lnSpc>
            </a:pPr>
            <a:r>
              <a:rPr lang="en-US" sz="2200"/>
              <a:t>What is it like being a civilian or having to be around civilian?</a:t>
            </a:r>
          </a:p>
          <a:p>
            <a:pPr>
              <a:lnSpc>
                <a:spcPct val="80000"/>
              </a:lnSpc>
            </a:pPr>
            <a:r>
              <a:rPr lang="en-US" sz="2200"/>
              <a:t>How are you sleeping?</a:t>
            </a:r>
          </a:p>
          <a:p>
            <a:pPr>
              <a:lnSpc>
                <a:spcPct val="80000"/>
              </a:lnSpc>
            </a:pPr>
            <a:r>
              <a:rPr lang="en-US" sz="2200"/>
              <a:t>How has life changed since you have been back?</a:t>
            </a:r>
          </a:p>
          <a:p>
            <a:pPr>
              <a:lnSpc>
                <a:spcPct val="80000"/>
              </a:lnSpc>
            </a:pPr>
            <a:r>
              <a:rPr lang="en-US" sz="2200"/>
              <a:t>What have you gain/lost since coming back?</a:t>
            </a:r>
          </a:p>
          <a:p>
            <a:pPr>
              <a:lnSpc>
                <a:spcPct val="80000"/>
              </a:lnSpc>
            </a:pPr>
            <a:r>
              <a:rPr lang="en-US" sz="2200"/>
              <a:t>What did you like/dislike most about being in the service?</a:t>
            </a:r>
          </a:p>
          <a:p>
            <a:pPr>
              <a:lnSpc>
                <a:spcPct val="80000"/>
              </a:lnSpc>
            </a:pPr>
            <a:r>
              <a:rPr lang="en-US" sz="2200"/>
              <a:t>What did you like/dislike most about being deployed?</a:t>
            </a:r>
          </a:p>
          <a:p>
            <a:pPr>
              <a:lnSpc>
                <a:spcPct val="80000"/>
              </a:lnSpc>
            </a:pPr>
            <a:r>
              <a:rPr lang="en-US" sz="2200"/>
              <a:t>What is family life like since being back?</a:t>
            </a:r>
          </a:p>
          <a:p>
            <a:pPr>
              <a:lnSpc>
                <a:spcPct val="80000"/>
              </a:lnSpc>
            </a:pPr>
            <a:r>
              <a:rPr lang="en-US" sz="2200"/>
              <a:t>What is the most difficult part of your transition?</a:t>
            </a:r>
          </a:p>
          <a:p>
            <a:pPr>
              <a:lnSpc>
                <a:spcPct val="80000"/>
              </a:lnSpc>
            </a:pPr>
            <a:r>
              <a:rPr lang="en-US" sz="2200"/>
              <a:t>What are your hopes/goals?</a:t>
            </a:r>
          </a:p>
          <a:p>
            <a:pPr>
              <a:lnSpc>
                <a:spcPct val="80000"/>
              </a:lnSpc>
            </a:pPr>
            <a:r>
              <a:rPr lang="en-US" sz="2200"/>
              <a:t>What do I need to know to help you move forward? </a:t>
            </a:r>
          </a:p>
          <a:p>
            <a:pPr>
              <a:lnSpc>
                <a:spcPct val="80000"/>
              </a:lnSpc>
            </a:pPr>
            <a:r>
              <a:rPr lang="en-US" sz="2200"/>
              <a:t>Are you running into any system problems with the VA?</a:t>
            </a:r>
          </a:p>
          <a:p>
            <a:pPr>
              <a:lnSpc>
                <a:spcPct val="80000"/>
              </a:lnSpc>
            </a:pPr>
            <a:endParaRPr lang="en-US" sz="2200"/>
          </a:p>
          <a:p>
            <a:pPr>
              <a:lnSpc>
                <a:spcPct val="80000"/>
              </a:lnSpc>
            </a:pPr>
            <a:endParaRPr lang="en-US" sz="22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idx="4294967295"/>
          </p:nvPr>
        </p:nvSpPr>
        <p:spPr>
          <a:xfrm>
            <a:off x="457200" y="292100"/>
            <a:ext cx="8229600" cy="1079500"/>
          </a:xfrm>
        </p:spPr>
        <p:txBody>
          <a:bodyPr/>
          <a:lstStyle/>
          <a:p>
            <a:r>
              <a:rPr lang="en-US" b="1"/>
              <a:t>Peeling the Onion</a:t>
            </a:r>
          </a:p>
        </p:txBody>
      </p:sp>
      <p:sp>
        <p:nvSpPr>
          <p:cNvPr id="3" name="Content Placeholder 2"/>
          <p:cNvSpPr>
            <a:spLocks noGrp="1"/>
          </p:cNvSpPr>
          <p:nvPr>
            <p:ph idx="4294967295"/>
          </p:nvPr>
        </p:nvSpPr>
        <p:spPr>
          <a:xfrm>
            <a:off x="457200" y="1295400"/>
            <a:ext cx="8229600" cy="4830763"/>
          </a:xfrm>
        </p:spPr>
        <p:txBody>
          <a:bodyPr>
            <a:normAutofit lnSpcReduction="10000"/>
          </a:bodyPr>
          <a:lstStyle/>
          <a:p>
            <a:pPr>
              <a:lnSpc>
                <a:spcPct val="80000"/>
              </a:lnSpc>
            </a:pPr>
            <a:r>
              <a:rPr lang="en-US" sz="2000"/>
              <a:t>A Veteran is more than…</a:t>
            </a:r>
          </a:p>
          <a:p>
            <a:pPr lvl="1">
              <a:lnSpc>
                <a:spcPct val="80000"/>
              </a:lnSpc>
            </a:pPr>
            <a:r>
              <a:rPr lang="en-US" sz="2000"/>
              <a:t>Their age</a:t>
            </a:r>
          </a:p>
          <a:p>
            <a:pPr lvl="1">
              <a:lnSpc>
                <a:spcPct val="80000"/>
              </a:lnSpc>
            </a:pPr>
            <a:r>
              <a:rPr lang="en-US" sz="2000"/>
              <a:t>Their race</a:t>
            </a:r>
          </a:p>
          <a:p>
            <a:pPr lvl="1">
              <a:lnSpc>
                <a:spcPct val="80000"/>
              </a:lnSpc>
            </a:pPr>
            <a:r>
              <a:rPr lang="en-US" sz="2000"/>
              <a:t>Their religion </a:t>
            </a:r>
          </a:p>
          <a:p>
            <a:pPr lvl="1">
              <a:lnSpc>
                <a:spcPct val="80000"/>
              </a:lnSpc>
            </a:pPr>
            <a:r>
              <a:rPr lang="en-US" sz="2000"/>
              <a:t>Their education</a:t>
            </a:r>
          </a:p>
          <a:p>
            <a:pPr lvl="1">
              <a:lnSpc>
                <a:spcPct val="80000"/>
              </a:lnSpc>
            </a:pPr>
            <a:r>
              <a:rPr lang="en-US" sz="2000"/>
              <a:t>Their abilities or disabilities</a:t>
            </a:r>
          </a:p>
          <a:p>
            <a:pPr lvl="1">
              <a:lnSpc>
                <a:spcPct val="80000"/>
              </a:lnSpc>
            </a:pPr>
            <a:r>
              <a:rPr lang="en-US" sz="2000"/>
              <a:t>Their occupation</a:t>
            </a:r>
          </a:p>
          <a:p>
            <a:pPr lvl="1">
              <a:lnSpc>
                <a:spcPct val="80000"/>
              </a:lnSpc>
            </a:pPr>
            <a:r>
              <a:rPr lang="en-US" sz="2000"/>
              <a:t>Their past </a:t>
            </a:r>
          </a:p>
          <a:p>
            <a:pPr lvl="1">
              <a:lnSpc>
                <a:spcPct val="80000"/>
              </a:lnSpc>
            </a:pPr>
            <a:r>
              <a:rPr lang="en-US" sz="2000"/>
              <a:t>Their future </a:t>
            </a:r>
          </a:p>
          <a:p>
            <a:pPr lvl="1">
              <a:lnSpc>
                <a:spcPct val="80000"/>
              </a:lnSpc>
            </a:pPr>
            <a:r>
              <a:rPr lang="en-US" sz="2000"/>
              <a:t>Their sexual orientation</a:t>
            </a:r>
          </a:p>
          <a:p>
            <a:pPr lvl="1">
              <a:lnSpc>
                <a:spcPct val="80000"/>
              </a:lnSpc>
            </a:pPr>
            <a:r>
              <a:rPr lang="en-US" sz="2000"/>
              <a:t>Their social class</a:t>
            </a:r>
          </a:p>
          <a:p>
            <a:pPr lvl="1">
              <a:lnSpc>
                <a:spcPct val="80000"/>
              </a:lnSpc>
            </a:pPr>
            <a:r>
              <a:rPr lang="en-US" sz="2000"/>
              <a:t>Their war experience </a:t>
            </a:r>
          </a:p>
          <a:p>
            <a:pPr lvl="1">
              <a:lnSpc>
                <a:spcPct val="80000"/>
              </a:lnSpc>
            </a:pPr>
            <a:r>
              <a:rPr lang="en-US" sz="2000"/>
              <a:t>Their hopes or hopelessness</a:t>
            </a:r>
          </a:p>
          <a:p>
            <a:pPr lvl="1">
              <a:lnSpc>
                <a:spcPct val="80000"/>
              </a:lnSpc>
            </a:pPr>
            <a:r>
              <a:rPr lang="en-US" sz="2000"/>
              <a:t>Their political or social affiliation</a:t>
            </a:r>
          </a:p>
          <a:p>
            <a:pPr lvl="1">
              <a:lnSpc>
                <a:spcPct val="80000"/>
              </a:lnSpc>
            </a:pPr>
            <a:r>
              <a:rPr lang="en-US" sz="2000"/>
              <a:t>Their income</a:t>
            </a:r>
          </a:p>
          <a:p>
            <a:pPr lvl="1">
              <a:lnSpc>
                <a:spcPct val="80000"/>
              </a:lnSpc>
            </a:pPr>
            <a:r>
              <a:rPr lang="en-US" sz="2000"/>
              <a:t>Their neighborhood or the cost of their home or car </a:t>
            </a:r>
          </a:p>
          <a:p>
            <a:pPr lvl="1">
              <a:lnSpc>
                <a:spcPct val="80000"/>
              </a:lnSpc>
            </a:pPr>
            <a:endParaRPr lang="en-US" sz="20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Title 1"/>
          <p:cNvSpPr>
            <a:spLocks noGrp="1"/>
          </p:cNvSpPr>
          <p:nvPr>
            <p:ph type="title" idx="4294967295"/>
          </p:nvPr>
        </p:nvSpPr>
        <p:spPr/>
        <p:txBody>
          <a:bodyPr/>
          <a:lstStyle/>
          <a:p>
            <a:r>
              <a:rPr lang="en-US" b="1"/>
              <a:t>Outline</a:t>
            </a:r>
          </a:p>
        </p:txBody>
      </p:sp>
      <p:sp>
        <p:nvSpPr>
          <p:cNvPr id="22530" name="Content Placeholder 2"/>
          <p:cNvSpPr>
            <a:spLocks noGrp="1"/>
          </p:cNvSpPr>
          <p:nvPr>
            <p:ph idx="4294967295"/>
          </p:nvPr>
        </p:nvSpPr>
        <p:spPr/>
        <p:txBody>
          <a:bodyPr/>
          <a:lstStyle/>
          <a:p>
            <a:r>
              <a:rPr lang="en-US"/>
              <a:t>Discuss the importance of understanding military culture and identity.</a:t>
            </a:r>
          </a:p>
          <a:p>
            <a:r>
              <a:rPr lang="en-US"/>
              <a:t>Review assumptions related to  OIF/OEF veterans.</a:t>
            </a:r>
          </a:p>
          <a:p>
            <a:r>
              <a:rPr lang="en-US"/>
              <a:t>Examine readjustment and transition challenges and offer recommendations.</a:t>
            </a:r>
          </a:p>
          <a:p>
            <a:pPr>
              <a:buFontTx/>
              <a:buNone/>
            </a:pPr>
            <a:endParaRPr lang="en-US"/>
          </a:p>
          <a:p>
            <a:endParaRPr lang="en-US"/>
          </a:p>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685800" y="228600"/>
            <a:ext cx="8077200" cy="606425"/>
          </a:xfrm>
        </p:spPr>
        <p:txBody>
          <a:bodyPr>
            <a:normAutofit fontScale="90000"/>
          </a:bodyPr>
          <a:lstStyle/>
          <a:p>
            <a:r>
              <a:rPr lang="en-US" sz="4000" b="1"/>
              <a:t>From</a:t>
            </a:r>
            <a:r>
              <a:rPr lang="en-US" sz="4000" b="1">
                <a:solidFill>
                  <a:schemeClr val="hlink"/>
                </a:solidFill>
              </a:rPr>
              <a:t> </a:t>
            </a:r>
            <a:r>
              <a:rPr lang="en-US" sz="4000" b="1">
                <a:solidFill>
                  <a:srgbClr val="33CC33"/>
                </a:solidFill>
              </a:rPr>
              <a:t>War Zone </a:t>
            </a:r>
            <a:r>
              <a:rPr lang="en-US" sz="4000" b="1"/>
              <a:t>to</a:t>
            </a:r>
            <a:r>
              <a:rPr lang="en-US" sz="4000" b="1">
                <a:solidFill>
                  <a:schemeClr val="hlink"/>
                </a:solidFill>
              </a:rPr>
              <a:t> </a:t>
            </a:r>
            <a:r>
              <a:rPr lang="en-US" sz="4000" b="1">
                <a:solidFill>
                  <a:srgbClr val="FFFF00"/>
                </a:solidFill>
              </a:rPr>
              <a:t>Home Zone</a:t>
            </a:r>
          </a:p>
        </p:txBody>
      </p:sp>
      <p:sp>
        <p:nvSpPr>
          <p:cNvPr id="126979" name="Rectangle 3"/>
          <p:cNvSpPr>
            <a:spLocks noGrp="1" noChangeArrowheads="1"/>
          </p:cNvSpPr>
          <p:nvPr>
            <p:ph type="body" idx="4294967295"/>
          </p:nvPr>
        </p:nvSpPr>
        <p:spPr>
          <a:xfrm>
            <a:off x="381000" y="1143000"/>
            <a:ext cx="8305800" cy="533400"/>
          </a:xfrm>
        </p:spPr>
        <p:txBody>
          <a:bodyPr>
            <a:normAutofit/>
          </a:bodyPr>
          <a:lstStyle/>
          <a:p>
            <a:pPr>
              <a:lnSpc>
                <a:spcPct val="60000"/>
              </a:lnSpc>
              <a:buFont typeface="Wingdings" pitchFamily="2" charset="2"/>
              <a:buNone/>
            </a:pPr>
            <a:r>
              <a:rPr lang="en-US" sz="2200" b="1"/>
              <a:t>BATTTLEMIND</a:t>
            </a:r>
            <a:r>
              <a:rPr lang="en-US" sz="2200"/>
              <a:t> skills helped you survive in combat, but may cause you problems if not adapted when you get home.  </a:t>
            </a:r>
          </a:p>
        </p:txBody>
      </p:sp>
      <p:sp>
        <p:nvSpPr>
          <p:cNvPr id="65539" name="Text Box 4"/>
          <p:cNvSpPr txBox="1">
            <a:spLocks noChangeArrowheads="1"/>
          </p:cNvSpPr>
          <p:nvPr/>
        </p:nvSpPr>
        <p:spPr bwMode="auto">
          <a:xfrm>
            <a:off x="533400" y="1981200"/>
            <a:ext cx="8229600" cy="3743325"/>
          </a:xfrm>
          <a:prstGeom prst="rect">
            <a:avLst/>
          </a:prstGeom>
          <a:noFill/>
          <a:ln w="9525">
            <a:noFill/>
            <a:miter lim="800000"/>
            <a:headEnd/>
            <a:tailEnd/>
          </a:ln>
        </p:spPr>
        <p:txBody>
          <a:bodyPr>
            <a:spAutoFit/>
          </a:bodyPr>
          <a:lstStyle/>
          <a:p>
            <a:r>
              <a:rPr lang="en-US" sz="2400" b="1">
                <a:solidFill>
                  <a:srgbClr val="33CC33"/>
                </a:solidFill>
                <a:latin typeface="Calibri" pitchFamily="34" charset="0"/>
              </a:rPr>
              <a:t>B</a:t>
            </a:r>
            <a:r>
              <a:rPr lang="en-US" sz="2400">
                <a:solidFill>
                  <a:schemeClr val="hlink"/>
                </a:solidFill>
                <a:latin typeface="Calibri" pitchFamily="34" charset="0"/>
              </a:rPr>
              <a:t>uddies (cohesion)</a:t>
            </a:r>
            <a:r>
              <a:rPr lang="en-US" sz="2400">
                <a:solidFill>
                  <a:srgbClr val="A50021"/>
                </a:solidFill>
                <a:latin typeface="Calibri" pitchFamily="34" charset="0"/>
              </a:rPr>
              <a:t> </a:t>
            </a:r>
            <a:r>
              <a:rPr lang="en-US" sz="2400" b="1">
                <a:latin typeface="Calibri" pitchFamily="34" charset="0"/>
              </a:rPr>
              <a:t>vs.</a:t>
            </a:r>
            <a:r>
              <a:rPr lang="en-US" sz="2400">
                <a:latin typeface="Calibri" pitchFamily="34" charset="0"/>
              </a:rPr>
              <a:t> Withdrawal</a:t>
            </a:r>
            <a:endParaRPr lang="en-US" sz="2400" b="1">
              <a:solidFill>
                <a:schemeClr val="hlink"/>
              </a:solidFill>
              <a:latin typeface="Calibri" pitchFamily="34" charset="0"/>
            </a:endParaRPr>
          </a:p>
          <a:p>
            <a:r>
              <a:rPr lang="en-US" sz="2400" b="1">
                <a:solidFill>
                  <a:srgbClr val="33CC33"/>
                </a:solidFill>
                <a:latin typeface="Calibri" pitchFamily="34" charset="0"/>
              </a:rPr>
              <a:t>A</a:t>
            </a:r>
            <a:r>
              <a:rPr lang="en-US" sz="2400">
                <a:solidFill>
                  <a:schemeClr val="hlink"/>
                </a:solidFill>
                <a:latin typeface="Calibri" pitchFamily="34" charset="0"/>
              </a:rPr>
              <a:t>ccountability</a:t>
            </a:r>
            <a:r>
              <a:rPr lang="en-US" sz="2400">
                <a:solidFill>
                  <a:srgbClr val="A50021"/>
                </a:solidFill>
                <a:latin typeface="Calibri" pitchFamily="34" charset="0"/>
              </a:rPr>
              <a:t> </a:t>
            </a:r>
            <a:r>
              <a:rPr lang="en-US" sz="2400" b="1">
                <a:latin typeface="Calibri" pitchFamily="34" charset="0"/>
              </a:rPr>
              <a:t>vs.</a:t>
            </a:r>
            <a:r>
              <a:rPr lang="en-US" sz="2400">
                <a:latin typeface="Calibri" pitchFamily="34" charset="0"/>
              </a:rPr>
              <a:t> Controlling</a:t>
            </a:r>
            <a:endParaRPr lang="en-US" sz="2400" b="1">
              <a:latin typeface="Calibri" pitchFamily="34" charset="0"/>
            </a:endParaRPr>
          </a:p>
          <a:p>
            <a:r>
              <a:rPr lang="en-US" sz="2400" b="1">
                <a:solidFill>
                  <a:srgbClr val="33CC33"/>
                </a:solidFill>
                <a:latin typeface="Calibri" pitchFamily="34" charset="0"/>
              </a:rPr>
              <a:t>T</a:t>
            </a:r>
            <a:r>
              <a:rPr lang="en-US" sz="2400">
                <a:solidFill>
                  <a:schemeClr val="hlink"/>
                </a:solidFill>
                <a:latin typeface="Calibri" pitchFamily="34" charset="0"/>
              </a:rPr>
              <a:t>argeted Aggression</a:t>
            </a:r>
            <a:r>
              <a:rPr lang="en-US" sz="2400">
                <a:solidFill>
                  <a:srgbClr val="A50021"/>
                </a:solidFill>
                <a:latin typeface="Calibri" pitchFamily="34" charset="0"/>
              </a:rPr>
              <a:t> </a:t>
            </a:r>
            <a:r>
              <a:rPr lang="en-US" sz="2400" b="1">
                <a:latin typeface="Calibri" pitchFamily="34" charset="0"/>
              </a:rPr>
              <a:t>vs.</a:t>
            </a:r>
            <a:r>
              <a:rPr lang="en-US" sz="2400">
                <a:latin typeface="Calibri" pitchFamily="34" charset="0"/>
              </a:rPr>
              <a:t> Inappropriate Aggression</a:t>
            </a:r>
            <a:endParaRPr lang="en-US" sz="2400" b="1">
              <a:latin typeface="Calibri" pitchFamily="34" charset="0"/>
            </a:endParaRPr>
          </a:p>
          <a:p>
            <a:r>
              <a:rPr lang="en-US" sz="2400" b="1">
                <a:solidFill>
                  <a:srgbClr val="33CC33"/>
                </a:solidFill>
                <a:latin typeface="Calibri" pitchFamily="34" charset="0"/>
              </a:rPr>
              <a:t>T</a:t>
            </a:r>
            <a:r>
              <a:rPr lang="en-US" sz="2400">
                <a:solidFill>
                  <a:schemeClr val="hlink"/>
                </a:solidFill>
                <a:latin typeface="Calibri" pitchFamily="34" charset="0"/>
              </a:rPr>
              <a:t>actical Awareness </a:t>
            </a:r>
            <a:r>
              <a:rPr lang="en-US" sz="2400" b="1">
                <a:latin typeface="Calibri" pitchFamily="34" charset="0"/>
              </a:rPr>
              <a:t>vs.</a:t>
            </a:r>
            <a:r>
              <a:rPr lang="en-US" sz="2400">
                <a:latin typeface="Calibri" pitchFamily="34" charset="0"/>
              </a:rPr>
              <a:t> Hypervigilance</a:t>
            </a:r>
            <a:endParaRPr lang="en-US" sz="2400" b="1">
              <a:solidFill>
                <a:srgbClr val="A50021"/>
              </a:solidFill>
              <a:latin typeface="Calibri" pitchFamily="34" charset="0"/>
            </a:endParaRPr>
          </a:p>
          <a:p>
            <a:r>
              <a:rPr lang="en-US" sz="2400" b="1">
                <a:solidFill>
                  <a:srgbClr val="33CC33"/>
                </a:solidFill>
                <a:latin typeface="Calibri" pitchFamily="34" charset="0"/>
              </a:rPr>
              <a:t>L</a:t>
            </a:r>
            <a:r>
              <a:rPr lang="en-US" sz="2400">
                <a:solidFill>
                  <a:schemeClr val="hlink"/>
                </a:solidFill>
                <a:latin typeface="Calibri" pitchFamily="34" charset="0"/>
              </a:rPr>
              <a:t>ethally Armed</a:t>
            </a:r>
            <a:r>
              <a:rPr lang="en-US" sz="2400">
                <a:latin typeface="Calibri" pitchFamily="34" charset="0"/>
              </a:rPr>
              <a:t> </a:t>
            </a:r>
            <a:r>
              <a:rPr lang="en-US" sz="2400" b="1">
                <a:latin typeface="Calibri" pitchFamily="34" charset="0"/>
              </a:rPr>
              <a:t>vs.</a:t>
            </a:r>
            <a:r>
              <a:rPr lang="en-US" sz="2400">
                <a:latin typeface="Calibri" pitchFamily="34" charset="0"/>
              </a:rPr>
              <a:t> “Locked and Loaded” at Home</a:t>
            </a:r>
            <a:endParaRPr lang="en-US" sz="2400" b="1">
              <a:solidFill>
                <a:schemeClr val="hlink"/>
              </a:solidFill>
              <a:latin typeface="Calibri" pitchFamily="34" charset="0"/>
            </a:endParaRPr>
          </a:p>
          <a:p>
            <a:r>
              <a:rPr lang="en-US" sz="2400" b="1">
                <a:solidFill>
                  <a:srgbClr val="33CC33"/>
                </a:solidFill>
                <a:latin typeface="Calibri" pitchFamily="34" charset="0"/>
              </a:rPr>
              <a:t>E</a:t>
            </a:r>
            <a:r>
              <a:rPr lang="en-US" sz="2400">
                <a:solidFill>
                  <a:schemeClr val="hlink"/>
                </a:solidFill>
                <a:latin typeface="Calibri" pitchFamily="34" charset="0"/>
              </a:rPr>
              <a:t>motional Control</a:t>
            </a:r>
            <a:r>
              <a:rPr lang="en-US" sz="2400">
                <a:latin typeface="Calibri" pitchFamily="34" charset="0"/>
              </a:rPr>
              <a:t> </a:t>
            </a:r>
            <a:r>
              <a:rPr lang="en-US" sz="2400" b="1">
                <a:latin typeface="Calibri" pitchFamily="34" charset="0"/>
              </a:rPr>
              <a:t>vs.</a:t>
            </a:r>
            <a:r>
              <a:rPr lang="en-US" sz="2400">
                <a:latin typeface="Calibri" pitchFamily="34" charset="0"/>
              </a:rPr>
              <a:t> Anger/Detachment</a:t>
            </a:r>
            <a:endParaRPr lang="en-US" sz="2400" b="1">
              <a:solidFill>
                <a:srgbClr val="A50021"/>
              </a:solidFill>
              <a:latin typeface="Calibri" pitchFamily="34" charset="0"/>
            </a:endParaRPr>
          </a:p>
          <a:p>
            <a:r>
              <a:rPr lang="en-US" sz="2400" b="1">
                <a:solidFill>
                  <a:srgbClr val="33CC33"/>
                </a:solidFill>
                <a:latin typeface="Calibri" pitchFamily="34" charset="0"/>
              </a:rPr>
              <a:t>M</a:t>
            </a:r>
            <a:r>
              <a:rPr lang="en-US" sz="2400">
                <a:solidFill>
                  <a:schemeClr val="hlink"/>
                </a:solidFill>
                <a:latin typeface="Calibri" pitchFamily="34" charset="0"/>
              </a:rPr>
              <a:t>ission Operational Security (OPSEC)</a:t>
            </a:r>
            <a:r>
              <a:rPr lang="en-US" sz="2400">
                <a:latin typeface="Calibri" pitchFamily="34" charset="0"/>
              </a:rPr>
              <a:t> </a:t>
            </a:r>
            <a:r>
              <a:rPr lang="en-US" sz="2400" b="1">
                <a:latin typeface="Calibri" pitchFamily="34" charset="0"/>
              </a:rPr>
              <a:t>vs.</a:t>
            </a:r>
            <a:r>
              <a:rPr lang="en-US" sz="2400">
                <a:latin typeface="Calibri" pitchFamily="34" charset="0"/>
              </a:rPr>
              <a:t> Secretiveness</a:t>
            </a:r>
            <a:endParaRPr lang="en-US" sz="2400" b="1">
              <a:solidFill>
                <a:srgbClr val="A50021"/>
              </a:solidFill>
              <a:latin typeface="Calibri" pitchFamily="34" charset="0"/>
            </a:endParaRPr>
          </a:p>
          <a:p>
            <a:r>
              <a:rPr lang="en-US" sz="2400" b="1">
                <a:solidFill>
                  <a:srgbClr val="33CC33"/>
                </a:solidFill>
                <a:latin typeface="Calibri" pitchFamily="34" charset="0"/>
              </a:rPr>
              <a:t>I</a:t>
            </a:r>
            <a:r>
              <a:rPr lang="en-US" sz="2400">
                <a:solidFill>
                  <a:schemeClr val="hlink"/>
                </a:solidFill>
                <a:latin typeface="Calibri" pitchFamily="34" charset="0"/>
              </a:rPr>
              <a:t>ndividual Responsibility </a:t>
            </a:r>
            <a:r>
              <a:rPr lang="en-US" sz="2400" b="1">
                <a:latin typeface="Calibri" pitchFamily="34" charset="0"/>
              </a:rPr>
              <a:t>vs.</a:t>
            </a:r>
            <a:r>
              <a:rPr lang="en-US" sz="2400">
                <a:latin typeface="Calibri" pitchFamily="34" charset="0"/>
              </a:rPr>
              <a:t> Guilt</a:t>
            </a:r>
          </a:p>
          <a:p>
            <a:r>
              <a:rPr lang="en-US" sz="2400" b="1">
                <a:solidFill>
                  <a:srgbClr val="33CC33"/>
                </a:solidFill>
                <a:latin typeface="Calibri" pitchFamily="34" charset="0"/>
              </a:rPr>
              <a:t>N</a:t>
            </a:r>
            <a:r>
              <a:rPr lang="en-US" sz="2400">
                <a:solidFill>
                  <a:schemeClr val="hlink"/>
                </a:solidFill>
                <a:latin typeface="Calibri" pitchFamily="34" charset="0"/>
              </a:rPr>
              <a:t>on-Defensive (combat) Driving </a:t>
            </a:r>
            <a:r>
              <a:rPr lang="en-US" sz="2400" b="1">
                <a:latin typeface="Calibri" pitchFamily="34" charset="0"/>
              </a:rPr>
              <a:t>vs.</a:t>
            </a:r>
            <a:r>
              <a:rPr lang="en-US" sz="2400">
                <a:latin typeface="Calibri" pitchFamily="34" charset="0"/>
              </a:rPr>
              <a:t> Aggressive Driving</a:t>
            </a:r>
            <a:endParaRPr lang="en-US" sz="2400" b="1">
              <a:solidFill>
                <a:schemeClr val="hlink"/>
              </a:solidFill>
              <a:latin typeface="Calibri" pitchFamily="34" charset="0"/>
            </a:endParaRPr>
          </a:p>
          <a:p>
            <a:r>
              <a:rPr lang="en-US" sz="2400" b="1">
                <a:solidFill>
                  <a:srgbClr val="33CC33"/>
                </a:solidFill>
                <a:latin typeface="Calibri" pitchFamily="34" charset="0"/>
              </a:rPr>
              <a:t>D</a:t>
            </a:r>
            <a:r>
              <a:rPr lang="en-US" sz="2400">
                <a:solidFill>
                  <a:schemeClr val="hlink"/>
                </a:solidFill>
                <a:latin typeface="Calibri" pitchFamily="34" charset="0"/>
              </a:rPr>
              <a:t>iscipline and Ordering </a:t>
            </a:r>
            <a:r>
              <a:rPr lang="en-US" sz="2400" b="1">
                <a:latin typeface="Calibri" pitchFamily="34" charset="0"/>
              </a:rPr>
              <a:t>vs.</a:t>
            </a:r>
            <a:r>
              <a:rPr lang="en-US" sz="2400">
                <a:latin typeface="Calibri" pitchFamily="34" charset="0"/>
              </a:rPr>
              <a:t> Conflict</a:t>
            </a:r>
            <a:endParaRPr lang="en-US" sz="2400">
              <a:solidFill>
                <a:schemeClr val="accent2"/>
              </a:solidFill>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38200" y="0"/>
            <a:ext cx="7772400" cy="1524000"/>
          </a:xfrm>
        </p:spPr>
        <p:txBody>
          <a:bodyPr>
            <a:normAutofit fontScale="90000"/>
          </a:bodyPr>
          <a:lstStyle/>
          <a:p>
            <a:pPr algn="ctr"/>
            <a:r>
              <a:rPr lang="en-US" sz="4000"/>
              <a:t/>
            </a:r>
            <a:br>
              <a:rPr lang="en-US" sz="4000"/>
            </a:br>
            <a:r>
              <a:rPr lang="en-US" sz="4000" b="1"/>
              <a:t>Transition and Readjustment Assessment: “The Three P’s”</a:t>
            </a:r>
          </a:p>
        </p:txBody>
      </p:sp>
      <p:sp>
        <p:nvSpPr>
          <p:cNvPr id="78850" name="Subtitle 2"/>
          <p:cNvSpPr>
            <a:spLocks noGrp="1"/>
          </p:cNvSpPr>
          <p:nvPr>
            <p:ph type="subTitle" idx="4294967295"/>
          </p:nvPr>
        </p:nvSpPr>
        <p:spPr>
          <a:xfrm>
            <a:off x="838200" y="1524000"/>
            <a:ext cx="6400800" cy="2514600"/>
          </a:xfrm>
        </p:spPr>
        <p:txBody>
          <a:bodyPr>
            <a:normAutofit/>
          </a:bodyPr>
          <a:lstStyle/>
          <a:p>
            <a:pPr marL="0" indent="0">
              <a:lnSpc>
                <a:spcPct val="90000"/>
              </a:lnSpc>
              <a:buFontTx/>
              <a:buNone/>
            </a:pPr>
            <a:endParaRPr lang="en-US" sz="3000">
              <a:solidFill>
                <a:srgbClr val="898989"/>
              </a:solidFill>
            </a:endParaRPr>
          </a:p>
          <a:p>
            <a:pPr marL="0" indent="0">
              <a:lnSpc>
                <a:spcPct val="90000"/>
              </a:lnSpc>
            </a:pPr>
            <a:r>
              <a:rPr lang="en-US" sz="3000"/>
              <a:t>Pain</a:t>
            </a:r>
          </a:p>
          <a:p>
            <a:pPr marL="0" indent="0">
              <a:lnSpc>
                <a:spcPct val="90000"/>
              </a:lnSpc>
            </a:pPr>
            <a:r>
              <a:rPr lang="en-US" sz="3000"/>
              <a:t>Purpose</a:t>
            </a:r>
          </a:p>
          <a:p>
            <a:pPr marL="0" indent="0">
              <a:lnSpc>
                <a:spcPct val="90000"/>
              </a:lnSpc>
            </a:pPr>
            <a:r>
              <a:rPr lang="en-US" sz="3000"/>
              <a:t>Passion</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idx="4294967295"/>
          </p:nvPr>
        </p:nvSpPr>
        <p:spPr/>
        <p:txBody>
          <a:bodyPr/>
          <a:lstStyle/>
          <a:p>
            <a:r>
              <a:rPr lang="en-US" b="1"/>
              <a:t>Cultural Competency Test</a:t>
            </a:r>
          </a:p>
        </p:txBody>
      </p:sp>
      <p:pic>
        <p:nvPicPr>
          <p:cNvPr id="67586" name="Picture 3" descr="hand held launcher"/>
          <p:cNvPicPr>
            <a:picLocks noGrp="1" noChangeAspect="1" noChangeArrowheads="1"/>
          </p:cNvPicPr>
          <p:nvPr>
            <p:ph sz="quarter" idx="4294967295"/>
          </p:nvPr>
        </p:nvPicPr>
        <p:blipFill>
          <a:blip r:embed="rId3" cstate="print"/>
          <a:srcRect/>
          <a:stretch>
            <a:fillRect/>
          </a:stretch>
        </p:blipFill>
        <p:spPr>
          <a:xfrm>
            <a:off x="381000" y="1905000"/>
            <a:ext cx="4038600" cy="1981200"/>
          </a:xfrm>
        </p:spPr>
      </p:pic>
      <p:pic>
        <p:nvPicPr>
          <p:cNvPr id="67587" name="Picture 4" descr="bad guys holding an RPG"/>
          <p:cNvPicPr>
            <a:picLocks noGrp="1" noChangeAspect="1" noChangeArrowheads="1"/>
          </p:cNvPicPr>
          <p:nvPr>
            <p:ph sz="quarter" idx="4294967295"/>
          </p:nvPr>
        </p:nvPicPr>
        <p:blipFill>
          <a:blip r:embed="rId4" cstate="print"/>
          <a:srcRect/>
          <a:stretch>
            <a:fillRect/>
          </a:stretch>
        </p:blipFill>
        <p:spPr>
          <a:xfrm>
            <a:off x="381000" y="4038600"/>
            <a:ext cx="4038600" cy="2057400"/>
          </a:xfrm>
        </p:spPr>
      </p:pic>
      <p:pic>
        <p:nvPicPr>
          <p:cNvPr id="67588" name="Picture 5" descr="man in civilian clothes holding an RPG"/>
          <p:cNvPicPr>
            <a:picLocks noGrp="1" noChangeAspect="1" noChangeArrowheads="1"/>
          </p:cNvPicPr>
          <p:nvPr>
            <p:ph sz="half" idx="4294967295"/>
          </p:nvPr>
        </p:nvPicPr>
        <p:blipFill>
          <a:blip r:embed="rId5" cstate="print"/>
          <a:srcRect/>
          <a:stretch>
            <a:fillRect/>
          </a:stretch>
        </p:blipFill>
        <p:spPr>
          <a:xfrm>
            <a:off x="5334000" y="2112963"/>
            <a:ext cx="2667000" cy="387985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3" name="Rectangle 8"/>
          <p:cNvSpPr>
            <a:spLocks noGrp="1" noChangeArrowheads="1"/>
          </p:cNvSpPr>
          <p:nvPr>
            <p:ph type="title" idx="4294967295"/>
          </p:nvPr>
        </p:nvSpPr>
        <p:spPr/>
        <p:txBody>
          <a:bodyPr/>
          <a:lstStyle/>
          <a:p>
            <a:r>
              <a:rPr lang="en-US"/>
              <a:t>Cultural Competency </a:t>
            </a:r>
          </a:p>
        </p:txBody>
      </p:sp>
      <p:sp>
        <p:nvSpPr>
          <p:cNvPr id="69634" name="Rectangle 17"/>
          <p:cNvSpPr>
            <a:spLocks noGrp="1" noChangeArrowheads="1"/>
          </p:cNvSpPr>
          <p:nvPr>
            <p:ph sz="quarter" idx="4294967295"/>
          </p:nvPr>
        </p:nvSpPr>
        <p:spPr>
          <a:xfrm>
            <a:off x="4648200" y="4030663"/>
            <a:ext cx="4038600" cy="1989137"/>
          </a:xfrm>
        </p:spPr>
        <p:txBody>
          <a:bodyPr/>
          <a:lstStyle/>
          <a:p>
            <a:endParaRPr lang="en-US" sz="2400"/>
          </a:p>
        </p:txBody>
      </p:sp>
      <p:pic>
        <p:nvPicPr>
          <p:cNvPr id="69635" name="Picture 18" descr="ako-385-06-20090730"/>
          <p:cNvPicPr>
            <a:picLocks noGrp="1" noChangeAspect="1" noChangeArrowheads="1"/>
          </p:cNvPicPr>
          <p:nvPr>
            <p:ph sz="quarter" idx="4294967295"/>
          </p:nvPr>
        </p:nvPicPr>
        <p:blipFill>
          <a:blip r:embed="rId3" cstate="print"/>
          <a:srcRect/>
          <a:stretch>
            <a:fillRect/>
          </a:stretch>
        </p:blipFill>
        <p:spPr>
          <a:xfrm>
            <a:off x="0" y="1295400"/>
            <a:ext cx="9144000" cy="5562600"/>
          </a:xfr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idx="4294967295"/>
          </p:nvPr>
        </p:nvSpPr>
        <p:spPr/>
        <p:txBody>
          <a:bodyPr/>
          <a:lstStyle/>
          <a:p>
            <a:r>
              <a:rPr lang="en-US" sz="4800" b="1"/>
              <a:t>REACH</a:t>
            </a:r>
            <a:r>
              <a:rPr lang="en-US" b="1"/>
              <a:t> for Diversity</a:t>
            </a:r>
          </a:p>
        </p:txBody>
      </p:sp>
      <p:sp>
        <p:nvSpPr>
          <p:cNvPr id="384003" name="Rectangle 3"/>
          <p:cNvSpPr>
            <a:spLocks noGrp="1" noChangeArrowheads="1"/>
          </p:cNvSpPr>
          <p:nvPr>
            <p:ph type="body" idx="4294967295"/>
          </p:nvPr>
        </p:nvSpPr>
        <p:spPr/>
        <p:txBody>
          <a:bodyPr/>
          <a:lstStyle/>
          <a:p>
            <a:r>
              <a:rPr lang="en-US">
                <a:solidFill>
                  <a:srgbClr val="FF0000"/>
                </a:solidFill>
              </a:rPr>
              <a:t>R</a:t>
            </a:r>
            <a:r>
              <a:rPr lang="en-US"/>
              <a:t>espect</a:t>
            </a:r>
          </a:p>
          <a:p>
            <a:r>
              <a:rPr lang="en-US">
                <a:solidFill>
                  <a:srgbClr val="33CC33"/>
                </a:solidFill>
              </a:rPr>
              <a:t>E</a:t>
            </a:r>
            <a:r>
              <a:rPr lang="en-US"/>
              <a:t>ducation</a:t>
            </a:r>
          </a:p>
          <a:p>
            <a:r>
              <a:rPr lang="en-US">
                <a:solidFill>
                  <a:schemeClr val="hlink"/>
                </a:solidFill>
              </a:rPr>
              <a:t>A</a:t>
            </a:r>
            <a:r>
              <a:rPr lang="en-US"/>
              <a:t>wareness</a:t>
            </a:r>
          </a:p>
          <a:p>
            <a:r>
              <a:rPr lang="en-US">
                <a:solidFill>
                  <a:schemeClr val="bg2"/>
                </a:solidFill>
              </a:rPr>
              <a:t>C</a:t>
            </a:r>
            <a:r>
              <a:rPr lang="en-US"/>
              <a:t>ollaboration</a:t>
            </a:r>
          </a:p>
          <a:p>
            <a:r>
              <a:rPr lang="en-US">
                <a:solidFill>
                  <a:srgbClr val="FF6600"/>
                </a:solidFill>
              </a:rPr>
              <a:t>H</a:t>
            </a:r>
            <a:r>
              <a:rPr lang="en-US"/>
              <a:t>onesty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endParaRPr lang="en-US"/>
          </a:p>
        </p:txBody>
      </p:sp>
      <p:sp>
        <p:nvSpPr>
          <p:cNvPr id="118787" name="Rectangle 3"/>
          <p:cNvSpPr>
            <a:spLocks noGrp="1" noChangeArrowheads="1"/>
          </p:cNvSpPr>
          <p:nvPr>
            <p:ph type="body" idx="1"/>
          </p:nvPr>
        </p:nvSpPr>
        <p:spPr/>
        <p:txBody>
          <a:bodyPr/>
          <a:lstStyle/>
          <a:p>
            <a:endParaRPr lang="en-US"/>
          </a:p>
        </p:txBody>
      </p:sp>
      <p:pic>
        <p:nvPicPr>
          <p:cNvPr id="118788" name="Picture 4" descr="SGM Kent and General Connelly"/>
          <p:cNvPicPr>
            <a:picLocks noChangeAspect="1" noChangeArrowheads="1"/>
          </p:cNvPicPr>
          <p:nvPr/>
        </p:nvPicPr>
        <p:blipFill>
          <a:blip r:embed="rId2" cstate="print"/>
          <a:srcRect/>
          <a:stretch>
            <a:fillRect/>
          </a:stretch>
        </p:blipFill>
        <p:spPr bwMode="auto">
          <a:xfrm>
            <a:off x="0" y="0"/>
            <a:ext cx="83820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7" name="Picture 2" descr="H:\My Pictures\Picture\Picture 00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5" descr="Admiral Mike Mullen, Joint Chiefs of Staff and his wife Ms. Deborah Mullen also paid a visit at the VA Palo Alto Medical Center. They too expressed their gratitude for what the VA is doing to ensure that Service Members, Veterans, and their Families are cared for. The military community has a vested interests in VA continuing to change and adapt to fulfill it’s mission.  &#10;"/>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5154" name="Rectangle 2"/>
          <p:cNvSpPr>
            <a:spLocks noGrp="1" noChangeArrowheads="1"/>
          </p:cNvSpPr>
          <p:nvPr>
            <p:ph type="title" idx="4294967295"/>
          </p:nvPr>
        </p:nvSpPr>
        <p:spPr/>
        <p:txBody>
          <a:bodyPr>
            <a:normAutofit/>
          </a:bodyPr>
          <a:lstStyle/>
          <a:p>
            <a:r>
              <a:rPr lang="en-US" sz="3200" b="1"/>
              <a:t>Recommendations to the VA from the Joint Chief of Staff </a:t>
            </a:r>
            <a:endParaRPr lang="en-US" sz="3200" b="1" u="sng" baseline="-25000">
              <a:solidFill>
                <a:srgbClr val="DDDDDD"/>
              </a:solidFill>
            </a:endParaRPr>
          </a:p>
        </p:txBody>
      </p:sp>
      <p:sp>
        <p:nvSpPr>
          <p:cNvPr id="305155" name="Rectangle 3"/>
          <p:cNvSpPr>
            <a:spLocks noGrp="1" noChangeArrowheads="1"/>
          </p:cNvSpPr>
          <p:nvPr>
            <p:ph type="body" idx="4294967295"/>
          </p:nvPr>
        </p:nvSpPr>
        <p:spPr>
          <a:xfrm>
            <a:off x="457200" y="1676400"/>
            <a:ext cx="8229600" cy="3740150"/>
          </a:xfrm>
        </p:spPr>
        <p:txBody>
          <a:bodyPr>
            <a:normAutofit lnSpcReduction="10000"/>
          </a:bodyPr>
          <a:lstStyle/>
          <a:p>
            <a:r>
              <a:rPr lang="en-US" sz="2800"/>
              <a:t>Promote resiliency </a:t>
            </a:r>
          </a:p>
          <a:p>
            <a:r>
              <a:rPr lang="en-US" sz="2800"/>
              <a:t>Focus on the strength and skills that Warriors/Veterans bring with them</a:t>
            </a:r>
          </a:p>
          <a:p>
            <a:r>
              <a:rPr lang="en-US" sz="2800"/>
              <a:t>View Warriors/Veterans as part of the solution</a:t>
            </a:r>
          </a:p>
          <a:p>
            <a:r>
              <a:rPr lang="en-US" sz="2800"/>
              <a:t>Consider dropping the “D” when referring to PTSD</a:t>
            </a:r>
          </a:p>
          <a:p>
            <a:r>
              <a:rPr lang="en-US" sz="2800"/>
              <a:t>Consider indigenous and alternative approaches to treatment </a:t>
            </a:r>
          </a:p>
          <a:p>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5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5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51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51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ctrTitle" idx="4294967295"/>
          </p:nvPr>
        </p:nvSpPr>
        <p:spPr>
          <a:xfrm>
            <a:off x="685800" y="457200"/>
            <a:ext cx="7772400" cy="1143000"/>
          </a:xfrm>
        </p:spPr>
        <p:txBody>
          <a:bodyPr anchor="b" anchorCtr="1">
            <a:normAutofit/>
          </a:bodyPr>
          <a:lstStyle/>
          <a:p>
            <a:pPr algn="ctr"/>
            <a:r>
              <a:rPr lang="en-US" b="1"/>
              <a:t>Conclusion</a:t>
            </a:r>
          </a:p>
        </p:txBody>
      </p:sp>
      <p:sp>
        <p:nvSpPr>
          <p:cNvPr id="281604" name="Rectangle 4"/>
          <p:cNvSpPr>
            <a:spLocks noGrp="1" noChangeArrowheads="1"/>
          </p:cNvSpPr>
          <p:nvPr>
            <p:ph type="subTitle" idx="4294967295"/>
          </p:nvPr>
        </p:nvSpPr>
        <p:spPr>
          <a:xfrm>
            <a:off x="838200" y="1905000"/>
            <a:ext cx="7848600" cy="3671888"/>
          </a:xfrm>
        </p:spPr>
        <p:txBody>
          <a:bodyPr>
            <a:normAutofit/>
          </a:bodyPr>
          <a:lstStyle/>
          <a:p>
            <a:pPr marL="0" indent="0" algn="ctr">
              <a:buFontTx/>
              <a:buNone/>
            </a:pPr>
            <a:r>
              <a:rPr lang="en-US" sz="2800"/>
              <a:t>Having an understanding and appreciation for military culture is the first step in becoming cultural competent.  Developing a strength-based approach in supporting Veterans  will provide the foundation for dynamic engagement, change, and transformation.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a:xfrm>
            <a:off x="457200" y="0"/>
            <a:ext cx="8229600" cy="1384300"/>
          </a:xfrm>
        </p:spPr>
        <p:txBody>
          <a:bodyPr/>
          <a:lstStyle/>
          <a:p>
            <a:r>
              <a:rPr lang="en-US" b="1"/>
              <a:t>VA/DoD Common Ground</a:t>
            </a:r>
          </a:p>
        </p:txBody>
      </p:sp>
      <p:sp>
        <p:nvSpPr>
          <p:cNvPr id="26626" name="Content Placeholder 2"/>
          <p:cNvSpPr>
            <a:spLocks noGrp="1"/>
          </p:cNvSpPr>
          <p:nvPr>
            <p:ph idx="4294967295"/>
          </p:nvPr>
        </p:nvSpPr>
        <p:spPr>
          <a:xfrm>
            <a:off x="457200" y="1295400"/>
            <a:ext cx="8229600" cy="4830763"/>
          </a:xfrm>
        </p:spPr>
        <p:txBody>
          <a:bodyPr/>
          <a:lstStyle/>
          <a:p>
            <a:pPr>
              <a:lnSpc>
                <a:spcPct val="90000"/>
              </a:lnSpc>
            </a:pPr>
            <a:r>
              <a:rPr lang="en-US"/>
              <a:t>Congressionally mandated</a:t>
            </a:r>
          </a:p>
          <a:p>
            <a:pPr>
              <a:lnSpc>
                <a:spcPct val="90000"/>
              </a:lnSpc>
            </a:pPr>
            <a:r>
              <a:rPr lang="en-US"/>
              <a:t>Important missions</a:t>
            </a:r>
          </a:p>
          <a:p>
            <a:pPr>
              <a:lnSpc>
                <a:spcPct val="90000"/>
              </a:lnSpc>
            </a:pPr>
            <a:r>
              <a:rPr lang="en-US"/>
              <a:t>Public trust</a:t>
            </a:r>
          </a:p>
          <a:p>
            <a:pPr>
              <a:lnSpc>
                <a:spcPct val="90000"/>
              </a:lnSpc>
            </a:pPr>
            <a:r>
              <a:rPr lang="en-US"/>
              <a:t>Large systems</a:t>
            </a:r>
          </a:p>
          <a:p>
            <a:pPr>
              <a:lnSpc>
                <a:spcPct val="90000"/>
              </a:lnSpc>
            </a:pPr>
            <a:r>
              <a:rPr lang="en-US"/>
              <a:t>Enormous challenges</a:t>
            </a:r>
          </a:p>
          <a:p>
            <a:pPr>
              <a:lnSpc>
                <a:spcPct val="90000"/>
              </a:lnSpc>
            </a:pPr>
            <a:r>
              <a:rPr lang="en-US"/>
              <a:t>In midst of transformation</a:t>
            </a:r>
          </a:p>
          <a:p>
            <a:pPr>
              <a:lnSpc>
                <a:spcPct val="90000"/>
              </a:lnSpc>
            </a:pPr>
            <a:r>
              <a:rPr lang="en-US"/>
              <a:t>Similar vulnerabilities </a:t>
            </a:r>
          </a:p>
          <a:p>
            <a:pPr>
              <a:lnSpc>
                <a:spcPct val="90000"/>
              </a:lnSpc>
            </a:pPr>
            <a:r>
              <a:rPr lang="en-US"/>
              <a:t>Dependent on everyone doing their job</a:t>
            </a:r>
          </a:p>
          <a:p>
            <a:pPr>
              <a:lnSpc>
                <a:spcPct val="90000"/>
              </a:lnSpc>
            </a:pPr>
            <a:r>
              <a:rPr lang="en-US"/>
              <a:t>Acronym challenged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en-US" sz="4000"/>
              <a:t/>
            </a:r>
            <a:br>
              <a:rPr lang="en-US" sz="4000"/>
            </a:br>
            <a:endParaRPr lang="en-US" sz="4000"/>
          </a:p>
        </p:txBody>
      </p:sp>
      <p:sp>
        <p:nvSpPr>
          <p:cNvPr id="83970" name="Content Placeholder 2"/>
          <p:cNvSpPr>
            <a:spLocks noGrp="1"/>
          </p:cNvSpPr>
          <p:nvPr>
            <p:ph idx="4294967295"/>
          </p:nvPr>
        </p:nvSpPr>
        <p:spPr>
          <a:xfrm>
            <a:off x="457200" y="990600"/>
            <a:ext cx="8229600" cy="5029200"/>
          </a:xfrm>
        </p:spPr>
        <p:txBody>
          <a:bodyPr/>
          <a:lstStyle/>
          <a:p>
            <a:pPr algn="ctr">
              <a:buFont typeface="Wingdings" pitchFamily="2" charset="2"/>
              <a:buNone/>
            </a:pPr>
            <a:r>
              <a:rPr lang="en-US" sz="6000" b="1"/>
              <a:t>QUESTIONS?</a:t>
            </a:r>
            <a:endParaRPr lang="en-US" sz="6000"/>
          </a:p>
          <a:p>
            <a:pPr algn="ctr">
              <a:buFont typeface="Wingdings" pitchFamily="2" charset="2"/>
              <a:buNone/>
            </a:pPr>
            <a:endParaRPr lang="en-US" sz="6000" b="1"/>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endParaRPr lang="en-US"/>
          </a:p>
        </p:txBody>
      </p:sp>
      <p:sp>
        <p:nvSpPr>
          <p:cNvPr id="92163" name="Rectangle 3"/>
          <p:cNvSpPr>
            <a:spLocks noGrp="1" noChangeArrowheads="1"/>
          </p:cNvSpPr>
          <p:nvPr>
            <p:ph type="body" idx="1"/>
          </p:nvPr>
        </p:nvSpPr>
        <p:spPr/>
        <p:txBody>
          <a:bodyPr/>
          <a:lstStyle/>
          <a:p>
            <a:endParaRPr lang="en-US"/>
          </a:p>
        </p:txBody>
      </p:sp>
      <p:pic>
        <p:nvPicPr>
          <p:cNvPr id="92164" name="Picture 4" descr="Photo of a group at a ceremony with hands over heart and American flags flyi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Title 1"/>
          <p:cNvSpPr>
            <a:spLocks noGrp="1"/>
          </p:cNvSpPr>
          <p:nvPr>
            <p:ph type="title" idx="4294967295"/>
          </p:nvPr>
        </p:nvSpPr>
        <p:spPr/>
        <p:txBody>
          <a:bodyPr/>
          <a:lstStyle/>
          <a:p>
            <a:r>
              <a:rPr lang="en-US" b="1"/>
              <a:t>Cultural Competence</a:t>
            </a:r>
          </a:p>
        </p:txBody>
      </p:sp>
      <p:sp>
        <p:nvSpPr>
          <p:cNvPr id="28674" name="Content Placeholder 2"/>
          <p:cNvSpPr>
            <a:spLocks noGrp="1"/>
          </p:cNvSpPr>
          <p:nvPr>
            <p:ph idx="4294967295"/>
          </p:nvPr>
        </p:nvSpPr>
        <p:spPr>
          <a:xfrm>
            <a:off x="457200" y="1600200"/>
            <a:ext cx="8229600" cy="4419600"/>
          </a:xfrm>
        </p:spPr>
        <p:txBody>
          <a:bodyPr/>
          <a:lstStyle/>
          <a:p>
            <a:pPr defTabSz="457200">
              <a:lnSpc>
                <a:spcPct val="80000"/>
              </a:lnSpc>
            </a:pPr>
            <a:r>
              <a:rPr lang="en-US" sz="2000" u="sng">
                <a:solidFill>
                  <a:schemeClr val="hlink"/>
                </a:solidFill>
              </a:rPr>
              <a:t>Culture</a:t>
            </a:r>
            <a:r>
              <a:rPr lang="en-US" sz="2000">
                <a:solidFill>
                  <a:schemeClr val="hlink"/>
                </a:solidFill>
              </a:rPr>
              <a:t> </a:t>
            </a:r>
            <a:r>
              <a:rPr lang="en-US" sz="2000"/>
              <a:t>is the way of life for a society. As such, it includes codes of </a:t>
            </a:r>
            <a:r>
              <a:rPr lang="en-US" sz="2000" i="1"/>
              <a:t>manners</a:t>
            </a:r>
            <a:r>
              <a:rPr lang="en-US" sz="2000"/>
              <a:t>, </a:t>
            </a:r>
            <a:r>
              <a:rPr lang="en-US" sz="2000" i="1"/>
              <a:t>dress</a:t>
            </a:r>
            <a:r>
              <a:rPr lang="en-US" sz="2000"/>
              <a:t>, </a:t>
            </a:r>
            <a:r>
              <a:rPr lang="en-US" sz="2000" i="1"/>
              <a:t>language</a:t>
            </a:r>
            <a:r>
              <a:rPr lang="en-US" sz="2000"/>
              <a:t>, </a:t>
            </a:r>
            <a:r>
              <a:rPr lang="en-US" sz="2000" i="1"/>
              <a:t>religion</a:t>
            </a:r>
            <a:r>
              <a:rPr lang="en-US" sz="2000"/>
              <a:t>, </a:t>
            </a:r>
            <a:r>
              <a:rPr lang="en-US" sz="2000" i="1"/>
              <a:t>rituals</a:t>
            </a:r>
            <a:r>
              <a:rPr lang="en-US" sz="2000"/>
              <a:t>, norms of behavior such as </a:t>
            </a:r>
            <a:r>
              <a:rPr lang="en-US" sz="2000" i="1"/>
              <a:t>law and morality</a:t>
            </a:r>
            <a:r>
              <a:rPr lang="en-US" sz="2000"/>
              <a:t>, and </a:t>
            </a:r>
            <a:r>
              <a:rPr lang="en-US" sz="2000" i="1"/>
              <a:t>systems of belief </a:t>
            </a:r>
            <a:r>
              <a:rPr lang="en-US" sz="2000"/>
              <a:t>as well as the </a:t>
            </a:r>
            <a:r>
              <a:rPr lang="en-US" sz="2000" i="1"/>
              <a:t>arts</a:t>
            </a:r>
            <a:r>
              <a:rPr lang="en-US" sz="2000"/>
              <a:t> and </a:t>
            </a:r>
            <a:r>
              <a:rPr lang="en-US" sz="2000" i="1"/>
              <a:t>gastronomy</a:t>
            </a:r>
            <a:r>
              <a:rPr lang="en-US" sz="2000"/>
              <a:t>. </a:t>
            </a:r>
            <a:br>
              <a:rPr lang="en-US" sz="2000"/>
            </a:br>
            <a:endParaRPr lang="en-US" sz="2000"/>
          </a:p>
          <a:p>
            <a:pPr defTabSz="457200">
              <a:lnSpc>
                <a:spcPct val="80000"/>
              </a:lnSpc>
            </a:pPr>
            <a:r>
              <a:rPr lang="en-US" sz="2000" u="sng">
                <a:solidFill>
                  <a:schemeClr val="hlink"/>
                </a:solidFill>
              </a:rPr>
              <a:t>Cultural competence</a:t>
            </a:r>
            <a:r>
              <a:rPr lang="en-US" sz="2000" u="sng">
                <a:solidFill>
                  <a:srgbClr val="595959"/>
                </a:solidFill>
              </a:rPr>
              <a:t> </a:t>
            </a:r>
            <a:r>
              <a:rPr lang="en-US" sz="2000"/>
              <a:t>is comprised of four components: </a:t>
            </a:r>
          </a:p>
          <a:p>
            <a:pPr lvl="1" defTabSz="457200">
              <a:lnSpc>
                <a:spcPct val="80000"/>
              </a:lnSpc>
            </a:pPr>
            <a:r>
              <a:rPr lang="en-US" sz="2000"/>
              <a:t>Awareness of one's own cultural worldview</a:t>
            </a:r>
          </a:p>
          <a:p>
            <a:pPr lvl="1" defTabSz="457200">
              <a:lnSpc>
                <a:spcPct val="80000"/>
              </a:lnSpc>
            </a:pPr>
            <a:r>
              <a:rPr lang="en-US" sz="2000"/>
              <a:t>Attitude towards cultural differences </a:t>
            </a:r>
          </a:p>
          <a:p>
            <a:pPr lvl="1" defTabSz="457200">
              <a:lnSpc>
                <a:spcPct val="80000"/>
              </a:lnSpc>
            </a:pPr>
            <a:r>
              <a:rPr lang="en-US" sz="2000"/>
              <a:t>Knowledge of different cultural practices and worldviews</a:t>
            </a:r>
          </a:p>
          <a:p>
            <a:pPr lvl="1" defTabSz="457200">
              <a:lnSpc>
                <a:spcPct val="80000"/>
              </a:lnSpc>
            </a:pPr>
            <a:r>
              <a:rPr lang="en-US" sz="2000"/>
              <a:t>Development of cross-cultural skills </a:t>
            </a:r>
            <a:br>
              <a:rPr lang="en-US" sz="2000"/>
            </a:br>
            <a:endParaRPr lang="en-US" sz="2000"/>
          </a:p>
          <a:p>
            <a:pPr defTabSz="457200">
              <a:lnSpc>
                <a:spcPct val="80000"/>
              </a:lnSpc>
            </a:pPr>
            <a:r>
              <a:rPr lang="en-US" sz="2000"/>
              <a:t>Developing </a:t>
            </a:r>
            <a:r>
              <a:rPr lang="en-US" sz="2000">
                <a:solidFill>
                  <a:schemeClr val="hlink"/>
                </a:solidFill>
              </a:rPr>
              <a:t>cultural competence</a:t>
            </a:r>
            <a:r>
              <a:rPr lang="en-US" sz="2000"/>
              <a:t> results in an ability to understand, communicate with, and effectively interact with people across cultures.</a:t>
            </a:r>
          </a:p>
          <a:p>
            <a:pPr algn="r" defTabSz="457200">
              <a:lnSpc>
                <a:spcPct val="80000"/>
              </a:lnSpc>
              <a:buFontTx/>
              <a:buNone/>
            </a:pPr>
            <a:r>
              <a:rPr lang="en-US" sz="2000"/>
              <a:t/>
            </a:r>
            <a:br>
              <a:rPr lang="en-US" sz="2000"/>
            </a:br>
            <a:r>
              <a:rPr lang="en-US" sz="2000"/>
              <a:t/>
            </a:r>
            <a:br>
              <a:rPr lang="en-US" sz="2000"/>
            </a:br>
            <a:r>
              <a:rPr lang="en-US" sz="2000"/>
              <a:t/>
            </a:r>
            <a:br>
              <a:rPr lang="en-US" sz="2000"/>
            </a:br>
            <a:r>
              <a:rPr lang="en-US" sz="2000"/>
              <a:t>- Scott R. Swaim, Veterans Services, Auburn, WA</a:t>
            </a:r>
          </a:p>
          <a:p>
            <a:pPr defTabSz="457200">
              <a:lnSpc>
                <a:spcPct val="80000"/>
              </a:lnSpc>
            </a:pPr>
            <a:endParaRPr lang="en-US" sz="20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ctrTitle" idx="4294967295"/>
          </p:nvPr>
        </p:nvSpPr>
        <p:spPr>
          <a:xfrm>
            <a:off x="685800" y="2130425"/>
            <a:ext cx="7772400" cy="1470025"/>
          </a:xfrm>
        </p:spPr>
        <p:txBody>
          <a:bodyPr/>
          <a:lstStyle/>
          <a:p>
            <a:pPr algn="ctr"/>
            <a:endParaRPr lang="en-US"/>
          </a:p>
        </p:txBody>
      </p:sp>
      <p:sp>
        <p:nvSpPr>
          <p:cNvPr id="3" name="Subtitle 2"/>
          <p:cNvSpPr>
            <a:spLocks noGrp="1"/>
          </p:cNvSpPr>
          <p:nvPr>
            <p:ph type="subTitle" idx="4294967295"/>
          </p:nvPr>
        </p:nvSpPr>
        <p:spPr>
          <a:xfrm>
            <a:off x="1371600" y="3983038"/>
            <a:ext cx="6400800" cy="1593850"/>
          </a:xfrm>
        </p:spPr>
        <p:txBody>
          <a:bodyPr>
            <a:normAutofit/>
          </a:bodyPr>
          <a:lstStyle/>
          <a:p>
            <a:pPr marL="0" indent="0" algn="ctr">
              <a:buFontTx/>
              <a:buNone/>
            </a:pPr>
            <a:endParaRPr lang="en-US">
              <a:solidFill>
                <a:srgbClr val="898989"/>
              </a:solidFill>
            </a:endParaRPr>
          </a:p>
        </p:txBody>
      </p:sp>
      <p:pic>
        <p:nvPicPr>
          <p:cNvPr id="90116" name="Picture 2" descr="C:\Users\Kim\Documents\MilitaryLiaisons_2008.jpg"/>
          <p:cNvPicPr>
            <a:picLocks noChangeAspect="1" noChangeArrowheads="1"/>
          </p:cNvPicPr>
          <p:nvPr/>
        </p:nvPicPr>
        <p:blipFill>
          <a:blip r:embed="rId3" cstate="print"/>
          <a:srcRect/>
          <a:stretch>
            <a:fillRect/>
          </a:stretch>
        </p:blipFill>
        <p:spPr bwMode="auto">
          <a:xfrm>
            <a:off x="0" y="0"/>
            <a:ext cx="9372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Title 3"/>
          <p:cNvSpPr>
            <a:spLocks noGrp="1"/>
          </p:cNvSpPr>
          <p:nvPr>
            <p:ph type="title" idx="4294967295"/>
          </p:nvPr>
        </p:nvSpPr>
        <p:spPr/>
        <p:txBody>
          <a:bodyPr/>
          <a:lstStyle/>
          <a:p>
            <a:r>
              <a:rPr lang="en-US" b="1"/>
              <a:t>Why is Culture Important?</a:t>
            </a:r>
            <a:r>
              <a:rPr lang="en-US"/>
              <a:t> </a:t>
            </a:r>
          </a:p>
        </p:txBody>
      </p:sp>
      <p:sp>
        <p:nvSpPr>
          <p:cNvPr id="30722" name="Content Placeholder 4"/>
          <p:cNvSpPr>
            <a:spLocks noGrp="1"/>
          </p:cNvSpPr>
          <p:nvPr>
            <p:ph idx="4294967295"/>
          </p:nvPr>
        </p:nvSpPr>
        <p:spPr/>
        <p:txBody>
          <a:bodyPr/>
          <a:lstStyle/>
          <a:p>
            <a:r>
              <a:rPr lang="en-US"/>
              <a:t>The DNA for healing is intrinsically found in culture.</a:t>
            </a:r>
          </a:p>
          <a:p>
            <a:r>
              <a:rPr lang="en-US"/>
              <a:t>PTS is more related to an identity disorder than a stress or anxiety disorder.</a:t>
            </a:r>
          </a:p>
          <a:p>
            <a:r>
              <a:rPr lang="en-US"/>
              <a:t>We can use culture to change culture/behaviors. </a:t>
            </a:r>
          </a:p>
          <a:p>
            <a:pPr>
              <a:buFontTx/>
              <a:buNone/>
            </a:pPr>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idx="4294967295"/>
          </p:nvPr>
        </p:nvSpPr>
        <p:spPr/>
        <p:txBody>
          <a:bodyPr/>
          <a:lstStyle/>
          <a:p>
            <a:endParaRPr lang="en-US"/>
          </a:p>
        </p:txBody>
      </p:sp>
      <p:sp>
        <p:nvSpPr>
          <p:cNvPr id="93187" name="Text Placeholder 2"/>
          <p:cNvSpPr>
            <a:spLocks noGrp="1"/>
          </p:cNvSpPr>
          <p:nvPr>
            <p:ph type="body" sz="half" idx="4294967295"/>
          </p:nvPr>
        </p:nvSpPr>
        <p:spPr>
          <a:xfrm>
            <a:off x="457200" y="1905000"/>
            <a:ext cx="4038600" cy="4114800"/>
          </a:xfrm>
        </p:spPr>
        <p:txBody>
          <a:bodyPr/>
          <a:lstStyle/>
          <a:p>
            <a:endParaRPr lang="en-US"/>
          </a:p>
        </p:txBody>
      </p:sp>
      <p:sp>
        <p:nvSpPr>
          <p:cNvPr id="93188" name="Content Placeholder 3"/>
          <p:cNvSpPr>
            <a:spLocks noGrp="1"/>
          </p:cNvSpPr>
          <p:nvPr>
            <p:ph sz="quarter" idx="4294967295"/>
          </p:nvPr>
        </p:nvSpPr>
        <p:spPr>
          <a:xfrm>
            <a:off x="4648200" y="1905000"/>
            <a:ext cx="4038600" cy="1987550"/>
          </a:xfrm>
        </p:spPr>
        <p:txBody>
          <a:bodyPr/>
          <a:lstStyle/>
          <a:p>
            <a:endParaRPr lang="en-US"/>
          </a:p>
        </p:txBody>
      </p:sp>
      <p:sp>
        <p:nvSpPr>
          <p:cNvPr id="93189" name="Content Placeholder 4"/>
          <p:cNvSpPr>
            <a:spLocks noGrp="1"/>
          </p:cNvSpPr>
          <p:nvPr>
            <p:ph sz="quarter" idx="4294967295"/>
          </p:nvPr>
        </p:nvSpPr>
        <p:spPr>
          <a:xfrm>
            <a:off x="4648200" y="4030663"/>
            <a:ext cx="4038600" cy="1989137"/>
          </a:xfrm>
        </p:spPr>
        <p:txBody>
          <a:bodyPr/>
          <a:lstStyle/>
          <a:p>
            <a:endParaRPr lang="en-US"/>
          </a:p>
        </p:txBody>
      </p:sp>
      <p:pic>
        <p:nvPicPr>
          <p:cNvPr id="93190" name="Picture 2" descr="Col Rabb Presenting Bronze Star to WWII veteran"/>
          <p:cNvPicPr>
            <a:picLocks noChangeAspect="1" noChangeArrowheads="1"/>
          </p:cNvPicPr>
          <p:nvPr/>
        </p:nvPicPr>
        <p:blipFill>
          <a:blip r:embed="rId3" cstate="print"/>
          <a:srcRect/>
          <a:stretch>
            <a:fillRect/>
          </a:stretch>
        </p:blipFill>
        <p:spPr bwMode="auto">
          <a:xfrm>
            <a:off x="0" y="0"/>
            <a:ext cx="9372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3762</Words>
  <Application>Microsoft Office PowerPoint</Application>
  <PresentationFormat>On-screen Show (4:3)</PresentationFormat>
  <Paragraphs>297</Paragraphs>
  <Slides>40</Slides>
  <Notes>38</Notes>
  <HiddenSlides>6</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Ocean</vt:lpstr>
      <vt:lpstr>Office Theme</vt:lpstr>
      <vt:lpstr>"Military Culture: What You Should Know"  </vt:lpstr>
      <vt:lpstr>Purpose</vt:lpstr>
      <vt:lpstr>Outline</vt:lpstr>
      <vt:lpstr>VA/DoD Common Ground</vt:lpstr>
      <vt:lpstr>Slide 5</vt:lpstr>
      <vt:lpstr>Cultural Competence</vt:lpstr>
      <vt:lpstr>Slide 7</vt:lpstr>
      <vt:lpstr>Why is Culture Important? </vt:lpstr>
      <vt:lpstr>Slide 9</vt:lpstr>
      <vt:lpstr>Military Life</vt:lpstr>
      <vt:lpstr>Purpose of Boot Camp</vt:lpstr>
      <vt:lpstr>Military Stressors</vt:lpstr>
      <vt:lpstr>Conditions on the Battlefield</vt:lpstr>
      <vt:lpstr> Stressors In War </vt:lpstr>
      <vt:lpstr>The Soldiers Creed</vt:lpstr>
      <vt:lpstr>Slide 16</vt:lpstr>
      <vt:lpstr> You Can Remove the Warrior From the War, but Not the War From the Warrior</vt:lpstr>
      <vt:lpstr>Psychological Concepts/ Reactions To Trauma</vt:lpstr>
      <vt:lpstr>Readjustment Challenges “The Three D’s” </vt:lpstr>
      <vt:lpstr>  “They say war is hell, but I say it’s the foyer to hell…I say coming home is hell, and hell ain’t got no coordinates. You can’t find it on the charts, because there are no charts.”</vt:lpstr>
      <vt:lpstr>Breathing slide</vt:lpstr>
      <vt:lpstr>Slide 22</vt:lpstr>
      <vt:lpstr>Slide 23</vt:lpstr>
      <vt:lpstr>Assumptions</vt:lpstr>
      <vt:lpstr>Slide 25</vt:lpstr>
      <vt:lpstr>Assumptions</vt:lpstr>
      <vt:lpstr>Connecting with Veterans </vt:lpstr>
      <vt:lpstr>Change and Transition</vt:lpstr>
      <vt:lpstr>Peeling the Onion</vt:lpstr>
      <vt:lpstr>From War Zone to Home Zone</vt:lpstr>
      <vt:lpstr> Transition and Readjustment Assessment: “The Three P’s”</vt:lpstr>
      <vt:lpstr>Cultural Competency Test</vt:lpstr>
      <vt:lpstr>Cultural Competency </vt:lpstr>
      <vt:lpstr>REACH for Diversity</vt:lpstr>
      <vt:lpstr>Slide 35</vt:lpstr>
      <vt:lpstr>Slide 36</vt:lpstr>
      <vt:lpstr>Slide 37</vt:lpstr>
      <vt:lpstr>Recommendations to the VA from the Joint Chief of Staff </vt:lpstr>
      <vt:lpstr>Conclusion</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VA Physicians Need to know about OIF/OEF Service Members/Veterans</dc:title>
  <dc:subject>Military Culture</dc:subject>
  <dc:creator>Kim</dc:creator>
  <cp:lastModifiedBy>Louise Mahoney</cp:lastModifiedBy>
  <cp:revision>11</cp:revision>
  <dcterms:created xsi:type="dcterms:W3CDTF">2010-04-22T10:59:48Z</dcterms:created>
  <dcterms:modified xsi:type="dcterms:W3CDTF">2010-12-03T19:57:01Z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