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handoutMasterIdLst>
    <p:handoutMasterId r:id="rId22"/>
  </p:handoutMasterIdLst>
  <p:sldIdLst>
    <p:sldId id="346" r:id="rId2"/>
    <p:sldId id="352" r:id="rId3"/>
    <p:sldId id="350" r:id="rId4"/>
    <p:sldId id="347" r:id="rId5"/>
    <p:sldId id="348" r:id="rId6"/>
    <p:sldId id="349" r:id="rId7"/>
    <p:sldId id="339" r:id="rId8"/>
    <p:sldId id="355" r:id="rId9"/>
    <p:sldId id="344" r:id="rId10"/>
    <p:sldId id="333" r:id="rId11"/>
    <p:sldId id="335" r:id="rId12"/>
    <p:sldId id="356" r:id="rId13"/>
    <p:sldId id="322" r:id="rId14"/>
    <p:sldId id="345" r:id="rId15"/>
    <p:sldId id="336" r:id="rId16"/>
    <p:sldId id="326" r:id="rId17"/>
    <p:sldId id="327" r:id="rId18"/>
    <p:sldId id="328" r:id="rId19"/>
    <p:sldId id="33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0457E"/>
    <a:srgbClr val="30459C"/>
    <a:srgbClr val="009A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4425" autoAdjust="0"/>
  </p:normalViewPr>
  <p:slideViewPr>
    <p:cSldViewPr>
      <p:cViewPr varScale="1">
        <p:scale>
          <a:sx n="59" d="100"/>
          <a:sy n="59" d="100"/>
        </p:scale>
        <p:origin x="-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0BE43-8663-4C09-9375-A286B7FC3AF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DAF7C-7BCA-43B3-8B65-B269C3FDBEA6}">
      <dgm:prSet phldrT="[Text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Veteran</a:t>
          </a:r>
          <a:endParaRPr lang="en-US" b="1" dirty="0">
            <a:solidFill>
              <a:srgbClr val="0070C0"/>
            </a:solidFill>
          </a:endParaRPr>
        </a:p>
      </dgm:t>
    </dgm:pt>
    <dgm:pt modelId="{E78EBA1C-8E90-4072-859C-C86527EEC3D4}" type="parTrans" cxnId="{B561819F-D32E-496B-A4BA-F7C9A57A3220}">
      <dgm:prSet/>
      <dgm:spPr/>
      <dgm:t>
        <a:bodyPr/>
        <a:lstStyle/>
        <a:p>
          <a:endParaRPr lang="en-US"/>
        </a:p>
      </dgm:t>
    </dgm:pt>
    <dgm:pt modelId="{614FC930-BAA5-4626-9C14-F063190B42A1}" type="sibTrans" cxnId="{B561819F-D32E-496B-A4BA-F7C9A57A3220}">
      <dgm:prSet/>
      <dgm:spPr/>
      <dgm:t>
        <a:bodyPr/>
        <a:lstStyle/>
        <a:p>
          <a:endParaRPr lang="en-US"/>
        </a:p>
      </dgm:t>
    </dgm:pt>
    <dgm:pt modelId="{D78A6721-0CA1-4FE0-88D7-CC18DFC268A2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</a:rPr>
            <a:t>WRIISC</a:t>
          </a:r>
        </a:p>
        <a:p>
          <a:r>
            <a:rPr lang="en-US" sz="2400" b="1" dirty="0" smtClean="0">
              <a:solidFill>
                <a:srgbClr val="0070C0"/>
              </a:solidFill>
            </a:rPr>
            <a:t> Team</a:t>
          </a:r>
          <a:endParaRPr lang="en-US" sz="2400" b="1" dirty="0">
            <a:solidFill>
              <a:srgbClr val="0070C0"/>
            </a:solidFill>
          </a:endParaRPr>
        </a:p>
      </dgm:t>
    </dgm:pt>
    <dgm:pt modelId="{001B90A1-8480-4CD5-AA9B-C4EFF2E30677}" type="parTrans" cxnId="{A1211D16-A511-477A-AA9F-660357B7A298}">
      <dgm:prSet/>
      <dgm:spPr/>
      <dgm:t>
        <a:bodyPr/>
        <a:lstStyle/>
        <a:p>
          <a:endParaRPr lang="en-US"/>
        </a:p>
      </dgm:t>
    </dgm:pt>
    <dgm:pt modelId="{8E43CCF1-C0B5-4074-84A2-56380974F2BF}" type="sibTrans" cxnId="{A1211D16-A511-477A-AA9F-660357B7A298}">
      <dgm:prSet/>
      <dgm:spPr/>
      <dgm:t>
        <a:bodyPr/>
        <a:lstStyle/>
        <a:p>
          <a:endParaRPr lang="en-US"/>
        </a:p>
      </dgm:t>
    </dgm:pt>
    <dgm:pt modelId="{8427AD3D-A81B-4DE4-B913-DC8D3C21FB32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</a:rPr>
            <a:t>Home VA Primary Care Team</a:t>
          </a:r>
          <a:endParaRPr lang="en-US" sz="2400" b="1" dirty="0">
            <a:solidFill>
              <a:srgbClr val="0070C0"/>
            </a:solidFill>
          </a:endParaRPr>
        </a:p>
      </dgm:t>
    </dgm:pt>
    <dgm:pt modelId="{ADD23EEF-1561-4C09-AEA3-4A1488ACC9E2}" type="parTrans" cxnId="{2EBA4B33-511E-410D-8B85-F4EA4EDD1E0E}">
      <dgm:prSet/>
      <dgm:spPr/>
      <dgm:t>
        <a:bodyPr/>
        <a:lstStyle/>
        <a:p>
          <a:endParaRPr lang="en-US"/>
        </a:p>
      </dgm:t>
    </dgm:pt>
    <dgm:pt modelId="{965A6E13-3FA9-40FB-AD45-2D9543893698}" type="sibTrans" cxnId="{2EBA4B33-511E-410D-8B85-F4EA4EDD1E0E}">
      <dgm:prSet/>
      <dgm:spPr/>
      <dgm:t>
        <a:bodyPr/>
        <a:lstStyle/>
        <a:p>
          <a:endParaRPr lang="en-US"/>
        </a:p>
      </dgm:t>
    </dgm:pt>
    <dgm:pt modelId="{20E8169F-A046-48FB-AD1A-589CFE0F7E0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</a:rPr>
            <a:t>Home</a:t>
          </a:r>
        </a:p>
        <a:p>
          <a:r>
            <a:rPr lang="en-US" sz="2400" b="1" dirty="0" smtClean="0">
              <a:solidFill>
                <a:srgbClr val="0070C0"/>
              </a:solidFill>
            </a:rPr>
            <a:t> VA</a:t>
          </a:r>
          <a:endParaRPr lang="en-US" sz="2400" b="1" dirty="0">
            <a:solidFill>
              <a:srgbClr val="0070C0"/>
            </a:solidFill>
          </a:endParaRPr>
        </a:p>
      </dgm:t>
    </dgm:pt>
    <dgm:pt modelId="{384FB2EB-3B56-4913-9AD5-7BA906D48AB5}" type="parTrans" cxnId="{35D31289-3308-49F6-9273-0E6498F8F7F3}">
      <dgm:prSet/>
      <dgm:spPr/>
      <dgm:t>
        <a:bodyPr/>
        <a:lstStyle/>
        <a:p>
          <a:endParaRPr lang="en-US"/>
        </a:p>
      </dgm:t>
    </dgm:pt>
    <dgm:pt modelId="{EB71DCC8-9C1F-4433-8595-598ADF34B60B}" type="sibTrans" cxnId="{35D31289-3308-49F6-9273-0E6498F8F7F3}">
      <dgm:prSet/>
      <dgm:spPr/>
      <dgm:t>
        <a:bodyPr/>
        <a:lstStyle/>
        <a:p>
          <a:endParaRPr lang="en-US"/>
        </a:p>
      </dgm:t>
    </dgm:pt>
    <dgm:pt modelId="{1CBDE1A2-F27A-4CFC-84F0-8ED546C75CC7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0070C0"/>
              </a:solidFill>
            </a:rPr>
            <a:t>VA </a:t>
          </a:r>
        </a:p>
        <a:p>
          <a:pPr algn="ctr"/>
          <a:r>
            <a:rPr lang="en-US" sz="2400" b="1" dirty="0" smtClean="0">
              <a:solidFill>
                <a:srgbClr val="0070C0"/>
              </a:solidFill>
            </a:rPr>
            <a:t>Palo Alto HCS</a:t>
          </a:r>
          <a:endParaRPr lang="en-US" sz="2400" b="1" dirty="0">
            <a:solidFill>
              <a:srgbClr val="0070C0"/>
            </a:solidFill>
          </a:endParaRPr>
        </a:p>
      </dgm:t>
    </dgm:pt>
    <dgm:pt modelId="{5D225627-2138-4E93-A2AC-D85BF06E5BF9}" type="parTrans" cxnId="{024C5CC4-619E-41BC-B5BB-530977AB078F}">
      <dgm:prSet/>
      <dgm:spPr/>
      <dgm:t>
        <a:bodyPr/>
        <a:lstStyle/>
        <a:p>
          <a:endParaRPr lang="en-US"/>
        </a:p>
      </dgm:t>
    </dgm:pt>
    <dgm:pt modelId="{7EAA2421-71BA-444D-87BF-314184A718AF}" type="sibTrans" cxnId="{024C5CC4-619E-41BC-B5BB-530977AB078F}">
      <dgm:prSet/>
      <dgm:spPr/>
      <dgm:t>
        <a:bodyPr/>
        <a:lstStyle/>
        <a:p>
          <a:endParaRPr lang="en-US"/>
        </a:p>
      </dgm:t>
    </dgm:pt>
    <dgm:pt modelId="{2EAE03C8-91F0-4E39-AB2A-12BF42540783}" type="pres">
      <dgm:prSet presAssocID="{9F30BE43-8663-4C09-9375-A286B7FC3A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C9794F-4574-4EBC-A217-C65ED9207E0D}" type="pres">
      <dgm:prSet presAssocID="{9F30BE43-8663-4C09-9375-A286B7FC3AF0}" presName="radial" presStyleCnt="0">
        <dgm:presLayoutVars>
          <dgm:animLvl val="ctr"/>
        </dgm:presLayoutVars>
      </dgm:prSet>
      <dgm:spPr/>
    </dgm:pt>
    <dgm:pt modelId="{09BFD3DC-0C97-4234-9E5A-8D138BB48A3E}" type="pres">
      <dgm:prSet presAssocID="{2C2DAF7C-7BCA-43B3-8B65-B269C3FDBEA6}" presName="centerShape" presStyleLbl="vennNode1" presStyleIdx="0" presStyleCnt="5" custLinFactNeighborX="1908" custLinFactNeighborY="-853"/>
      <dgm:spPr/>
      <dgm:t>
        <a:bodyPr/>
        <a:lstStyle/>
        <a:p>
          <a:endParaRPr lang="en-US"/>
        </a:p>
      </dgm:t>
    </dgm:pt>
    <dgm:pt modelId="{34669633-A3C4-4086-9A3B-A679BD03810A}" type="pres">
      <dgm:prSet presAssocID="{D78A6721-0CA1-4FE0-88D7-CC18DFC268A2}" presName="node" presStyleLbl="vennNode1" presStyleIdx="1" presStyleCnt="5" custScaleX="138331" custScaleY="122808" custRadScaleRad="91365" custRadScaleInc="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9336A-4639-4BBF-8CA3-22707A1C61C1}" type="pres">
      <dgm:prSet presAssocID="{8427AD3D-A81B-4DE4-B913-DC8D3C21FB32}" presName="node" presStyleLbl="vennNode1" presStyleIdx="2" presStyleCnt="5" custScaleX="166301" custScaleY="122425" custRadScaleRad="122102" custRadScaleInc="-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95E1E-03A8-4DF5-BE86-89B1F31C3D7E}" type="pres">
      <dgm:prSet presAssocID="{20E8169F-A046-48FB-AD1A-589CFE0F7E0F}" presName="node" presStyleLbl="vennNode1" presStyleIdx="3" presStyleCnt="5" custScaleX="126532" custScaleY="115204" custRadScaleRad="86960" custRadScaleInc="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C25C-5B39-4C19-94E2-78D52C468BA0}" type="pres">
      <dgm:prSet presAssocID="{1CBDE1A2-F27A-4CFC-84F0-8ED546C75CC7}" presName="node" presStyleLbl="vennNode1" presStyleIdx="4" presStyleCnt="5" custScaleX="189597" custScaleY="122428" custRadScaleRad="121558" custRadScaleInc="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18D41-F266-4F1E-9AFE-A1B6A3580143}" type="presOf" srcId="{20E8169F-A046-48FB-AD1A-589CFE0F7E0F}" destId="{0FB95E1E-03A8-4DF5-BE86-89B1F31C3D7E}" srcOrd="0" destOrd="0" presId="urn:microsoft.com/office/officeart/2005/8/layout/radial3"/>
    <dgm:cxn modelId="{35D31289-3308-49F6-9273-0E6498F8F7F3}" srcId="{2C2DAF7C-7BCA-43B3-8B65-B269C3FDBEA6}" destId="{20E8169F-A046-48FB-AD1A-589CFE0F7E0F}" srcOrd="2" destOrd="0" parTransId="{384FB2EB-3B56-4913-9AD5-7BA906D48AB5}" sibTransId="{EB71DCC8-9C1F-4433-8595-598ADF34B60B}"/>
    <dgm:cxn modelId="{B561819F-D32E-496B-A4BA-F7C9A57A3220}" srcId="{9F30BE43-8663-4C09-9375-A286B7FC3AF0}" destId="{2C2DAF7C-7BCA-43B3-8B65-B269C3FDBEA6}" srcOrd="0" destOrd="0" parTransId="{E78EBA1C-8E90-4072-859C-C86527EEC3D4}" sibTransId="{614FC930-BAA5-4626-9C14-F063190B42A1}"/>
    <dgm:cxn modelId="{3C5203AA-CE54-4BC3-96B6-7331BB694206}" type="presOf" srcId="{D78A6721-0CA1-4FE0-88D7-CC18DFC268A2}" destId="{34669633-A3C4-4086-9A3B-A679BD03810A}" srcOrd="0" destOrd="0" presId="urn:microsoft.com/office/officeart/2005/8/layout/radial3"/>
    <dgm:cxn modelId="{36C7DD1E-3DE5-43E2-A8E3-183196B844FB}" type="presOf" srcId="{1CBDE1A2-F27A-4CFC-84F0-8ED546C75CC7}" destId="{51F8C25C-5B39-4C19-94E2-78D52C468BA0}" srcOrd="0" destOrd="0" presId="urn:microsoft.com/office/officeart/2005/8/layout/radial3"/>
    <dgm:cxn modelId="{B08CFF87-B1D2-4D46-8C6A-546DF13C2C1D}" type="presOf" srcId="{9F30BE43-8663-4C09-9375-A286B7FC3AF0}" destId="{2EAE03C8-91F0-4E39-AB2A-12BF42540783}" srcOrd="0" destOrd="0" presId="urn:microsoft.com/office/officeart/2005/8/layout/radial3"/>
    <dgm:cxn modelId="{024C5CC4-619E-41BC-B5BB-530977AB078F}" srcId="{2C2DAF7C-7BCA-43B3-8B65-B269C3FDBEA6}" destId="{1CBDE1A2-F27A-4CFC-84F0-8ED546C75CC7}" srcOrd="3" destOrd="0" parTransId="{5D225627-2138-4E93-A2AC-D85BF06E5BF9}" sibTransId="{7EAA2421-71BA-444D-87BF-314184A718AF}"/>
    <dgm:cxn modelId="{A1211D16-A511-477A-AA9F-660357B7A298}" srcId="{2C2DAF7C-7BCA-43B3-8B65-B269C3FDBEA6}" destId="{D78A6721-0CA1-4FE0-88D7-CC18DFC268A2}" srcOrd="0" destOrd="0" parTransId="{001B90A1-8480-4CD5-AA9B-C4EFF2E30677}" sibTransId="{8E43CCF1-C0B5-4074-84A2-56380974F2BF}"/>
    <dgm:cxn modelId="{9DA8EAE9-24BC-4528-9E06-3EB4402DA658}" type="presOf" srcId="{2C2DAF7C-7BCA-43B3-8B65-B269C3FDBEA6}" destId="{09BFD3DC-0C97-4234-9E5A-8D138BB48A3E}" srcOrd="0" destOrd="0" presId="urn:microsoft.com/office/officeart/2005/8/layout/radial3"/>
    <dgm:cxn modelId="{2EBA4B33-511E-410D-8B85-F4EA4EDD1E0E}" srcId="{2C2DAF7C-7BCA-43B3-8B65-B269C3FDBEA6}" destId="{8427AD3D-A81B-4DE4-B913-DC8D3C21FB32}" srcOrd="1" destOrd="0" parTransId="{ADD23EEF-1561-4C09-AEA3-4A1488ACC9E2}" sibTransId="{965A6E13-3FA9-40FB-AD45-2D9543893698}"/>
    <dgm:cxn modelId="{2D7CE9D4-D6A3-49EE-89A6-BBE4DC9C52FC}" type="presOf" srcId="{8427AD3D-A81B-4DE4-B913-DC8D3C21FB32}" destId="{2EA9336A-4639-4BBF-8CA3-22707A1C61C1}" srcOrd="0" destOrd="0" presId="urn:microsoft.com/office/officeart/2005/8/layout/radial3"/>
    <dgm:cxn modelId="{33561703-133B-4DD3-B7C5-590EDA12A5A4}" type="presParOf" srcId="{2EAE03C8-91F0-4E39-AB2A-12BF42540783}" destId="{85C9794F-4574-4EBC-A217-C65ED9207E0D}" srcOrd="0" destOrd="0" presId="urn:microsoft.com/office/officeart/2005/8/layout/radial3"/>
    <dgm:cxn modelId="{7F014226-EA82-44EE-833D-0F29E5C65E10}" type="presParOf" srcId="{85C9794F-4574-4EBC-A217-C65ED9207E0D}" destId="{09BFD3DC-0C97-4234-9E5A-8D138BB48A3E}" srcOrd="0" destOrd="0" presId="urn:microsoft.com/office/officeart/2005/8/layout/radial3"/>
    <dgm:cxn modelId="{37537862-8ADF-4984-B1DD-1721080EAC9F}" type="presParOf" srcId="{85C9794F-4574-4EBC-A217-C65ED9207E0D}" destId="{34669633-A3C4-4086-9A3B-A679BD03810A}" srcOrd="1" destOrd="0" presId="urn:microsoft.com/office/officeart/2005/8/layout/radial3"/>
    <dgm:cxn modelId="{664F38C1-E167-4094-B8D1-EE92E2801685}" type="presParOf" srcId="{85C9794F-4574-4EBC-A217-C65ED9207E0D}" destId="{2EA9336A-4639-4BBF-8CA3-22707A1C61C1}" srcOrd="2" destOrd="0" presId="urn:microsoft.com/office/officeart/2005/8/layout/radial3"/>
    <dgm:cxn modelId="{8AAD083D-8A2E-416D-B55A-D234C00C4FA1}" type="presParOf" srcId="{85C9794F-4574-4EBC-A217-C65ED9207E0D}" destId="{0FB95E1E-03A8-4DF5-BE86-89B1F31C3D7E}" srcOrd="3" destOrd="0" presId="urn:microsoft.com/office/officeart/2005/8/layout/radial3"/>
    <dgm:cxn modelId="{6CDB1D2B-0A58-45E2-9FF4-BAF746219F9B}" type="presParOf" srcId="{85C9794F-4574-4EBC-A217-C65ED9207E0D}" destId="{51F8C25C-5B39-4C19-94E2-78D52C468BA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BFD3DC-0C97-4234-9E5A-8D138BB48A3E}">
      <dsp:nvSpPr>
        <dsp:cNvPr id="0" name=""/>
        <dsp:cNvSpPr/>
      </dsp:nvSpPr>
      <dsp:spPr>
        <a:xfrm>
          <a:off x="2076330" y="1075875"/>
          <a:ext cx="2691010" cy="26910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rgbClr val="0070C0"/>
              </a:solidFill>
            </a:rPr>
            <a:t>Veteran</a:t>
          </a:r>
          <a:endParaRPr lang="en-US" sz="3900" b="1" kern="1200" dirty="0">
            <a:solidFill>
              <a:srgbClr val="0070C0"/>
            </a:solidFill>
          </a:endParaRPr>
        </a:p>
      </dsp:txBody>
      <dsp:txXfrm>
        <a:off x="2076330" y="1075875"/>
        <a:ext cx="2691010" cy="2691010"/>
      </dsp:txXfrm>
    </dsp:sp>
    <dsp:sp modelId="{34669633-A3C4-4086-9A3B-A679BD03810A}">
      <dsp:nvSpPr>
        <dsp:cNvPr id="0" name=""/>
        <dsp:cNvSpPr/>
      </dsp:nvSpPr>
      <dsp:spPr>
        <a:xfrm>
          <a:off x="2467942" y="24536"/>
          <a:ext cx="1861251" cy="16523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WRIISC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 Team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2467942" y="24536"/>
        <a:ext cx="1861251" cy="1652388"/>
      </dsp:txXfrm>
    </dsp:sp>
    <dsp:sp modelId="{2EA9336A-4639-4BBF-8CA3-22707A1C61C1}">
      <dsp:nvSpPr>
        <dsp:cNvPr id="0" name=""/>
        <dsp:cNvSpPr/>
      </dsp:nvSpPr>
      <dsp:spPr>
        <a:xfrm>
          <a:off x="4315610" y="1600200"/>
          <a:ext cx="2237589" cy="1647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Home VA Primary Care Team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4315610" y="1600200"/>
        <a:ext cx="2237589" cy="1647235"/>
      </dsp:txXfrm>
    </dsp:sp>
    <dsp:sp modelId="{0FB95E1E-03A8-4DF5-BE86-89B1F31C3D7E}">
      <dsp:nvSpPr>
        <dsp:cNvPr id="0" name=""/>
        <dsp:cNvSpPr/>
      </dsp:nvSpPr>
      <dsp:spPr>
        <a:xfrm>
          <a:off x="2474296" y="3199901"/>
          <a:ext cx="1702494" cy="15500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Home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 VA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2474296" y="3199901"/>
        <a:ext cx="1702494" cy="1550076"/>
      </dsp:txXfrm>
    </dsp:sp>
    <dsp:sp modelId="{51F8C25C-5B39-4C19-94E2-78D52C468BA0}">
      <dsp:nvSpPr>
        <dsp:cNvPr id="0" name=""/>
        <dsp:cNvSpPr/>
      </dsp:nvSpPr>
      <dsp:spPr>
        <a:xfrm>
          <a:off x="0" y="1600202"/>
          <a:ext cx="2551038" cy="16472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VA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Palo Alto HCS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0" y="1600202"/>
        <a:ext cx="2551038" cy="16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09246-446E-461A-9BBB-431798FE8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DB011-5641-4A15-9484-6E0C44A0E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Dr. Ashford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34A69F-E995-4C99-8C61-66CF3924307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Sandy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9E45B3-F857-422A-A899-160A32E630E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Sandy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Sandy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Sandy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B0394-E23E-4965-B714-327AB73048F2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 smtClean="0"/>
              <a:t>Louise</a:t>
            </a:r>
            <a:endParaRPr lang="en-US" b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D58D4-DE2B-4EC5-BFE9-06CE5EFB30C7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Louise</a:t>
            </a:r>
          </a:p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57DF8-EB97-48A1-99A4-5A855E2B4244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Louise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369C2-4BD6-4710-AF0A-D166D083A749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/>
              <a:t>Louise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16DF3-4171-4D89-8326-A9E45AB6EA0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3679A-AF39-4852-A466-55786A05327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A31FA4-1020-446D-B575-05D12CA15D6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Ashford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DB011-5641-4A15-9484-6E0C44A0E6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8" descr="WRIISC_to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vhaeasfpc3\RUsers$\vhaeaschuaf\Desktop\WRIISC logo\TRIWRIISC_bottom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 descr="\\vhaeasfpc3\RUsers$\vhaeaschuaf\Desktop\WRIISC logo\TRIWRIISC_bottom.em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867400"/>
            <a:ext cx="2133600" cy="593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0" name="Picture 5" descr="WRIISC_logo_color_for_screen_open_star.em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5957888"/>
            <a:ext cx="10287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174C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relatedillness.va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riisc.ca@va.gov" TargetMode="External"/><Relationship Id="rId5" Type="http://schemas.openxmlformats.org/officeDocument/2006/relationships/hyperlink" Target="mailto:wriisc.nj@va.gov" TargetMode="External"/><Relationship Id="rId4" Type="http://schemas.openxmlformats.org/officeDocument/2006/relationships/hyperlink" Target="mailto:wriisc.dc@v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927225"/>
          </a:xfrm>
        </p:spPr>
        <p:txBody>
          <a:bodyPr/>
          <a:lstStyle/>
          <a:p>
            <a:r>
              <a:rPr lang="en-US" dirty="0" smtClean="0">
                <a:effectLst/>
              </a:rPr>
              <a:t>Introducing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The War Related Illness and Injury Study Center</a:t>
            </a:r>
            <a:endParaRPr lang="en-US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143000"/>
          </a:xfrm>
        </p:spPr>
        <p:txBody>
          <a:bodyPr/>
          <a:lstStyle/>
          <a:p>
            <a:r>
              <a:rPr lang="en-US" sz="2000" dirty="0" smtClean="0"/>
              <a:t>US Department of Veterans Affairs</a:t>
            </a:r>
          </a:p>
          <a:p>
            <a:r>
              <a:rPr lang="en-US" sz="2000" dirty="0" smtClean="0"/>
              <a:t>VA Palo Alto Healthcare System</a:t>
            </a:r>
            <a:endParaRPr lang="en-US" sz="2400" dirty="0" smtClean="0"/>
          </a:p>
          <a:p>
            <a:r>
              <a:rPr lang="en-US" sz="2000" dirty="0" smtClean="0"/>
              <a:t>Office of Public Health and Environmental Hazards</a:t>
            </a:r>
          </a:p>
          <a:p>
            <a:endParaRPr lang="en-US" dirty="0" smtClean="0"/>
          </a:p>
        </p:txBody>
      </p:sp>
      <p:pic>
        <p:nvPicPr>
          <p:cNvPr id="4" name="Picture 4" descr="M:\Assets\VA\VA Signatur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"/>
            <a:ext cx="2444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34290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J. Wesson Ashford, MD, PhD</a:t>
            </a:r>
          </a:p>
          <a:p>
            <a:pPr algn="ctr"/>
            <a:r>
              <a:rPr lang="en-US" sz="2000" dirty="0" smtClean="0"/>
              <a:t>Sandra Scaling, RN</a:t>
            </a:r>
          </a:p>
          <a:p>
            <a:pPr algn="ctr"/>
            <a:r>
              <a:rPr lang="en-US" sz="2000" dirty="0" smtClean="0"/>
              <a:t>Louise Mahoney, 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7620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RESEARCH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Environmental Exposures </a:t>
            </a:r>
          </a:p>
          <a:p>
            <a:pPr eaLnBrk="1" hangingPunct="1"/>
            <a:r>
              <a:rPr lang="en-US" sz="2800" dirty="0" smtClean="0"/>
              <a:t>Medically Unexplained Symptoms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Traumatic Brain Injury (TBI)</a:t>
            </a:r>
          </a:p>
          <a:p>
            <a:pPr eaLnBrk="1" hangingPunct="1"/>
            <a:r>
              <a:rPr lang="en-US" sz="2800" dirty="0" smtClean="0"/>
              <a:t>Advanced Diagnostics (brain imaging methods: DTI, PET/CT, fMRI, physiological measures)</a:t>
            </a:r>
          </a:p>
          <a:p>
            <a:pPr eaLnBrk="1" hangingPunct="1"/>
            <a:r>
              <a:rPr lang="en-US" sz="2800" dirty="0" smtClean="0"/>
              <a:t>Post-Traumatic Stress Disorder (PTSD)</a:t>
            </a:r>
          </a:p>
          <a:p>
            <a:pPr eaLnBrk="1" hangingPunct="1"/>
            <a:r>
              <a:rPr lang="en-US" sz="2800" dirty="0" smtClean="0"/>
              <a:t>Complementary and Alternative Medicine</a:t>
            </a:r>
          </a:p>
          <a:p>
            <a:pPr eaLnBrk="1" hangingPunct="1"/>
            <a:r>
              <a:rPr lang="en-US" sz="2800" dirty="0" smtClean="0"/>
              <a:t>Symptom Prevalence &amp; Relief (insomnia, pain)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5541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Markers for the Identification, Norming &amp; Differentiation (MIND) of TBI and PTSD Study</a:t>
            </a:r>
            <a:endParaRPr lang="en-US" dirty="0"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332038"/>
            <a:ext cx="8458200" cy="4525962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Phase I:</a:t>
            </a:r>
            <a:r>
              <a:rPr lang="en-US" sz="2200" dirty="0" smtClean="0"/>
              <a:t> To estimate the prevalence of TBI and PTSD in OEF/OIF veterans (n=800).</a:t>
            </a:r>
          </a:p>
          <a:p>
            <a:r>
              <a:rPr lang="en-US" sz="2200" b="1" dirty="0" smtClean="0">
                <a:solidFill>
                  <a:schemeClr val="accent2"/>
                </a:solidFill>
              </a:rPr>
              <a:t>Phase II: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To determine if OEF/OIF veterans diagnosed with TBI (VHA definition) and/or PTSD exhibit impairments in selected advanced neuroimaging, sensorimotor and cognitive measures that differ from control groups. </a:t>
            </a:r>
          </a:p>
          <a:p>
            <a:r>
              <a:rPr lang="en-US" sz="2200" b="1" dirty="0" smtClean="0">
                <a:solidFill>
                  <a:schemeClr val="accent2"/>
                </a:solidFill>
              </a:rPr>
              <a:t>Phase III: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To determine if OEF/OIF veterans diagnosed with TBI and/or PTSD exhibit impairments in selected neuroendocrine, sleep and genetic measures that differ from control groups. 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EVALUATIONS</a:t>
            </a:r>
          </a:p>
        </p:txBody>
      </p:sp>
      <p:sp>
        <p:nvSpPr>
          <p:cNvPr id="11267" name="Subtitle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534400" cy="457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2"/>
                </a:solidFill>
              </a:rPr>
              <a:t>Comprehensive Interdisciplinary Evaluation</a:t>
            </a:r>
          </a:p>
          <a:p>
            <a:pPr lvl="1" eaLnBrk="1" hangingPunct="1"/>
            <a:r>
              <a:rPr lang="en-US" dirty="0" smtClean="0"/>
              <a:t>Focus is on symptoms and improving function.</a:t>
            </a:r>
          </a:p>
          <a:p>
            <a:pPr lvl="1" eaLnBrk="1" hangingPunct="1"/>
            <a:r>
              <a:rPr lang="en-US" dirty="0" smtClean="0"/>
              <a:t>Comprehensive environmental exposure consults available for Veterans of any conflict - No referral necessary and phone consults available.</a:t>
            </a:r>
          </a:p>
          <a:p>
            <a:pPr lvl="1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400" b="1" dirty="0" smtClean="0">
                <a:solidFill>
                  <a:schemeClr val="accent2"/>
                </a:solidFill>
              </a:rPr>
              <a:t>Duration of Exam</a:t>
            </a:r>
          </a:p>
          <a:p>
            <a:pPr lvl="1" eaLnBrk="1" hangingPunct="1"/>
            <a:r>
              <a:rPr lang="en-US" dirty="0" smtClean="0"/>
              <a:t>One to two-day or three to five-day evaluation as pre-determined by WRIISC clinical team</a:t>
            </a:r>
          </a:p>
          <a:p>
            <a:pPr lvl="1" eaLnBrk="1" hangingPunct="1"/>
            <a:r>
              <a:rPr lang="en-US" dirty="0" smtClean="0"/>
              <a:t>Based on complexity of case and the individual Veteran’s needs.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080125"/>
            <a:ext cx="4038600" cy="46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Clinical Services </a:t>
            </a:r>
            <a:br>
              <a:rPr lang="en-US" sz="3600" dirty="0" smtClean="0"/>
            </a:br>
            <a:r>
              <a:rPr lang="en-US" sz="3600" dirty="0" smtClean="0"/>
              <a:t>Comprehensive Multidisciplinary Evaluation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2133600"/>
            <a:ext cx="6553200" cy="3992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History and Physical </a:t>
            </a:r>
          </a:p>
          <a:p>
            <a:pPr eaLnBrk="1" hangingPunct="1"/>
            <a:r>
              <a:rPr lang="en-US" sz="2800" dirty="0" smtClean="0"/>
              <a:t>Psychological Evaluation</a:t>
            </a:r>
          </a:p>
          <a:p>
            <a:pPr eaLnBrk="1" hangingPunct="1"/>
            <a:r>
              <a:rPr lang="en-US" sz="2800" dirty="0" smtClean="0"/>
              <a:t>Neuropsychological Testing</a:t>
            </a:r>
          </a:p>
          <a:p>
            <a:pPr eaLnBrk="1" hangingPunct="1"/>
            <a:r>
              <a:rPr lang="en-US" sz="2800" dirty="0" smtClean="0"/>
              <a:t>Exposure Assessment </a:t>
            </a:r>
          </a:p>
          <a:p>
            <a:pPr eaLnBrk="1" hangingPunct="1"/>
            <a:r>
              <a:rPr lang="en-US" sz="2800" dirty="0" smtClean="0"/>
              <a:t>Spiritual Assessment</a:t>
            </a:r>
          </a:p>
          <a:p>
            <a:pPr eaLnBrk="1" hangingPunct="1"/>
            <a:r>
              <a:rPr lang="en-US" sz="2800" dirty="0" smtClean="0"/>
              <a:t>Education Session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2800" dirty="0" smtClean="0"/>
              <a:t>Labs, X-Rays, EKGs, PFTs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47800" y="990600"/>
          <a:ext cx="6553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rved Right Arrow 2"/>
          <p:cNvSpPr/>
          <p:nvPr/>
        </p:nvSpPr>
        <p:spPr>
          <a:xfrm>
            <a:off x="2057400" y="4419600"/>
            <a:ext cx="914400" cy="12192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2057400" y="1219200"/>
            <a:ext cx="990600" cy="12192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H="1">
            <a:off x="6477000" y="1066800"/>
            <a:ext cx="762000" cy="1295400"/>
          </a:xfrm>
          <a:prstGeom prst="curvedRightArrow">
            <a:avLst>
              <a:gd name="adj1" fmla="val 25000"/>
              <a:gd name="adj2" fmla="val 50000"/>
              <a:gd name="adj3" fmla="val 32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flipH="1">
            <a:off x="6019800" y="4343400"/>
            <a:ext cx="914400" cy="12954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524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Care Model</a:t>
            </a:r>
          </a:p>
          <a:p>
            <a:pPr algn="ctr"/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Services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95400"/>
            <a:ext cx="77724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Resource to Primary Care Physicians </a:t>
            </a:r>
          </a:p>
          <a:p>
            <a:pPr eaLnBrk="1" hangingPunct="1"/>
            <a:r>
              <a:rPr lang="en-US" dirty="0" smtClean="0"/>
              <a:t>Assess returning Veterans to identify new issues and concerns</a:t>
            </a:r>
          </a:p>
          <a:p>
            <a:pPr eaLnBrk="1" hangingPunct="1"/>
            <a:r>
              <a:rPr lang="en-US" dirty="0" smtClean="0"/>
              <a:t>Develop tools and techniques for all VA </a:t>
            </a:r>
          </a:p>
          <a:p>
            <a:pPr>
              <a:defRPr/>
            </a:pPr>
            <a:r>
              <a:rPr lang="en-US" kern="1200" dirty="0" smtClean="0"/>
              <a:t>Pilot programs in Complementary and Alternative Medicine</a:t>
            </a:r>
          </a:p>
          <a:p>
            <a:pPr lvl="1" eaLnBrk="1" hangingPunct="1">
              <a:defRPr/>
            </a:pPr>
            <a:r>
              <a:rPr lang="en-US" dirty="0" smtClean="0"/>
              <a:t>Mat and chair yoga classes for Veterans with PTSD, pain, and fatigue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Education &amp; Risk Communication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447800"/>
            <a:ext cx="7315200" cy="4572000"/>
          </a:xfrm>
        </p:spPr>
        <p:txBody>
          <a:bodyPr/>
          <a:lstStyle/>
          <a:p>
            <a:r>
              <a:rPr lang="en-US" dirty="0" smtClean="0"/>
              <a:t>Training programs for health care professionals such as conferences, seminars, risk communication, and fellowships</a:t>
            </a:r>
          </a:p>
          <a:p>
            <a:r>
              <a:rPr lang="en-US" dirty="0" smtClean="0"/>
              <a:t>Print-based educational materials</a:t>
            </a:r>
          </a:p>
          <a:p>
            <a:pPr lvl="1"/>
            <a:r>
              <a:rPr lang="en-US" dirty="0" smtClean="0"/>
              <a:t>Newsletters</a:t>
            </a:r>
          </a:p>
          <a:p>
            <a:pPr lvl="1"/>
            <a:r>
              <a:rPr lang="en-US" dirty="0" smtClean="0"/>
              <a:t>Fact Sheets</a:t>
            </a:r>
          </a:p>
          <a:p>
            <a:pPr lvl="1"/>
            <a:r>
              <a:rPr lang="en-US" dirty="0" smtClean="0"/>
              <a:t>Brochures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 </a:t>
            </a:r>
          </a:p>
        </p:txBody>
      </p:sp>
      <p:pic>
        <p:nvPicPr>
          <p:cNvPr id="4" name="Picture 3" descr="sept-newsletter-front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111625"/>
            <a:ext cx="1371600" cy="1778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exercise-to-manage-pain[1]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114800"/>
            <a:ext cx="1295400" cy="18034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provider-exposure-brochure-front-p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0163" y="3124200"/>
            <a:ext cx="1203325" cy="2743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Education &amp; Risk Communication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82000" cy="46482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 smtClean="0"/>
              <a:t>Web-based educational materials </a:t>
            </a:r>
            <a:r>
              <a:rPr lang="en-US" sz="2800" dirty="0" smtClean="0"/>
              <a:t>@</a:t>
            </a:r>
            <a:br>
              <a:rPr lang="en-US" sz="2800" dirty="0" smtClean="0"/>
            </a:br>
            <a:r>
              <a:rPr lang="en-US" sz="2800" b="1" dirty="0" smtClean="0">
                <a:hlinkClick r:id="rId3"/>
              </a:rPr>
              <a:t>www.warrelatedillness.va.gov</a:t>
            </a:r>
            <a:endParaRPr lang="en-US" sz="2800" b="1" dirty="0" smtClean="0"/>
          </a:p>
          <a:p>
            <a:pPr>
              <a:buNone/>
              <a:defRPr/>
            </a:pPr>
            <a:endParaRPr lang="en-US" sz="800" b="1" dirty="0" smtClean="0"/>
          </a:p>
          <a:p>
            <a:pPr>
              <a:buNone/>
              <a:defRPr/>
            </a:pPr>
            <a:endParaRPr lang="en-US" sz="800" b="1" dirty="0" smtClean="0"/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Deployment health information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Exposure information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Slides and video lectures from conferences</a:t>
            </a: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228600" y="2297355"/>
            <a:ext cx="8676612" cy="1741245"/>
            <a:chOff x="228600" y="1981200"/>
            <a:chExt cx="8676612" cy="1741245"/>
          </a:xfrm>
        </p:grpSpPr>
        <p:pic>
          <p:nvPicPr>
            <p:cNvPr id="6" name="Picture 5" descr="depleted-uranium-screen-sho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2057400"/>
              <a:ext cx="2727601" cy="165882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7" name="Picture 6" descr="conference-slides-screensho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1981200"/>
              <a:ext cx="2885412" cy="17137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8" name="Picture 7" descr="screenshot-education-pag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981200"/>
              <a:ext cx="2884488" cy="17412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8" descr="breathing-techniques-thumbna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6273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Education &amp; Risk Communication</a:t>
            </a:r>
          </a:p>
        </p:txBody>
      </p:sp>
      <p:pic>
        <p:nvPicPr>
          <p:cNvPr id="30724" name="Picture 9" descr="Yoga_Brochure_front-p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134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1524000"/>
            <a:ext cx="5029200" cy="426720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Veteran education sessions on self management:</a:t>
            </a:r>
          </a:p>
          <a:p>
            <a:pPr lvl="1">
              <a:defRPr/>
            </a:pPr>
            <a:r>
              <a:rPr lang="en-US" kern="1200" dirty="0" smtClean="0">
                <a:ea typeface="+mn-ea"/>
                <a:cs typeface="+mn-cs"/>
              </a:rPr>
              <a:t>Techniques for managing stress</a:t>
            </a:r>
          </a:p>
          <a:p>
            <a:pPr lvl="1">
              <a:defRPr/>
            </a:pPr>
            <a:r>
              <a:rPr lang="en-US" kern="1200" dirty="0" smtClean="0">
                <a:ea typeface="+mn-ea"/>
                <a:cs typeface="+mn-cs"/>
              </a:rPr>
              <a:t>Information on mind/body </a:t>
            </a:r>
            <a:br>
              <a:rPr lang="en-US" kern="1200" dirty="0" smtClean="0">
                <a:ea typeface="+mn-ea"/>
                <a:cs typeface="+mn-cs"/>
              </a:rPr>
            </a:br>
            <a:r>
              <a:rPr lang="en-US" kern="1200" dirty="0" smtClean="0">
                <a:ea typeface="+mn-ea"/>
                <a:cs typeface="+mn-cs"/>
              </a:rPr>
              <a:t>exercises, chair yoga</a:t>
            </a:r>
          </a:p>
          <a:p>
            <a:pPr>
              <a:defRPr/>
            </a:pPr>
            <a:r>
              <a:rPr lang="en-US" kern="1200" dirty="0" smtClean="0"/>
              <a:t>Speakers bureau</a:t>
            </a:r>
            <a:r>
              <a:rPr lang="en-US" sz="3600" kern="1200" dirty="0" smtClean="0">
                <a:ea typeface="+mn-ea"/>
                <a:cs typeface="+mn-cs"/>
              </a:rPr>
              <a:t/>
            </a:r>
            <a:br>
              <a:rPr lang="en-US" sz="3600" kern="1200" dirty="0" smtClean="0"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286000"/>
            <a:ext cx="8229600" cy="3581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effectLst/>
              </a:rPr>
              <a:t>WRIISC Referrals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b="0" dirty="0" smtClean="0">
                <a:effectLst/>
              </a:rPr>
              <a:t>Primary Care Physicians complete a consult request in our computerized record system or contact </a:t>
            </a:r>
            <a:r>
              <a:rPr lang="en-US" sz="3200" b="0" dirty="0" smtClean="0">
                <a:effectLst/>
              </a:rPr>
              <a:t>us at </a:t>
            </a:r>
            <a:r>
              <a:rPr lang="en-US" sz="3200" dirty="0" smtClean="0"/>
              <a:t>1-888-482-4376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800" b="0" dirty="0" smtClean="0"/>
              <a:t>More information </a:t>
            </a:r>
            <a:r>
              <a:rPr lang="en-US" sz="3200" b="0" dirty="0" smtClean="0"/>
              <a:t>@ </a:t>
            </a:r>
            <a:r>
              <a:rPr lang="en-US" sz="2800" b="0" dirty="0" smtClean="0"/>
              <a:t>www.warrelatedillness.va.gov</a:t>
            </a:r>
          </a:p>
        </p:txBody>
      </p:sp>
      <p:pic>
        <p:nvPicPr>
          <p:cNvPr id="31747" name="Picture 2" descr="WRIISC_logo_color_for_screen_open_star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228600"/>
            <a:ext cx="3200400" cy="31083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WRIISC Washington, DC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u="sng" dirty="0">
                <a:solidFill>
                  <a:srgbClr val="0066CC"/>
                </a:solidFill>
                <a:hlinkClick r:id="rId4"/>
              </a:rPr>
              <a:t>wriisc.dc@va.gov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1-800-722-8340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2000" b="1" dirty="0"/>
              <a:t>WRIISC East Orange, NJ</a:t>
            </a:r>
            <a:br>
              <a:rPr lang="en-US" sz="2000" b="1" dirty="0"/>
            </a:br>
            <a:r>
              <a:rPr lang="en-US" sz="2000" u="sng" dirty="0">
                <a:hlinkClick r:id="rId5"/>
              </a:rPr>
              <a:t>wriisc.nj@va.gov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1-800-248-8005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2000" b="1" dirty="0"/>
              <a:t>WRIISC Palo Alto, CA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u="sng" dirty="0" smtClean="0">
                <a:hlinkClick r:id="rId6"/>
              </a:rPr>
              <a:t>wriisc.ca@va.gov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1-888-482-4376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153400" cy="3505200"/>
          </a:xfrm>
        </p:spPr>
        <p:txBody>
          <a:bodyPr/>
          <a:lstStyle/>
          <a:p>
            <a:pPr eaLnBrk="1" hangingPunct="1"/>
            <a:r>
              <a:rPr lang="en-US" b="1" dirty="0" smtClean="0"/>
              <a:t>Background</a:t>
            </a:r>
          </a:p>
          <a:p>
            <a:pPr eaLnBrk="1" hangingPunct="1"/>
            <a:r>
              <a:rPr lang="en-US" b="1" dirty="0" smtClean="0"/>
              <a:t>Clinical Programs</a:t>
            </a:r>
          </a:p>
          <a:p>
            <a:pPr eaLnBrk="1" hangingPunct="1"/>
            <a:r>
              <a:rPr lang="en-US" b="1" dirty="0" smtClean="0"/>
              <a:t>Research Projects </a:t>
            </a:r>
          </a:p>
          <a:p>
            <a:pPr eaLnBrk="1" hangingPunct="1"/>
            <a:r>
              <a:rPr lang="en-US" b="1" dirty="0" smtClean="0"/>
              <a:t>Education and Outreach Initiatives</a:t>
            </a:r>
          </a:p>
          <a:p>
            <a:pPr eaLnBrk="1" hangingPunct="1"/>
            <a:r>
              <a:rPr lang="en-US" b="1" dirty="0" smtClean="0"/>
              <a:t>Questions and Answers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5867400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The War Related Illness and Injury Study Center (WRIISC)</a:t>
            </a:r>
            <a:br>
              <a:rPr lang="en-US" sz="360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 A national program in the Department of Veterans Affairs (VA)</a:t>
            </a:r>
            <a:r>
              <a:rPr lang="en-US" sz="2400" b="0" dirty="0" smtClean="0">
                <a:effectLst/>
                <a:latin typeface="+mn-lt"/>
              </a:rPr>
              <a:t>, initially 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+mn-lt"/>
              </a:rPr>
              <a:t>established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+mn-lt"/>
              </a:rPr>
              <a:t>in 2001</a:t>
            </a:r>
            <a:r>
              <a:rPr lang="en-US" sz="2400" b="0" dirty="0" smtClean="0">
                <a:latin typeface="+mn-lt"/>
              </a:rPr>
              <a:t> to address post-deployment health issues from the First Gulf War.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endParaRPr lang="en-US" sz="2400" b="0" dirty="0" smtClean="0">
              <a:latin typeface="+mn-lt"/>
            </a:endParaRPr>
          </a:p>
        </p:txBody>
      </p:sp>
      <p:pic>
        <p:nvPicPr>
          <p:cNvPr id="4099" name="Picture 2" descr="Air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25" y="2895600"/>
            <a:ext cx="42989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ABOUT THE WRIISC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5105400" cy="426719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Deployed Veterans have unique healthcare issues and concerns. </a:t>
            </a:r>
          </a:p>
          <a:p>
            <a:pPr>
              <a:buNone/>
            </a:pPr>
            <a:r>
              <a:rPr lang="en-US" dirty="0" smtClean="0"/>
              <a:t>We develop and provide expertise for Veterans and their health care providers through clinical evaluation, research, education, and risk communication.</a:t>
            </a:r>
          </a:p>
          <a:p>
            <a:pPr>
              <a:buNone/>
            </a:pPr>
            <a:r>
              <a:rPr lang="en-US" dirty="0" smtClean="0"/>
              <a:t>The WRIISC now serves Veterans from any era or conflict with war related illnesses and injuries. </a:t>
            </a:r>
          </a:p>
        </p:txBody>
      </p:sp>
      <p:sp>
        <p:nvSpPr>
          <p:cNvPr id="512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12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5127" name="Picture 3" descr="Soldiers emb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atient speaking with her doctor"/>
          <p:cNvPicPr>
            <a:picLocks noChangeAspect="1" noChangeArrowheads="1"/>
          </p:cNvPicPr>
          <p:nvPr/>
        </p:nvPicPr>
        <p:blipFill>
          <a:blip r:embed="rId4" cstate="print"/>
          <a:srcRect b="31190"/>
          <a:stretch>
            <a:fillRect/>
          </a:stretch>
        </p:blipFill>
        <p:spPr bwMode="auto">
          <a:xfrm>
            <a:off x="5867400" y="3733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WHERE WE 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 smtClean="0"/>
              <a:t>Three National Locations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/>
              <a:t>Covering Three Regions</a:t>
            </a:r>
          </a:p>
          <a:p>
            <a:pPr algn="ctr">
              <a:buFont typeface="Wingdings" pitchFamily="2" charset="2"/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dirty="0" smtClean="0"/>
              <a:t>East Orange, New Jersey </a:t>
            </a:r>
            <a:r>
              <a:rPr lang="en-US" sz="2800" dirty="0" smtClean="0"/>
              <a:t>(established 2001)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Washington, DC </a:t>
            </a:r>
            <a:r>
              <a:rPr lang="en-US" sz="2800" dirty="0" smtClean="0"/>
              <a:t>(established 2001)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Palo Alto, California </a:t>
            </a:r>
            <a:r>
              <a:rPr lang="en-US" sz="2800" dirty="0" smtClean="0"/>
              <a:t>(established 2007)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REGIONAL MAP</a:t>
            </a:r>
          </a:p>
        </p:txBody>
      </p:sp>
      <p:pic>
        <p:nvPicPr>
          <p:cNvPr id="7171" name="Content Placeholder 8" descr="WRIISC Catchment Map labelled state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2463" y="1143000"/>
            <a:ext cx="529907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Clinical Activities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371600"/>
            <a:ext cx="83820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We serve as 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opinion resource for addressing the post deployment health needs of Operation Enduring Freedom/Operation Iraqi Freedom veterans and veterans of prior conflicts.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Our team of health professionals consists of physicians, nurses, specialists in exposure, psychologists, social workers, chaplains, and health education specialists.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VAPAHCS  WRIISC  Team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Jerome Yesavage, MD		- ACOS for Mental Health</a:t>
            </a:r>
          </a:p>
          <a:p>
            <a:pPr eaLnBrk="1" hangingPunct="1"/>
            <a:r>
              <a:rPr lang="en-US" sz="2000" dirty="0" smtClean="0"/>
              <a:t>J. Wesson Ashford, MD, PhD	  	- WRIISC Director</a:t>
            </a:r>
          </a:p>
          <a:p>
            <a:pPr eaLnBrk="1" hangingPunct="1"/>
            <a:r>
              <a:rPr lang="en-US" sz="2000" dirty="0" smtClean="0"/>
              <a:t>Joseph Cheng, MD, PhD	 	- Neuroscience</a:t>
            </a:r>
          </a:p>
          <a:p>
            <a:pPr eaLnBrk="1" hangingPunct="1"/>
            <a:r>
              <a:rPr lang="en-US" sz="2000" dirty="0" smtClean="0"/>
              <a:t>Steven Chao, MD, PhD		- Neuroscience</a:t>
            </a:r>
          </a:p>
          <a:p>
            <a:pPr eaLnBrk="1" hangingPunct="1"/>
            <a:r>
              <a:rPr lang="en-US" sz="2000" dirty="0" smtClean="0"/>
              <a:t>Louise Mahoney, MS		  	- </a:t>
            </a:r>
            <a:r>
              <a:rPr lang="en-US" sz="1800" dirty="0" smtClean="0"/>
              <a:t>Education &amp; Risk Communication</a:t>
            </a:r>
            <a:endParaRPr lang="en-US" sz="1600" dirty="0" smtClean="0"/>
          </a:p>
          <a:p>
            <a:pPr eaLnBrk="1" hangingPunct="1"/>
            <a:r>
              <a:rPr lang="en-US" sz="2000" dirty="0" smtClean="0"/>
              <a:t>Sandra Scaling, RN, MSN		- Clinical Coordinator</a:t>
            </a:r>
          </a:p>
          <a:p>
            <a:pPr eaLnBrk="1" hangingPunct="1"/>
            <a:r>
              <a:rPr lang="en-US" sz="2000" dirty="0" smtClean="0"/>
              <a:t>Stacy Moeder, MHA, MBA		- Administrative Officer</a:t>
            </a:r>
          </a:p>
          <a:p>
            <a:pPr eaLnBrk="1" hangingPunct="1"/>
            <a:r>
              <a:rPr lang="en-US" sz="2000" dirty="0" smtClean="0"/>
              <a:t>Maheen Adamson, PhD	 	- Data Manager</a:t>
            </a:r>
          </a:p>
          <a:p>
            <a:pPr eaLnBrk="1" hangingPunct="1"/>
            <a:r>
              <a:rPr lang="en-US" sz="2000" dirty="0" smtClean="0"/>
              <a:t>Lisa Kinoshita, PhD			- Neuropsychology</a:t>
            </a:r>
          </a:p>
          <a:p>
            <a:pPr eaLnBrk="1" hangingPunct="1"/>
            <a:r>
              <a:rPr lang="en-US" sz="2000" dirty="0" smtClean="0"/>
              <a:t>Trisha Suppes, MD, PhD		- Bipolar Disorders</a:t>
            </a:r>
          </a:p>
          <a:p>
            <a:pPr eaLnBrk="1" hangingPunct="1"/>
            <a:r>
              <a:rPr lang="en-US" sz="2000" dirty="0" smtClean="0"/>
              <a:t>Mylea Charvat, MS			- PTSD </a:t>
            </a:r>
          </a:p>
          <a:p>
            <a:pPr eaLnBrk="1" hangingPunct="1"/>
            <a:r>
              <a:rPr lang="en-US" sz="2000" dirty="0" err="1" smtClean="0"/>
              <a:t>Ansgar</a:t>
            </a:r>
            <a:r>
              <a:rPr lang="en-US" sz="2000" dirty="0" smtClean="0"/>
              <a:t> </a:t>
            </a:r>
            <a:r>
              <a:rPr lang="en-US" sz="2000" dirty="0" err="1" smtClean="0"/>
              <a:t>Furst</a:t>
            </a:r>
            <a:r>
              <a:rPr lang="en-US" sz="2000" dirty="0" smtClean="0"/>
              <a:t>, PhD			- </a:t>
            </a:r>
            <a:r>
              <a:rPr lang="en-US" sz="2000" dirty="0" err="1" smtClean="0"/>
              <a:t>Neuroimaging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Richard Brandt, M Div		- Spiritual Assessment</a:t>
            </a:r>
          </a:p>
          <a:p>
            <a:pPr eaLnBrk="1" hangingPunct="1"/>
            <a:endParaRPr lang="en-US" sz="2800" dirty="0" smtClean="0"/>
          </a:p>
          <a:p>
            <a:pPr>
              <a:buClrTx/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Focus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990600"/>
            <a:ext cx="83820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We are a program of the VA Office of Public Health and Environmental Hazards that has been tasked with studying war-related problems such as:</a:t>
            </a:r>
          </a:p>
          <a:p>
            <a:pPr lvl="1">
              <a:buFont typeface="Arial" charset="0"/>
              <a:buChar char="•"/>
            </a:pP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Anxiety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Depression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Gastrointestinal Disorders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Pain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Fatigue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Chronic headache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Substance dependence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Post Traumatic Stress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ISC template">
  <a:themeElements>
    <a:clrScheme name="WRIIS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ISC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IS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VISN 3 RT Nov 09</Template>
  <TotalTime>3161</TotalTime>
  <Words>653</Words>
  <Application>Microsoft Office PowerPoint</Application>
  <PresentationFormat>On-screen Show (4:3)</PresentationFormat>
  <Paragraphs>172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WRIISC template</vt:lpstr>
      <vt:lpstr>Introducing The War Related Illness and Injury Study Center</vt:lpstr>
      <vt:lpstr>Outline</vt:lpstr>
      <vt:lpstr>     The War Related Illness and Injury Study Center (WRIISC)  A national program in the Department of Veterans Affairs (VA), initially established in 2001 to address post-deployment health issues from the First Gulf War.            </vt:lpstr>
      <vt:lpstr>ABOUT THE WRIISC</vt:lpstr>
      <vt:lpstr>WHERE WE ARE</vt:lpstr>
      <vt:lpstr>WRIISC REGIONAL MAP</vt:lpstr>
      <vt:lpstr>WRIISC Clinical Activities</vt:lpstr>
      <vt:lpstr>VAPAHCS  WRIISC  Team</vt:lpstr>
      <vt:lpstr>WRIISC Focus</vt:lpstr>
      <vt:lpstr>RESEARCH</vt:lpstr>
      <vt:lpstr>Markers for the Identification, Norming &amp; Differentiation (MIND) of TBI and PTSD Study</vt:lpstr>
      <vt:lpstr>CLINICAL EVALUATIONS</vt:lpstr>
      <vt:lpstr> Clinical Services  Comprehensive Multidisciplinary Evaluation </vt:lpstr>
      <vt:lpstr>Slide 14</vt:lpstr>
      <vt:lpstr>Clinical Services</vt:lpstr>
      <vt:lpstr>WRIISC Education &amp; Risk Communication</vt:lpstr>
      <vt:lpstr>WRIISC Education &amp; Risk Communication</vt:lpstr>
      <vt:lpstr>WRIISC Education &amp; Risk Communication</vt:lpstr>
      <vt:lpstr>WRIISC Referrals  Primary Care Physicians complete a consult request in our computerized record system or contact us at 1-888-482-4376  More information @ www.warrelatedillness.va.gov</vt:lpstr>
    </vt:vector>
  </TitlesOfParts>
  <Company>Dept of Veterans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Headaches</dc:title>
  <dc:creator>Test</dc:creator>
  <cp:lastModifiedBy>Louise Mahoney</cp:lastModifiedBy>
  <cp:revision>130</cp:revision>
  <dcterms:created xsi:type="dcterms:W3CDTF">2008-07-14T18:28:15Z</dcterms:created>
  <dcterms:modified xsi:type="dcterms:W3CDTF">2010-12-01T20:56:35Z</dcterms:modified>
</cp:coreProperties>
</file>