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42"/>
  </p:notesMasterIdLst>
  <p:handoutMasterIdLst>
    <p:handoutMasterId r:id="rId43"/>
  </p:handoutMasterIdLst>
  <p:sldIdLst>
    <p:sldId id="258" r:id="rId5"/>
    <p:sldId id="259" r:id="rId6"/>
    <p:sldId id="260" r:id="rId7"/>
    <p:sldId id="261" r:id="rId8"/>
    <p:sldId id="262" r:id="rId9"/>
    <p:sldId id="263" r:id="rId10"/>
    <p:sldId id="264" r:id="rId11"/>
    <p:sldId id="265" r:id="rId12"/>
    <p:sldId id="266" r:id="rId13"/>
    <p:sldId id="267" r:id="rId14"/>
    <p:sldId id="268" r:id="rId15"/>
    <p:sldId id="294" r:id="rId16"/>
    <p:sldId id="297" r:id="rId17"/>
    <p:sldId id="269" r:id="rId18"/>
    <p:sldId id="270" r:id="rId19"/>
    <p:sldId id="271" r:id="rId20"/>
    <p:sldId id="272" r:id="rId21"/>
    <p:sldId id="273" r:id="rId22"/>
    <p:sldId id="293"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99B168C-7711-40AF-AE88-E4553E791690}" type="datetimeFigureOut">
              <a:rPr lang="en-US" smtClean="0"/>
              <a:pPr/>
              <a:t>8/29/2011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6F21F12-A78A-4F2C-81AB-608E89C082A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53A7C0-CA71-4A84-A38F-E9FE379E1329}" type="datetimeFigureOut">
              <a:rPr lang="en-US" smtClean="0"/>
              <a:pPr/>
              <a:t>8/29/2011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71E1F53-3900-4608-918A-E68F85A40BA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8" descr="WRIISC_top1"/>
          <p:cNvPicPr>
            <a:picLocks noChangeAspect="1" noChangeArrowheads="1"/>
          </p:cNvPicPr>
          <p:nvPr/>
        </p:nvPicPr>
        <p:blipFill>
          <a:blip r:embed="rId2" cstate="print"/>
          <a:srcRect/>
          <a:stretch>
            <a:fillRect/>
          </a:stretch>
        </p:blipFill>
        <p:spPr bwMode="auto">
          <a:xfrm>
            <a:off x="0" y="0"/>
            <a:ext cx="9153525" cy="1381125"/>
          </a:xfrm>
          <a:prstGeom prst="rect">
            <a:avLst/>
          </a:prstGeom>
          <a:noFill/>
          <a:ln w="9525">
            <a:noFill/>
            <a:miter lim="800000"/>
            <a:headEnd/>
            <a:tailEnd/>
          </a:ln>
        </p:spPr>
      </p:pic>
      <p:pic>
        <p:nvPicPr>
          <p:cNvPr id="5" name="Picture 80" descr="\\vhaeasfpc3\RUsers$\vhaeaschuaf\Desktop\WRIISC logo\TRIWRIISC_bottom.emf"/>
          <p:cNvPicPr>
            <a:picLocks noChangeAspect="1" noChangeArrowheads="1"/>
          </p:cNvPicPr>
          <p:nvPr/>
        </p:nvPicPr>
        <p:blipFill>
          <a:blip r:embed="rId3" cstate="print"/>
          <a:srcRect/>
          <a:stretch>
            <a:fillRect/>
          </a:stretch>
        </p:blipFill>
        <p:spPr bwMode="auto">
          <a:xfrm>
            <a:off x="0" y="5972175"/>
            <a:ext cx="9153525" cy="885825"/>
          </a:xfrm>
          <a:prstGeom prst="rect">
            <a:avLst/>
          </a:prstGeom>
          <a:noFill/>
          <a:ln w="9525">
            <a:noFill/>
            <a:miter lim="800000"/>
            <a:headEnd/>
            <a:tailEnd/>
          </a:ln>
        </p:spPr>
      </p:pic>
      <p:pic>
        <p:nvPicPr>
          <p:cNvPr id="6" name="Picture 6" descr="M:\Assets\VA\VA Signature.emf"/>
          <p:cNvPicPr>
            <a:picLocks noChangeAspect="1" noChangeArrowheads="1"/>
          </p:cNvPicPr>
          <p:nvPr/>
        </p:nvPicPr>
        <p:blipFill>
          <a:blip r:embed="rId4" cstate="print"/>
          <a:srcRect/>
          <a:stretch>
            <a:fillRect/>
          </a:stretch>
        </p:blipFill>
        <p:spPr bwMode="auto">
          <a:xfrm>
            <a:off x="6553200" y="152400"/>
            <a:ext cx="2444750" cy="412750"/>
          </a:xfrm>
          <a:prstGeom prst="rect">
            <a:avLst/>
          </a:prstGeom>
          <a:noFill/>
          <a:ln w="9525">
            <a:noFill/>
            <a:miter lim="800000"/>
            <a:headEnd/>
            <a:tailEnd/>
          </a:ln>
        </p:spPr>
      </p:pic>
      <p:sp>
        <p:nvSpPr>
          <p:cNvPr id="5124" name="Rectangle 4"/>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dirty="0"/>
          </a:p>
        </p:txBody>
      </p:sp>
      <p:sp>
        <p:nvSpPr>
          <p:cNvPr id="5125" name="Rectangle 5"/>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atin typeface="Tahoma" pitchFamily="34" charset="0"/>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DDDD"/>
            </a:gs>
            <a:gs pos="50000">
              <a:schemeClr val="bg1"/>
            </a:gs>
            <a:gs pos="100000">
              <a:srgbClr val="DDDDDD"/>
            </a:gs>
          </a:gsLst>
          <a:lin ang="5400000" scaled="1"/>
        </a:gradFill>
        <a:effectLst/>
      </p:bgPr>
    </p:bg>
    <p:spTree>
      <p:nvGrpSpPr>
        <p:cNvPr id="1" name=""/>
        <p:cNvGrpSpPr/>
        <p:nvPr/>
      </p:nvGrpSpPr>
      <p:grpSpPr>
        <a:xfrm>
          <a:off x="0" y="0"/>
          <a:ext cx="0" cy="0"/>
          <a:chOff x="0" y="0"/>
          <a:chExt cx="0" cy="0"/>
        </a:xfrm>
      </p:grpSpPr>
      <p:pic>
        <p:nvPicPr>
          <p:cNvPr id="1026" name="Picture 76" descr="\\vhaeasfpc3\RUsers$\vhaeaschuaf\Desktop\WRIISC logo\TRIWRIISC_bottom.emf"/>
          <p:cNvPicPr>
            <a:picLocks noChangeAspect="1" noChangeArrowheads="1"/>
          </p:cNvPicPr>
          <p:nvPr/>
        </p:nvPicPr>
        <p:blipFill>
          <a:blip r:embed="rId13" cstate="print"/>
          <a:srcRect/>
          <a:stretch>
            <a:fillRect/>
          </a:stretch>
        </p:blipFill>
        <p:spPr bwMode="auto">
          <a:xfrm>
            <a:off x="0" y="5972175"/>
            <a:ext cx="9153525" cy="885825"/>
          </a:xfrm>
          <a:prstGeom prst="rect">
            <a:avLst/>
          </a:prstGeom>
          <a:noFill/>
          <a:ln w="9525">
            <a:noFill/>
            <a:miter lim="800000"/>
            <a:headEnd/>
            <a:tailEnd/>
          </a:ln>
        </p:spPr>
      </p:pic>
      <p:sp>
        <p:nvSpPr>
          <p:cNvPr id="409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ED174C"/>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Kelly.McCoy2@v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470025"/>
          </a:xfrm>
        </p:spPr>
        <p:txBody>
          <a:bodyPr/>
          <a:lstStyle/>
          <a:p>
            <a:pPr>
              <a:defRPr/>
            </a:pPr>
            <a:r>
              <a:rPr lang="en-US" dirty="0" smtClean="0"/>
              <a:t>Diagnostic and Treatment Approaches for Social Cognition</a:t>
            </a:r>
          </a:p>
        </p:txBody>
      </p:sp>
      <p:sp>
        <p:nvSpPr>
          <p:cNvPr id="3075" name="Rectangle 3"/>
          <p:cNvSpPr>
            <a:spLocks noGrp="1" noChangeArrowheads="1"/>
          </p:cNvSpPr>
          <p:nvPr>
            <p:ph type="subTitle" idx="1"/>
          </p:nvPr>
        </p:nvSpPr>
        <p:spPr>
          <a:xfrm>
            <a:off x="1371600" y="4191000"/>
            <a:ext cx="6400800" cy="1752600"/>
          </a:xfrm>
        </p:spPr>
        <p:txBody>
          <a:bodyPr/>
          <a:lstStyle/>
          <a:p>
            <a:r>
              <a:rPr lang="en-US" sz="2000" dirty="0" smtClean="0"/>
              <a:t>Kelly K. McCoy, Psy.D.</a:t>
            </a:r>
          </a:p>
          <a:p>
            <a:r>
              <a:rPr lang="en-US" sz="2000" dirty="0" smtClean="0"/>
              <a:t>Neuropsychologist</a:t>
            </a:r>
          </a:p>
          <a:p>
            <a:r>
              <a:rPr lang="en-US" sz="2000" dirty="0" smtClean="0"/>
              <a:t>War Related Illness and  Injury Study Center</a:t>
            </a:r>
          </a:p>
          <a:p>
            <a:r>
              <a:rPr lang="en-US" sz="2000" dirty="0" smtClean="0"/>
              <a:t>Washington, DC VA Medical Center</a:t>
            </a:r>
          </a:p>
          <a:p>
            <a:pPr eaLnBrk="1" hangingPunct="1"/>
            <a:endParaRPr lang="en-US"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endParaRPr lang="en-US" sz="2400" dirty="0"/>
          </a:p>
        </p:txBody>
      </p:sp>
      <p:pic>
        <p:nvPicPr>
          <p:cNvPr id="7" name="Content Placeholder 6" descr="bush blaire mirroring each other photo"/>
          <p:cNvPicPr>
            <a:picLocks noGrp="1" noChangeAspect="1"/>
          </p:cNvPicPr>
          <p:nvPr>
            <p:ph idx="1"/>
          </p:nvPr>
        </p:nvPicPr>
        <p:blipFill>
          <a:blip r:embed="rId2" cstate="print"/>
          <a:stretch>
            <a:fillRect/>
          </a:stretch>
        </p:blipFill>
        <p:spPr>
          <a:xfrm>
            <a:off x="2286000" y="3429000"/>
            <a:ext cx="5023885" cy="3429000"/>
          </a:xfrm>
        </p:spPr>
      </p:pic>
      <p:pic>
        <p:nvPicPr>
          <p:cNvPr id="9" name="Picture 8" descr="obama mirroring body posture photo"/>
          <p:cNvPicPr>
            <a:picLocks noChangeAspect="1"/>
          </p:cNvPicPr>
          <p:nvPr/>
        </p:nvPicPr>
        <p:blipFill>
          <a:blip r:embed="rId3" cstate="print"/>
          <a:srcRect t="37347"/>
          <a:stretch>
            <a:fillRect/>
          </a:stretch>
        </p:blipFill>
        <p:spPr>
          <a:xfrm>
            <a:off x="5257800" y="0"/>
            <a:ext cx="3708493" cy="3200400"/>
          </a:xfrm>
          <a:prstGeom prst="rect">
            <a:avLst/>
          </a:prstGeom>
        </p:spPr>
      </p:pic>
      <p:pic>
        <p:nvPicPr>
          <p:cNvPr id="10" name="Picture 9" descr="obama hillary body language photo"/>
          <p:cNvPicPr>
            <a:picLocks noChangeAspect="1"/>
          </p:cNvPicPr>
          <p:nvPr/>
        </p:nvPicPr>
        <p:blipFill>
          <a:blip r:embed="rId4" cstate="print"/>
          <a:stretch>
            <a:fillRect/>
          </a:stretch>
        </p:blipFill>
        <p:spPr>
          <a:xfrm>
            <a:off x="0" y="0"/>
            <a:ext cx="4724400" cy="3170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Level Processing</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Theory of mind</a:t>
            </a:r>
          </a:p>
          <a:p>
            <a:pPr lvl="1"/>
            <a:r>
              <a:rPr lang="en-US" dirty="0" smtClean="0"/>
              <a:t>What is the other person thinking?</a:t>
            </a:r>
          </a:p>
          <a:p>
            <a:pPr lvl="1">
              <a:buNone/>
            </a:pPr>
            <a:endParaRPr lang="en-US" sz="800" dirty="0" smtClean="0"/>
          </a:p>
          <a:p>
            <a:r>
              <a:rPr lang="en-US" dirty="0" smtClean="0"/>
              <a:t>Metacognition</a:t>
            </a:r>
          </a:p>
          <a:p>
            <a:pPr lvl="1"/>
            <a:r>
              <a:rPr lang="en-US" dirty="0" smtClean="0"/>
              <a:t>Am I thinking about this in an effective way?</a:t>
            </a:r>
          </a:p>
          <a:p>
            <a:pPr lvl="1"/>
            <a:endParaRPr lang="en-US" sz="800" dirty="0" smtClean="0"/>
          </a:p>
          <a:p>
            <a:r>
              <a:rPr lang="en-US" dirty="0" smtClean="0"/>
              <a:t>Social reasoning</a:t>
            </a:r>
          </a:p>
          <a:p>
            <a:pPr lvl="1"/>
            <a:r>
              <a:rPr lang="en-US" dirty="0" smtClean="0"/>
              <a:t>Is he being deceptive?</a:t>
            </a:r>
          </a:p>
          <a:p>
            <a:pPr lvl="1"/>
            <a:r>
              <a:rPr lang="en-US" dirty="0" smtClean="0"/>
              <a:t>Is this a good bet?</a:t>
            </a:r>
          </a:p>
          <a:p>
            <a:pPr lvl="1"/>
            <a:r>
              <a:rPr lang="en-US" dirty="0" smtClean="0"/>
              <a:t>Should I cooperate with these people?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Responses to Stress</a:t>
            </a:r>
            <a:endParaRPr lang="en-US" dirty="0"/>
          </a:p>
        </p:txBody>
      </p:sp>
      <p:sp>
        <p:nvSpPr>
          <p:cNvPr id="3" name="Content Placeholder 2"/>
          <p:cNvSpPr>
            <a:spLocks noGrp="1"/>
          </p:cNvSpPr>
          <p:nvPr>
            <p:ph idx="1"/>
          </p:nvPr>
        </p:nvSpPr>
        <p:spPr>
          <a:xfrm>
            <a:off x="457200" y="1600200"/>
            <a:ext cx="8229600" cy="5029200"/>
          </a:xfrm>
        </p:spPr>
        <p:txBody>
          <a:bodyPr/>
          <a:lstStyle/>
          <a:p>
            <a:r>
              <a:rPr lang="en-US" sz="3000" dirty="0" smtClean="0"/>
              <a:t>Fight-or-flight</a:t>
            </a:r>
          </a:p>
          <a:p>
            <a:pPr lvl="2"/>
            <a:r>
              <a:rPr lang="en-US" dirty="0" smtClean="0"/>
              <a:t>Sympathetic nervous system</a:t>
            </a:r>
          </a:p>
          <a:p>
            <a:pPr lvl="2"/>
            <a:r>
              <a:rPr lang="en-US" dirty="0" smtClean="0"/>
              <a:t>Hypothalamic-pituitary-adrenocortical axis</a:t>
            </a:r>
          </a:p>
          <a:p>
            <a:pPr lvl="1">
              <a:buNone/>
            </a:pPr>
            <a:endParaRPr lang="en-US" sz="600" dirty="0" smtClean="0"/>
          </a:p>
          <a:p>
            <a:r>
              <a:rPr lang="en-US" sz="3000" dirty="0" smtClean="0"/>
              <a:t>“Tend and Befriend”</a:t>
            </a:r>
          </a:p>
          <a:p>
            <a:pPr lvl="1"/>
            <a:r>
              <a:rPr lang="en-US" sz="2600" dirty="0" smtClean="0"/>
              <a:t>Appetitive social-approach behavior</a:t>
            </a:r>
          </a:p>
          <a:p>
            <a:pPr lvl="1"/>
            <a:r>
              <a:rPr lang="en-US" sz="2600" dirty="0" smtClean="0"/>
              <a:t>Affiliation under stress</a:t>
            </a:r>
          </a:p>
          <a:p>
            <a:pPr lvl="1"/>
            <a:r>
              <a:rPr lang="en-US" sz="2600" dirty="0" smtClean="0"/>
              <a:t>Oxytocin and opioids</a:t>
            </a:r>
          </a:p>
          <a:p>
            <a:pPr lvl="2"/>
            <a:r>
              <a:rPr lang="en-US" dirty="0" smtClean="0"/>
              <a:t>Relationship distress </a:t>
            </a:r>
            <a:r>
              <a:rPr lang="en-US" sz="1800" dirty="0" smtClean="0"/>
              <a:t>(elevated oxytocin)</a:t>
            </a:r>
          </a:p>
          <a:p>
            <a:pPr lvl="2"/>
            <a:r>
              <a:rPr lang="en-US" dirty="0" smtClean="0"/>
              <a:t>Reduced stress response </a:t>
            </a:r>
            <a:r>
              <a:rPr lang="en-US" sz="1800" dirty="0" smtClean="0"/>
              <a:t>(elevated oxytocin)</a:t>
            </a:r>
          </a:p>
          <a:p>
            <a:pPr>
              <a:buNone/>
            </a:pPr>
            <a:r>
              <a:rPr lang="en-US" sz="1400" dirty="0" smtClean="0"/>
              <a:t>Taylor, S. (2006). Tend and befriend: Biobehavioral bases of affiliation under stress. </a:t>
            </a:r>
            <a:r>
              <a:rPr lang="en-US" sz="1400" i="1" dirty="0" smtClean="0"/>
              <a:t>Current Directions in Psychological Science, 15, </a:t>
            </a:r>
            <a:r>
              <a:rPr lang="en-US" sz="1400" dirty="0" smtClean="0"/>
              <a:t>273-277.</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Pain”</a:t>
            </a:r>
            <a:endParaRPr lang="en-US" dirty="0"/>
          </a:p>
        </p:txBody>
      </p:sp>
      <p:sp>
        <p:nvSpPr>
          <p:cNvPr id="3" name="Content Placeholder 2"/>
          <p:cNvSpPr>
            <a:spLocks noGrp="1"/>
          </p:cNvSpPr>
          <p:nvPr>
            <p:ph idx="1"/>
          </p:nvPr>
        </p:nvSpPr>
        <p:spPr>
          <a:xfrm>
            <a:off x="457200" y="1447800"/>
            <a:ext cx="8229600" cy="5029200"/>
          </a:xfrm>
        </p:spPr>
        <p:txBody>
          <a:bodyPr/>
          <a:lstStyle/>
          <a:p>
            <a:r>
              <a:rPr lang="en-US" sz="3000" dirty="0" smtClean="0"/>
              <a:t>Theoretical model of social rejection</a:t>
            </a:r>
          </a:p>
          <a:p>
            <a:pPr lvl="2"/>
            <a:r>
              <a:rPr lang="en-US" dirty="0" smtClean="0"/>
              <a:t>Consistent with “embodied mind” theory</a:t>
            </a:r>
          </a:p>
          <a:p>
            <a:pPr lvl="1">
              <a:buNone/>
            </a:pPr>
            <a:endParaRPr lang="en-US" sz="600" dirty="0" smtClean="0"/>
          </a:p>
          <a:p>
            <a:r>
              <a:rPr lang="en-US" sz="3000" dirty="0" smtClean="0"/>
              <a:t>Brain bases similar to physical pain</a:t>
            </a:r>
          </a:p>
          <a:p>
            <a:pPr lvl="1"/>
            <a:r>
              <a:rPr lang="en-US" sz="2400" dirty="0" smtClean="0"/>
              <a:t>Dorsal ACC – physical pain distress and social exclusion</a:t>
            </a:r>
          </a:p>
          <a:p>
            <a:pPr lvl="1"/>
            <a:r>
              <a:rPr lang="en-US" sz="2400" dirty="0" smtClean="0"/>
              <a:t>RVPFC – regulation of physical pain distress, diminished distress after social exclusion</a:t>
            </a:r>
          </a:p>
          <a:p>
            <a:pPr lvl="1"/>
            <a:endParaRPr lang="en-US" sz="600" dirty="0" smtClean="0"/>
          </a:p>
          <a:p>
            <a:pPr marL="342900" lvl="1" indent="-342900">
              <a:buClr>
                <a:srgbClr val="ED174C"/>
              </a:buClr>
            </a:pPr>
            <a:r>
              <a:rPr lang="en-US" sz="2600" dirty="0" smtClean="0"/>
              <a:t>Neurochemical and social support interventions affect physical pain and social pain similarly</a:t>
            </a:r>
          </a:p>
          <a:p>
            <a:pPr lvl="1">
              <a:buNone/>
            </a:pPr>
            <a:endParaRPr lang="en-US" sz="1400" dirty="0" smtClean="0"/>
          </a:p>
          <a:p>
            <a:pPr lvl="1">
              <a:buNone/>
            </a:pPr>
            <a:r>
              <a:rPr lang="en-US" sz="1400" dirty="0" smtClean="0"/>
              <a:t>Eisenberger, Ni. I., &amp; Lieberman, M. D. (2004). Why rejection hurts: A common neural alarm system for physical and social pain. </a:t>
            </a:r>
            <a:r>
              <a:rPr lang="en-US" sz="1400" i="1" dirty="0" smtClean="0"/>
              <a:t>Trends in Cognitive Sciences, 8, </a:t>
            </a:r>
            <a:r>
              <a:rPr lang="en-US" sz="1400" dirty="0" smtClean="0"/>
              <a:t>294-300.</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a:xfrm>
            <a:off x="457200" y="1143000"/>
            <a:ext cx="8229600" cy="4953000"/>
          </a:xfrm>
        </p:spPr>
        <p:txBody>
          <a:bodyPr/>
          <a:lstStyle/>
          <a:p>
            <a:r>
              <a:rPr lang="en-US" sz="2800" dirty="0" smtClean="0"/>
              <a:t>Interview</a:t>
            </a:r>
          </a:p>
          <a:p>
            <a:pPr lvl="1"/>
            <a:r>
              <a:rPr lang="en-US" sz="2600" dirty="0" smtClean="0"/>
              <a:t>Ask patient and family members/caregivers</a:t>
            </a:r>
          </a:p>
          <a:p>
            <a:pPr lvl="2"/>
            <a:r>
              <a:rPr lang="en-US" sz="2200" dirty="0" smtClean="0"/>
              <a:t>Insight into impairments may be an issue</a:t>
            </a:r>
          </a:p>
          <a:p>
            <a:pPr lvl="1"/>
            <a:r>
              <a:rPr lang="en-US" sz="2600" dirty="0" smtClean="0"/>
              <a:t>Ask about social difficulties and strengths</a:t>
            </a:r>
          </a:p>
          <a:p>
            <a:pPr lvl="2"/>
            <a:r>
              <a:rPr lang="en-US" sz="2200" dirty="0" smtClean="0"/>
              <a:t>Understanding what others mean</a:t>
            </a:r>
          </a:p>
          <a:p>
            <a:pPr lvl="2"/>
            <a:r>
              <a:rPr lang="en-US" sz="2200" dirty="0" smtClean="0"/>
              <a:t>Frequent misunderstandings</a:t>
            </a:r>
          </a:p>
          <a:p>
            <a:pPr lvl="2"/>
            <a:r>
              <a:rPr lang="en-US" sz="2200" dirty="0" smtClean="0"/>
              <a:t>Small talk</a:t>
            </a:r>
          </a:p>
          <a:p>
            <a:pPr lvl="2"/>
            <a:r>
              <a:rPr lang="en-US" sz="2200" dirty="0" smtClean="0"/>
              <a:t>Getting needs met in social situations</a:t>
            </a:r>
          </a:p>
          <a:p>
            <a:pPr lvl="2"/>
            <a:r>
              <a:rPr lang="en-US" sz="2200" dirty="0" smtClean="0"/>
              <a:t>Social avoidance and social failure behaviors</a:t>
            </a:r>
            <a:endParaRPr lang="en-US" sz="2800" dirty="0" smtClean="0"/>
          </a:p>
          <a:p>
            <a:r>
              <a:rPr lang="en-US" sz="2800" dirty="0" smtClean="0"/>
              <a:t>Behavioral observations</a:t>
            </a:r>
          </a:p>
          <a:p>
            <a:pPr lvl="1"/>
            <a:r>
              <a:rPr lang="en-US" sz="2200" dirty="0" smtClean="0"/>
              <a:t>Wonder, how is this behavior related to brain function?</a:t>
            </a:r>
          </a:p>
          <a:p>
            <a:pPr lvl="2">
              <a:buNone/>
            </a:pPr>
            <a:endParaRPr lang="en-US" sz="1600" dirty="0" smtClean="0"/>
          </a:p>
          <a:p>
            <a:pPr lvl="2"/>
            <a:endParaRPr lang="en-US" dirty="0" smtClean="0"/>
          </a:p>
          <a:p>
            <a:pPr lvl="2"/>
            <a:endParaRPr lang="en-US" dirty="0" smtClean="0"/>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Assessment</a:t>
            </a:r>
            <a:endParaRPr lang="en-US" dirty="0"/>
          </a:p>
        </p:txBody>
      </p:sp>
      <p:sp>
        <p:nvSpPr>
          <p:cNvPr id="7" name="Content Placeholder 6"/>
          <p:cNvSpPr>
            <a:spLocks noGrp="1"/>
          </p:cNvSpPr>
          <p:nvPr>
            <p:ph idx="1"/>
          </p:nvPr>
        </p:nvSpPr>
        <p:spPr>
          <a:xfrm>
            <a:off x="457200" y="1066800"/>
            <a:ext cx="8229600" cy="4525963"/>
          </a:xfrm>
        </p:spPr>
        <p:txBody>
          <a:bodyPr/>
          <a:lstStyle/>
          <a:p>
            <a:r>
              <a:rPr lang="en-US" dirty="0" smtClean="0"/>
              <a:t>Neuropsychological tests</a:t>
            </a:r>
          </a:p>
          <a:p>
            <a:pPr lvl="1"/>
            <a:r>
              <a:rPr lang="en-US" sz="2600" dirty="0" smtClean="0"/>
              <a:t>Weschler Adult Intelligence Scale – 4</a:t>
            </a:r>
            <a:r>
              <a:rPr lang="en-US" sz="2600" baseline="30000" dirty="0" smtClean="0"/>
              <a:t>th</a:t>
            </a:r>
            <a:r>
              <a:rPr lang="en-US" sz="2600" dirty="0" smtClean="0"/>
              <a:t> Ed. (WAIS-IV)</a:t>
            </a:r>
          </a:p>
          <a:p>
            <a:pPr lvl="1"/>
            <a:r>
              <a:rPr lang="en-US" sz="2600" dirty="0" smtClean="0"/>
              <a:t>The Awareness of Social Inference Test (TASIT)</a:t>
            </a:r>
          </a:p>
          <a:p>
            <a:pPr lvl="1"/>
            <a:endParaRPr lang="en-US" sz="400" dirty="0" smtClean="0"/>
          </a:p>
          <a:p>
            <a:r>
              <a:rPr lang="en-US" dirty="0" smtClean="0"/>
              <a:t>Experimental paradigms</a:t>
            </a:r>
          </a:p>
          <a:p>
            <a:pPr lvl="1"/>
            <a:r>
              <a:rPr lang="en-US" sz="2600" dirty="0" smtClean="0"/>
              <a:t>facial affect recognition test, Bell-Lysaker Emotion Recognition Task, mind in the eyes test, faux pas test, point-light displays, hotel task, multiple errands test, Iowa Gambling Task</a:t>
            </a:r>
          </a:p>
          <a:p>
            <a:pPr lvl="1"/>
            <a:endParaRPr lang="en-US" sz="400" dirty="0" smtClean="0"/>
          </a:p>
          <a:p>
            <a:r>
              <a:rPr lang="en-US" dirty="0" smtClean="0"/>
              <a:t>Need for improved assessment methods</a:t>
            </a:r>
          </a:p>
          <a:p>
            <a:pPr lvl="1"/>
            <a:r>
              <a:rPr lang="en-US" sz="2600" dirty="0" smtClean="0"/>
              <a:t>Treatment limited by insufficient assessment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dirty="0" smtClean="0"/>
              <a:t>Research Findings: TBI</a:t>
            </a:r>
          </a:p>
        </p:txBody>
      </p:sp>
      <p:sp>
        <p:nvSpPr>
          <p:cNvPr id="4099" name="Rectangle 3"/>
          <p:cNvSpPr>
            <a:spLocks noGrp="1" noChangeArrowheads="1"/>
          </p:cNvSpPr>
          <p:nvPr>
            <p:ph type="body" idx="1"/>
          </p:nvPr>
        </p:nvSpPr>
        <p:spPr/>
        <p:txBody>
          <a:bodyPr/>
          <a:lstStyle/>
          <a:p>
            <a:r>
              <a:rPr lang="en-US" sz="2800" dirty="0" smtClean="0"/>
              <a:t>Long-term adjustment and rehabilitation following TBI are better predicted by psychosocial competence than by cognitive or physical sequelae (Bornhofen &amp; McDonald, 2008). </a:t>
            </a:r>
          </a:p>
          <a:p>
            <a:endParaRPr lang="en-US" sz="2000" dirty="0" smtClean="0"/>
          </a:p>
          <a:p>
            <a:r>
              <a:rPr lang="en-US" sz="2800" dirty="0" smtClean="0"/>
              <a:t>Social deficits following TBI are thought to reflect cognitive deficits.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Findings: TBI</a:t>
            </a:r>
            <a:endParaRPr lang="en-US" dirty="0"/>
          </a:p>
        </p:txBody>
      </p:sp>
      <p:sp>
        <p:nvSpPr>
          <p:cNvPr id="3" name="Content Placeholder 2"/>
          <p:cNvSpPr>
            <a:spLocks noGrp="1"/>
          </p:cNvSpPr>
          <p:nvPr>
            <p:ph idx="1"/>
          </p:nvPr>
        </p:nvSpPr>
        <p:spPr>
          <a:xfrm>
            <a:off x="457200" y="762000"/>
            <a:ext cx="8229600" cy="5181600"/>
          </a:xfrm>
        </p:spPr>
        <p:txBody>
          <a:bodyPr/>
          <a:lstStyle/>
          <a:p>
            <a:endParaRPr lang="en-US" dirty="0" smtClean="0"/>
          </a:p>
          <a:p>
            <a:r>
              <a:rPr lang="en-US" sz="3000" dirty="0" smtClean="0"/>
              <a:t>Social functioning</a:t>
            </a:r>
          </a:p>
          <a:p>
            <a:pPr lvl="1"/>
            <a:r>
              <a:rPr lang="en-US" sz="2600" dirty="0" smtClean="0"/>
              <a:t>Loss of employment, social networks, intimate relationships</a:t>
            </a:r>
          </a:p>
          <a:p>
            <a:r>
              <a:rPr lang="en-US" sz="3000" dirty="0" smtClean="0"/>
              <a:t>Social cognition</a:t>
            </a:r>
          </a:p>
          <a:p>
            <a:pPr lvl="1"/>
            <a:r>
              <a:rPr lang="en-US" sz="2600" dirty="0" smtClean="0"/>
              <a:t>Facial expression, body language, tone of voice, theory of mind, sarcasm detection, empathy</a:t>
            </a:r>
          </a:p>
          <a:p>
            <a:pPr lvl="1"/>
            <a:r>
              <a:rPr lang="en-US" sz="2600" dirty="0" smtClean="0"/>
              <a:t>Deficits both early after injury and at one-year follow up - persistent and “direct effect of brain injury” </a:t>
            </a:r>
            <a:r>
              <a:rPr lang="en-US" sz="2000" dirty="0" smtClean="0"/>
              <a:t>(Ietswaart, Milders, Crawford, Currie &amp; Scott,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800" dirty="0" smtClean="0"/>
              <a:t>Deployment TBI</a:t>
            </a:r>
            <a:endParaRPr lang="en-US" sz="3800" dirty="0"/>
          </a:p>
        </p:txBody>
      </p:sp>
      <p:sp>
        <p:nvSpPr>
          <p:cNvPr id="3" name="Content Placeholder 2"/>
          <p:cNvSpPr>
            <a:spLocks noGrp="1"/>
          </p:cNvSpPr>
          <p:nvPr>
            <p:ph idx="1"/>
          </p:nvPr>
        </p:nvSpPr>
        <p:spPr>
          <a:xfrm>
            <a:off x="457200" y="1066800"/>
            <a:ext cx="8229600" cy="4876800"/>
          </a:xfrm>
        </p:spPr>
        <p:txBody>
          <a:bodyPr/>
          <a:lstStyle/>
          <a:p>
            <a:r>
              <a:rPr lang="en-US" sz="2800" dirty="0" smtClean="0"/>
              <a:t>Age at injury</a:t>
            </a:r>
          </a:p>
          <a:p>
            <a:pPr lvl="1"/>
            <a:r>
              <a:rPr lang="en-US" sz="2400" dirty="0" smtClean="0"/>
              <a:t>Adolescent brain and social cognition</a:t>
            </a:r>
          </a:p>
          <a:p>
            <a:r>
              <a:rPr lang="en-US" sz="2800" dirty="0" smtClean="0"/>
              <a:t>Psychopathology and social cognition</a:t>
            </a:r>
          </a:p>
          <a:p>
            <a:pPr lvl="1"/>
            <a:r>
              <a:rPr lang="en-US" sz="2400" dirty="0" smtClean="0"/>
              <a:t>PTSD, depression, anxiety</a:t>
            </a:r>
          </a:p>
          <a:p>
            <a:r>
              <a:rPr lang="en-US" sz="2800" dirty="0" smtClean="0"/>
              <a:t>Insult related risk and resilience factors</a:t>
            </a:r>
          </a:p>
          <a:p>
            <a:pPr lvl="1"/>
            <a:r>
              <a:rPr lang="en-US" sz="2400" dirty="0" smtClean="0"/>
              <a:t>Type of insult, pathophysiology of insult, post-insult environment</a:t>
            </a:r>
          </a:p>
          <a:p>
            <a:r>
              <a:rPr lang="en-US" sz="2800" dirty="0" smtClean="0"/>
              <a:t>Non-insult related risk and resilience factors</a:t>
            </a:r>
          </a:p>
          <a:p>
            <a:pPr lvl="1"/>
            <a:r>
              <a:rPr lang="en-US" sz="2400" dirty="0" smtClean="0"/>
              <a:t>Pre-morbid cognitive and psychological functioning, SES, sociocultural context, legal issues, family functioning</a:t>
            </a:r>
          </a:p>
          <a:p>
            <a:pPr lvl="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t>Research Findings: PTSD</a:t>
            </a:r>
            <a:endParaRPr lang="en-US" sz="3800" dirty="0"/>
          </a:p>
        </p:txBody>
      </p:sp>
      <p:sp>
        <p:nvSpPr>
          <p:cNvPr id="3" name="Content Placeholder 2"/>
          <p:cNvSpPr>
            <a:spLocks noGrp="1"/>
          </p:cNvSpPr>
          <p:nvPr>
            <p:ph idx="1"/>
          </p:nvPr>
        </p:nvSpPr>
        <p:spPr>
          <a:xfrm>
            <a:off x="381000" y="1066800"/>
            <a:ext cx="8229600" cy="5562600"/>
          </a:xfrm>
        </p:spPr>
        <p:txBody>
          <a:bodyPr/>
          <a:lstStyle/>
          <a:p>
            <a:r>
              <a:rPr lang="en-US" sz="2800" dirty="0" smtClean="0"/>
              <a:t>Social Functioning</a:t>
            </a:r>
          </a:p>
          <a:p>
            <a:pPr lvl="1"/>
            <a:r>
              <a:rPr lang="en-US" sz="2400" dirty="0" smtClean="0"/>
              <a:t>Establishing, reestablishing and maintaining relationships</a:t>
            </a:r>
          </a:p>
          <a:p>
            <a:pPr lvl="1"/>
            <a:r>
              <a:rPr lang="en-US" sz="2400" dirty="0" smtClean="0"/>
              <a:t>Avoidance and social withdrawal</a:t>
            </a:r>
          </a:p>
          <a:p>
            <a:pPr lvl="1"/>
            <a:r>
              <a:rPr lang="en-US" sz="2400" dirty="0" smtClean="0"/>
              <a:t>Marital discord, divorce, and parenting problems </a:t>
            </a:r>
            <a:r>
              <a:rPr lang="en-US" sz="1400" dirty="0" smtClean="0"/>
              <a:t>(e.g., Kulka, Schlenger, &amp; Fairbank, 1990)</a:t>
            </a:r>
          </a:p>
          <a:p>
            <a:pPr lvl="1"/>
            <a:endParaRPr lang="en-US" sz="600" dirty="0" smtClean="0"/>
          </a:p>
          <a:p>
            <a:r>
              <a:rPr lang="en-US" sz="2800" dirty="0" smtClean="0"/>
              <a:t>Social Cognition</a:t>
            </a:r>
          </a:p>
          <a:p>
            <a:pPr lvl="1"/>
            <a:r>
              <a:rPr lang="en-US" sz="2400" dirty="0" smtClean="0"/>
              <a:t>Facial affect recognition, especially fear </a:t>
            </a:r>
            <a:r>
              <a:rPr lang="en-US" sz="1400" dirty="0" smtClean="0"/>
              <a:t>(Sta. Maria, 2002)</a:t>
            </a:r>
          </a:p>
          <a:p>
            <a:pPr lvl="1"/>
            <a:r>
              <a:rPr lang="en-US" sz="2400" dirty="0" smtClean="0"/>
              <a:t>Alexithymia </a:t>
            </a:r>
            <a:r>
              <a:rPr lang="en-US" sz="1400" dirty="0" smtClean="0"/>
              <a:t>(e.g., Frewen, Pain, Dozois, &amp; Lanius, 2006)</a:t>
            </a:r>
          </a:p>
          <a:p>
            <a:pPr lvl="1"/>
            <a:r>
              <a:rPr lang="en-US" sz="2400" dirty="0" smtClean="0"/>
              <a:t>Attentional bias for emotional information</a:t>
            </a:r>
            <a:r>
              <a:rPr lang="en-US" sz="1800" dirty="0" smtClean="0"/>
              <a:t> </a:t>
            </a:r>
            <a:r>
              <a:rPr lang="en-US" sz="1400" dirty="0" smtClean="0"/>
              <a:t>(Vasterling &amp; Brewin, 2005)</a:t>
            </a:r>
          </a:p>
          <a:p>
            <a:pPr lvl="1"/>
            <a:r>
              <a:rPr lang="en-US" sz="2400" dirty="0" smtClean="0"/>
              <a:t>Positive emotional processing and emotional numbness </a:t>
            </a:r>
            <a:r>
              <a:rPr lang="en-US" sz="1000" dirty="0" smtClean="0"/>
              <a:t>(Jatzko, Schmitt, Demirakca, Weimer, &amp; Braus, 2006)</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hoto of three people looking at infant"/>
          <p:cNvPicPr>
            <a:picLocks noGrp="1" noChangeAspect="1"/>
          </p:cNvPicPr>
          <p:nvPr>
            <p:ph idx="1"/>
          </p:nvPr>
        </p:nvPicPr>
        <p:blipFill>
          <a:blip r:embed="rId2" cstate="print"/>
          <a:srcRect/>
          <a:stretch>
            <a:fillRect/>
          </a:stretch>
        </p:blipFill>
        <p:spPr>
          <a:xfrm>
            <a:off x="1219200" y="838200"/>
            <a:ext cx="6477000" cy="4584669"/>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143000"/>
          </a:xfrm>
        </p:spPr>
        <p:txBody>
          <a:bodyPr/>
          <a:lstStyle/>
          <a:p>
            <a:r>
              <a:rPr lang="en-US" sz="3200" dirty="0" smtClean="0"/>
              <a:t>Research Findings: Psychopathology</a:t>
            </a:r>
            <a:endParaRPr lang="en-US" sz="3200" dirty="0"/>
          </a:p>
        </p:txBody>
      </p:sp>
      <p:sp>
        <p:nvSpPr>
          <p:cNvPr id="3" name="Content Placeholder 2"/>
          <p:cNvSpPr>
            <a:spLocks noGrp="1"/>
          </p:cNvSpPr>
          <p:nvPr>
            <p:ph idx="1"/>
          </p:nvPr>
        </p:nvSpPr>
        <p:spPr/>
        <p:txBody>
          <a:bodyPr/>
          <a:lstStyle/>
          <a:p>
            <a:r>
              <a:rPr lang="en-US" sz="2800" dirty="0" smtClean="0"/>
              <a:t>Schizophrenia</a:t>
            </a:r>
          </a:p>
          <a:p>
            <a:r>
              <a:rPr lang="en-US" sz="2800" dirty="0" smtClean="0"/>
              <a:t>Autism</a:t>
            </a:r>
            <a:endParaRPr lang="en-US" sz="2400" dirty="0" smtClean="0"/>
          </a:p>
          <a:p>
            <a:r>
              <a:rPr lang="en-US" sz="2800" dirty="0" smtClean="0"/>
              <a:t>Depression</a:t>
            </a:r>
            <a:endParaRPr lang="en-US" sz="2400" dirty="0" smtClean="0"/>
          </a:p>
          <a:p>
            <a:r>
              <a:rPr lang="en-US" sz="2800" dirty="0" smtClean="0"/>
              <a:t>Anxiety</a:t>
            </a:r>
            <a:endParaRPr lang="en-US" sz="2400" dirty="0" smtClean="0"/>
          </a:p>
          <a:p>
            <a:r>
              <a:rPr lang="en-US" sz="2800" dirty="0" smtClean="0"/>
              <a:t>Antisocial Personality Disorder</a:t>
            </a:r>
            <a:endParaRPr lang="en-US" sz="2400" dirty="0" smtClean="0"/>
          </a:p>
          <a:p>
            <a:r>
              <a:rPr lang="en-US" sz="2800" dirty="0" smtClean="0"/>
              <a:t>Bipolar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possibly go wrong?</a:t>
            </a:r>
            <a:br>
              <a:rPr lang="en-US" dirty="0" smtClean="0"/>
            </a:br>
            <a:endParaRPr lang="en-US" dirty="0"/>
          </a:p>
        </p:txBody>
      </p:sp>
      <p:pic>
        <p:nvPicPr>
          <p:cNvPr id="4" name="Content Placeholder 3" descr="Photo of three people looking at infant"/>
          <p:cNvPicPr>
            <a:picLocks noGrp="1" noChangeAspect="1"/>
          </p:cNvPicPr>
          <p:nvPr>
            <p:ph idx="1"/>
          </p:nvPr>
        </p:nvPicPr>
        <p:blipFill>
          <a:blip r:embed="rId2" cstate="print"/>
          <a:srcRect/>
          <a:stretch>
            <a:fillRect/>
          </a:stretch>
        </p:blipFill>
        <p:spPr>
          <a:xfrm>
            <a:off x="914400" y="990600"/>
            <a:ext cx="6782057" cy="48006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Members</a:t>
            </a:r>
            <a:endParaRPr lang="en-US" dirty="0"/>
          </a:p>
        </p:txBody>
      </p:sp>
      <p:sp>
        <p:nvSpPr>
          <p:cNvPr id="3" name="Content Placeholder 2"/>
          <p:cNvSpPr>
            <a:spLocks noGrp="1"/>
          </p:cNvSpPr>
          <p:nvPr>
            <p:ph idx="1"/>
          </p:nvPr>
        </p:nvSpPr>
        <p:spPr/>
        <p:txBody>
          <a:bodyPr/>
          <a:lstStyle/>
          <a:p>
            <a:r>
              <a:rPr lang="en-US" sz="2400" dirty="0" smtClean="0"/>
              <a:t>TBI/PTSD diagnosis</a:t>
            </a:r>
          </a:p>
          <a:p>
            <a:endParaRPr lang="en-US" sz="2400" dirty="0" smtClean="0"/>
          </a:p>
          <a:p>
            <a:pPr marL="342900" lvl="1" indent="-342900">
              <a:buClr>
                <a:srgbClr val="ED174C"/>
              </a:buClr>
            </a:pPr>
            <a:r>
              <a:rPr lang="en-US" sz="2400" dirty="0" smtClean="0"/>
              <a:t>Difficulty</a:t>
            </a:r>
            <a:r>
              <a:rPr lang="en-GB" sz="2400" dirty="0" smtClean="0">
                <a:cs typeface="Times New Roman" pitchFamily="18" charset="0"/>
              </a:rPr>
              <a:t> r</a:t>
            </a:r>
            <a:r>
              <a:rPr lang="en-GB" sz="2400" dirty="0" smtClean="0">
                <a:ea typeface="Times New Roman" pitchFamily="18" charset="0"/>
                <a:cs typeface="Times New Roman" pitchFamily="18" charset="0"/>
              </a:rPr>
              <a:t>eading social cues, understanding other people’s intentions, making sense of conflicting social cues, and managing emotions in social situations.</a:t>
            </a:r>
          </a:p>
          <a:p>
            <a:pPr marL="342900" lvl="1" indent="-342900">
              <a:buClr>
                <a:srgbClr val="ED174C"/>
              </a:buClr>
            </a:pPr>
            <a:endParaRPr lang="en-GB" sz="2400" dirty="0" smtClean="0">
              <a:ea typeface="Times New Roman" pitchFamily="18" charset="0"/>
              <a:cs typeface="Times New Roman" pitchFamily="18" charset="0"/>
            </a:endParaRPr>
          </a:p>
          <a:p>
            <a:pPr marL="342900" lvl="1" indent="-342900">
              <a:buClr>
                <a:srgbClr val="ED174C"/>
              </a:buClr>
            </a:pPr>
            <a:r>
              <a:rPr lang="en-GB" sz="2400" dirty="0" smtClean="0">
                <a:ea typeface="Times New Roman" pitchFamily="18" charset="0"/>
                <a:cs typeface="Times New Roman" pitchFamily="18" charset="0"/>
              </a:rPr>
              <a:t> Social cognition complaints run the gamut from difficulty connecting emotionally with one’s spouse to trouble accomplishing basic goals in formalized social settings.</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Cognition Rehabilitation</a:t>
            </a:r>
            <a:endParaRPr lang="en-US" dirty="0"/>
          </a:p>
        </p:txBody>
      </p:sp>
      <p:sp>
        <p:nvSpPr>
          <p:cNvPr id="5" name="Content Placeholder 4"/>
          <p:cNvSpPr>
            <a:spLocks noGrp="1"/>
          </p:cNvSpPr>
          <p:nvPr>
            <p:ph idx="1"/>
          </p:nvPr>
        </p:nvSpPr>
        <p:spPr>
          <a:xfrm>
            <a:off x="457200" y="1524000"/>
            <a:ext cx="8229600" cy="4648200"/>
          </a:xfrm>
        </p:spPr>
        <p:txBody>
          <a:bodyPr/>
          <a:lstStyle/>
          <a:p>
            <a:r>
              <a:rPr lang="en-US" sz="2700" dirty="0" smtClean="0"/>
              <a:t>Weekly, 60-90 minutes, 2-6 Veterans, co-facilitated by neuropsychology and speech</a:t>
            </a:r>
          </a:p>
          <a:p>
            <a:endParaRPr lang="en-US" sz="1000" dirty="0" smtClean="0"/>
          </a:p>
          <a:p>
            <a:r>
              <a:rPr lang="en-US" sz="2700" dirty="0" smtClean="0"/>
              <a:t>Heterogeneous groups</a:t>
            </a:r>
          </a:p>
          <a:p>
            <a:pPr lvl="1"/>
            <a:r>
              <a:rPr lang="en-US" sz="2200" dirty="0" smtClean="0"/>
              <a:t>Divided by expressive language abilities</a:t>
            </a:r>
          </a:p>
          <a:p>
            <a:endParaRPr lang="en-US" sz="1000" dirty="0" smtClean="0"/>
          </a:p>
          <a:p>
            <a:r>
              <a:rPr lang="en-US" sz="2700" dirty="0" smtClean="0"/>
              <a:t>Neuropsychotherapy approach</a:t>
            </a:r>
          </a:p>
          <a:p>
            <a:pPr lvl="1"/>
            <a:r>
              <a:rPr lang="en-US" sz="2200" dirty="0" smtClean="0"/>
              <a:t>Combined psychotherapy and cognitive rehabilitation</a:t>
            </a:r>
          </a:p>
          <a:p>
            <a:endParaRPr lang="en-US" sz="1000" dirty="0" smtClean="0"/>
          </a:p>
          <a:p>
            <a:r>
              <a:rPr lang="en-US" sz="2700" dirty="0" smtClean="0"/>
              <a:t>Structured sessions</a:t>
            </a:r>
          </a:p>
          <a:p>
            <a:pPr lvl="1"/>
            <a:r>
              <a:rPr lang="en-US" sz="2200" dirty="0" smtClean="0"/>
              <a:t>Review homework, new topic, role play, assign homework</a:t>
            </a:r>
          </a:p>
          <a:p>
            <a:pPr lvl="1"/>
            <a:endParaRPr lang="en-US" dirty="0" smtClean="0"/>
          </a:p>
          <a:p>
            <a:pPr lvl="1">
              <a:buNone/>
            </a:pPr>
            <a:endParaRPr lang="en-US" dirty="0" smtClean="0"/>
          </a:p>
          <a:p>
            <a:pPr lvl="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Modules</a:t>
            </a:r>
            <a:endParaRPr lang="en-US" dirty="0"/>
          </a:p>
        </p:txBody>
      </p:sp>
      <p:sp>
        <p:nvSpPr>
          <p:cNvPr id="3" name="Content Placeholder 2"/>
          <p:cNvSpPr>
            <a:spLocks noGrp="1"/>
          </p:cNvSpPr>
          <p:nvPr>
            <p:ph idx="1"/>
          </p:nvPr>
        </p:nvSpPr>
        <p:spPr/>
        <p:txBody>
          <a:bodyPr/>
          <a:lstStyle/>
          <a:p>
            <a:r>
              <a:rPr lang="en-US" dirty="0" smtClean="0"/>
              <a:t>Emotion Perception and Expression</a:t>
            </a:r>
          </a:p>
          <a:p>
            <a:endParaRPr lang="en-US" dirty="0" smtClean="0"/>
          </a:p>
          <a:p>
            <a:r>
              <a:rPr lang="en-US" dirty="0" smtClean="0"/>
              <a:t>Identity and Readjustment</a:t>
            </a:r>
          </a:p>
          <a:p>
            <a:endParaRPr lang="en-US" dirty="0" smtClean="0"/>
          </a:p>
          <a:p>
            <a:r>
              <a:rPr lang="en-US" dirty="0" smtClean="0"/>
              <a:t>Social Problem Solving</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sz="3600" dirty="0" smtClean="0"/>
              <a:t>Emotion Perception and Expression</a:t>
            </a:r>
            <a:endParaRPr lang="en-US" sz="3600" dirty="0"/>
          </a:p>
        </p:txBody>
      </p:sp>
      <p:sp>
        <p:nvSpPr>
          <p:cNvPr id="3" name="Content Placeholder 2"/>
          <p:cNvSpPr>
            <a:spLocks noGrp="1"/>
          </p:cNvSpPr>
          <p:nvPr>
            <p:ph idx="1"/>
          </p:nvPr>
        </p:nvSpPr>
        <p:spPr>
          <a:xfrm>
            <a:off x="457200" y="1371600"/>
            <a:ext cx="8229600" cy="4525963"/>
          </a:xfrm>
        </p:spPr>
        <p:txBody>
          <a:bodyPr/>
          <a:lstStyle/>
          <a:p>
            <a:pPr marL="438912" indent="-320040" eaLnBrk="1" fontAlgn="auto" hangingPunct="1">
              <a:spcBef>
                <a:spcPts val="0"/>
              </a:spcBef>
              <a:spcAft>
                <a:spcPts val="0"/>
              </a:spcAft>
              <a:buFont typeface="Wingdings 2"/>
              <a:buChar char=""/>
              <a:defRPr/>
            </a:pPr>
            <a:r>
              <a:rPr lang="en-US" sz="2400" dirty="0" smtClean="0">
                <a:cs typeface="Times New Roman" pitchFamily="18" charset="0"/>
              </a:rPr>
              <a:t>Defining emotions</a:t>
            </a:r>
          </a:p>
          <a:p>
            <a:pPr marL="438912" indent="-320040" eaLnBrk="1" fontAlgn="auto" hangingPunct="1">
              <a:spcBef>
                <a:spcPts val="0"/>
              </a:spcBef>
              <a:spcAft>
                <a:spcPts val="0"/>
              </a:spcAft>
              <a:buFont typeface="Wingdings 2"/>
              <a:buChar char=""/>
              <a:defRPr/>
            </a:pPr>
            <a:r>
              <a:rPr lang="en-US" sz="2400" dirty="0" smtClean="0">
                <a:cs typeface="Times New Roman" pitchFamily="18" charset="0"/>
              </a:rPr>
              <a:t>Static emotion perception</a:t>
            </a:r>
          </a:p>
          <a:p>
            <a:pPr marL="438912" indent="-320040" eaLnBrk="1" fontAlgn="auto" hangingPunct="1">
              <a:spcBef>
                <a:spcPts val="0"/>
              </a:spcBef>
              <a:spcAft>
                <a:spcPts val="0"/>
              </a:spcAft>
              <a:buFont typeface="Wingdings 2"/>
              <a:buChar char=""/>
              <a:defRPr/>
            </a:pPr>
            <a:r>
              <a:rPr lang="en-US" sz="2400" dirty="0" smtClean="0">
                <a:cs typeface="Times New Roman" pitchFamily="18" charset="0"/>
              </a:rPr>
              <a:t>Dynamic emotion perception</a:t>
            </a:r>
          </a:p>
          <a:p>
            <a:pPr marL="438912" indent="-320040" eaLnBrk="1" fontAlgn="auto" hangingPunct="1">
              <a:spcBef>
                <a:spcPts val="0"/>
              </a:spcBef>
              <a:spcAft>
                <a:spcPts val="0"/>
              </a:spcAft>
              <a:buFont typeface="Wingdings 2"/>
              <a:buChar char=""/>
              <a:defRPr/>
            </a:pPr>
            <a:r>
              <a:rPr lang="en-US" sz="2400" dirty="0" smtClean="0">
                <a:cs typeface="Times New Roman" pitchFamily="18" charset="0"/>
              </a:rPr>
              <a:t>Matching tone of voice to content</a:t>
            </a:r>
          </a:p>
          <a:p>
            <a:pPr marL="438912" indent="-320040" eaLnBrk="1" fontAlgn="auto" hangingPunct="1">
              <a:spcBef>
                <a:spcPts val="0"/>
              </a:spcBef>
              <a:spcAft>
                <a:spcPts val="0"/>
              </a:spcAft>
              <a:buFont typeface="Wingdings 2"/>
              <a:buChar char=""/>
              <a:defRPr/>
            </a:pPr>
            <a:r>
              <a:rPr lang="en-US" sz="2400" dirty="0" smtClean="0">
                <a:cs typeface="Times New Roman" pitchFamily="18" charset="0"/>
              </a:rPr>
              <a:t>Reading and conveying body language</a:t>
            </a:r>
          </a:p>
          <a:p>
            <a:pPr marL="438912" indent="-320040" eaLnBrk="1" fontAlgn="auto" hangingPunct="1">
              <a:spcBef>
                <a:spcPts val="0"/>
              </a:spcBef>
              <a:spcAft>
                <a:spcPts val="0"/>
              </a:spcAft>
              <a:buFont typeface="Wingdings 2"/>
              <a:buChar char=""/>
              <a:defRPr/>
            </a:pPr>
            <a:r>
              <a:rPr lang="en-US" sz="2400" dirty="0" smtClean="0">
                <a:cs typeface="Times New Roman" pitchFamily="18" charset="0"/>
              </a:rPr>
              <a:t>Emotional mimicry</a:t>
            </a:r>
          </a:p>
          <a:p>
            <a:pPr marL="438912" indent="-320040" eaLnBrk="1" fontAlgn="auto" hangingPunct="1">
              <a:spcBef>
                <a:spcPts val="0"/>
              </a:spcBef>
              <a:spcAft>
                <a:spcPts val="0"/>
              </a:spcAft>
              <a:buFont typeface="Wingdings 2"/>
              <a:buChar char=""/>
              <a:defRPr/>
            </a:pPr>
            <a:r>
              <a:rPr lang="en-US" sz="2400" dirty="0" smtClean="0">
                <a:cs typeface="Times New Roman" pitchFamily="18" charset="0"/>
              </a:rPr>
              <a:t>Reading social inferences: Sarcasm, humor, sincerity and theory of mind</a:t>
            </a:r>
          </a:p>
          <a:p>
            <a:pPr marL="438912" indent="-320040" eaLnBrk="1" fontAlgn="auto" hangingPunct="1">
              <a:spcBef>
                <a:spcPts val="0"/>
              </a:spcBef>
              <a:spcAft>
                <a:spcPts val="0"/>
              </a:spcAft>
              <a:buFont typeface="Wingdings 2"/>
              <a:buChar char=""/>
              <a:defRPr/>
            </a:pPr>
            <a:r>
              <a:rPr lang="en-US" sz="2400" dirty="0" smtClean="0">
                <a:cs typeface="Times New Roman" pitchFamily="18" charset="0"/>
              </a:rPr>
              <a:t>Social self-awareness</a:t>
            </a:r>
          </a:p>
          <a:p>
            <a:pPr marL="438912" indent="-320040" eaLnBrk="1" fontAlgn="auto" hangingPunct="1">
              <a:spcBef>
                <a:spcPts val="0"/>
              </a:spcBef>
              <a:spcAft>
                <a:spcPts val="0"/>
              </a:spcAft>
              <a:buFont typeface="Wingdings 2"/>
              <a:buChar char=""/>
              <a:defRPr/>
            </a:pPr>
            <a:r>
              <a:rPr lang="en-US" sz="2400" dirty="0" smtClean="0">
                <a:cs typeface="Times New Roman" pitchFamily="18" charset="0"/>
              </a:rPr>
              <a:t>Emotional self-awareness</a:t>
            </a:r>
          </a:p>
          <a:p>
            <a:pPr marL="438912" indent="-320040" eaLnBrk="1" fontAlgn="auto" hangingPunct="1">
              <a:spcBef>
                <a:spcPts val="0"/>
              </a:spcBef>
              <a:spcAft>
                <a:spcPts val="0"/>
              </a:spcAft>
              <a:buFont typeface="Wingdings 2"/>
              <a:buChar char=""/>
              <a:defRPr/>
            </a:pPr>
            <a:r>
              <a:rPr lang="en-US" sz="2400" dirty="0" smtClean="0">
                <a:cs typeface="Times New Roman" pitchFamily="18" charset="0"/>
              </a:rPr>
              <a:t>Distress tolerance</a:t>
            </a:r>
          </a:p>
          <a:p>
            <a:pPr marL="438912" indent="-320040" eaLnBrk="1" fontAlgn="auto" hangingPunct="1">
              <a:spcBef>
                <a:spcPts val="0"/>
              </a:spcBef>
              <a:spcAft>
                <a:spcPts val="0"/>
              </a:spcAft>
              <a:buFont typeface="Wingdings 2"/>
              <a:buChar char=""/>
              <a:defRPr/>
            </a:pPr>
            <a:r>
              <a:rPr lang="en-US" sz="2400" dirty="0" smtClean="0">
                <a:cs typeface="Times New Roman" pitchFamily="18" charset="0"/>
              </a:rPr>
              <a:t>Gathering additional social information</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a:t>
            </a:r>
            <a:endParaRPr lang="en-US" dirty="0"/>
          </a:p>
        </p:txBody>
      </p:sp>
      <p:sp>
        <p:nvSpPr>
          <p:cNvPr id="3" name="Content Placeholder 2"/>
          <p:cNvSpPr>
            <a:spLocks noGrp="1"/>
          </p:cNvSpPr>
          <p:nvPr>
            <p:ph idx="1"/>
          </p:nvPr>
        </p:nvSpPr>
        <p:spPr/>
        <p:txBody>
          <a:bodyPr/>
          <a:lstStyle/>
          <a:p>
            <a:r>
              <a:rPr lang="en-US" dirty="0" smtClean="0"/>
              <a:t>Psychoeducational handouts</a:t>
            </a:r>
          </a:p>
          <a:p>
            <a:r>
              <a:rPr lang="en-US" dirty="0" smtClean="0"/>
              <a:t>Videotaping and mirrors</a:t>
            </a:r>
          </a:p>
          <a:p>
            <a:r>
              <a:rPr lang="en-US" dirty="0" smtClean="0"/>
              <a:t>Role plays </a:t>
            </a:r>
          </a:p>
          <a:p>
            <a:r>
              <a:rPr lang="en-US" dirty="0" smtClean="0"/>
              <a:t>Real life examples</a:t>
            </a:r>
          </a:p>
          <a:p>
            <a:r>
              <a:rPr lang="en-US" dirty="0" smtClean="0"/>
              <a:t>Inclusion of friends and family</a:t>
            </a:r>
          </a:p>
          <a:p>
            <a:r>
              <a:rPr lang="en-US" dirty="0" smtClean="0"/>
              <a:t>Homework activities</a:t>
            </a:r>
          </a:p>
          <a:p>
            <a:r>
              <a:rPr lang="en-US" dirty="0" smtClean="0"/>
              <a:t>Social outings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Skills Rating Form</a:t>
            </a:r>
            <a:br>
              <a:rPr lang="en-US" dirty="0" smtClean="0"/>
            </a:br>
            <a:endParaRPr lang="en-US" dirty="0"/>
          </a:p>
        </p:txBody>
      </p:sp>
      <p:pic>
        <p:nvPicPr>
          <p:cNvPr id="8" name="Content Placeholder 7" descr="social skills worksheet.png"/>
          <p:cNvPicPr>
            <a:picLocks noGrp="1" noChangeAspect="1"/>
          </p:cNvPicPr>
          <p:nvPr>
            <p:ph idx="1"/>
          </p:nvPr>
        </p:nvPicPr>
        <p:blipFill>
          <a:blip r:embed="rId2" cstate="print"/>
          <a:stretch>
            <a:fillRect/>
          </a:stretch>
        </p:blipFill>
        <p:spPr>
          <a:xfrm>
            <a:off x="1143000" y="914400"/>
            <a:ext cx="6805495" cy="50292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r>
            <a:br>
              <a:rPr lang="en-US" sz="3600" dirty="0" smtClean="0"/>
            </a:br>
            <a:r>
              <a:rPr lang="en-US" sz="3600" dirty="0" smtClean="0"/>
              <a:t>Identity and Readjustment</a:t>
            </a:r>
            <a:br>
              <a:rPr lang="en-US" sz="3600" dirty="0" smtClean="0"/>
            </a:br>
            <a:endParaRPr lang="en-US" sz="3600" dirty="0"/>
          </a:p>
        </p:txBody>
      </p:sp>
      <p:sp>
        <p:nvSpPr>
          <p:cNvPr id="3" name="Content Placeholder 2"/>
          <p:cNvSpPr>
            <a:spLocks noGrp="1"/>
          </p:cNvSpPr>
          <p:nvPr>
            <p:ph sz="half" idx="1"/>
          </p:nvPr>
        </p:nvSpPr>
        <p:spPr>
          <a:xfrm>
            <a:off x="457200" y="914400"/>
            <a:ext cx="4038600" cy="4525963"/>
          </a:xfrm>
        </p:spPr>
        <p:txBody>
          <a:bodyPr/>
          <a:lstStyle/>
          <a:p>
            <a:pPr lvl="1"/>
            <a:endParaRPr lang="en-US" dirty="0" smtClean="0"/>
          </a:p>
          <a:p>
            <a:pPr marL="438912" indent="-320040" eaLnBrk="1" fontAlgn="auto" hangingPunct="1">
              <a:spcBef>
                <a:spcPts val="0"/>
              </a:spcBef>
              <a:spcAft>
                <a:spcPts val="0"/>
              </a:spcAft>
              <a:buFont typeface="Wingdings 2"/>
              <a:buChar char=""/>
              <a:defRPr/>
            </a:pPr>
            <a:r>
              <a:rPr lang="en-US" sz="2600" dirty="0" smtClean="0">
                <a:cs typeface="Times New Roman" pitchFamily="18" charset="0"/>
                <a:sym typeface="Wingdings"/>
              </a:rPr>
              <a:t>Understanding your injury </a:t>
            </a:r>
          </a:p>
          <a:p>
            <a:pPr marL="438912" indent="-320040" eaLnBrk="1" fontAlgn="auto" hangingPunct="1">
              <a:spcBef>
                <a:spcPts val="0"/>
              </a:spcBef>
              <a:spcAft>
                <a:spcPts val="0"/>
              </a:spcAft>
              <a:buFont typeface="Wingdings 2"/>
              <a:buChar char=""/>
              <a:defRPr/>
            </a:pPr>
            <a:r>
              <a:rPr lang="en-US" sz="2600" dirty="0" smtClean="0">
                <a:cs typeface="Times New Roman" pitchFamily="18" charset="0"/>
              </a:rPr>
              <a:t>Changing roles following injury</a:t>
            </a:r>
          </a:p>
          <a:p>
            <a:pPr marL="438912" indent="-320040" eaLnBrk="1" fontAlgn="auto" hangingPunct="1">
              <a:spcBef>
                <a:spcPts val="0"/>
              </a:spcBef>
              <a:spcAft>
                <a:spcPts val="0"/>
              </a:spcAft>
              <a:buFont typeface="Wingdings 2"/>
              <a:buChar char=""/>
              <a:defRPr/>
            </a:pPr>
            <a:r>
              <a:rPr lang="en-US" sz="2600" dirty="0" smtClean="0">
                <a:cs typeface="Times New Roman" pitchFamily="18" charset="0"/>
                <a:sym typeface="Wingdings"/>
              </a:rPr>
              <a:t>Rediscovering role functioning</a:t>
            </a:r>
          </a:p>
          <a:p>
            <a:pPr marL="438912" indent="-320040" eaLnBrk="1" fontAlgn="auto" hangingPunct="1">
              <a:spcBef>
                <a:spcPts val="0"/>
              </a:spcBef>
              <a:spcAft>
                <a:spcPts val="0"/>
              </a:spcAft>
              <a:buFont typeface="Wingdings 2"/>
              <a:buChar char=""/>
              <a:defRPr/>
            </a:pPr>
            <a:r>
              <a:rPr lang="en-US" sz="2600" dirty="0" smtClean="0">
                <a:cs typeface="Times New Roman" pitchFamily="18" charset="0"/>
                <a:sym typeface="Wingdings"/>
              </a:rPr>
              <a:t>Ability and disability</a:t>
            </a:r>
          </a:p>
          <a:p>
            <a:pPr marL="438912" indent="-320040" eaLnBrk="1" fontAlgn="auto" hangingPunct="1">
              <a:spcBef>
                <a:spcPts val="0"/>
              </a:spcBef>
              <a:spcAft>
                <a:spcPts val="0"/>
              </a:spcAft>
              <a:buFont typeface="Wingdings 2"/>
              <a:buChar char=""/>
              <a:defRPr/>
            </a:pPr>
            <a:r>
              <a:rPr lang="en-US" sz="2600" dirty="0" smtClean="0">
                <a:cs typeface="Times New Roman" pitchFamily="18" charset="0"/>
                <a:sym typeface="Wingdings"/>
              </a:rPr>
              <a:t>Social anxiety</a:t>
            </a:r>
          </a:p>
          <a:p>
            <a:pPr marL="438912" indent="-320040" eaLnBrk="1" fontAlgn="auto" hangingPunct="1">
              <a:spcBef>
                <a:spcPts val="0"/>
              </a:spcBef>
              <a:spcAft>
                <a:spcPts val="0"/>
              </a:spcAft>
              <a:buFont typeface="Wingdings 2"/>
              <a:buChar char=""/>
              <a:defRPr/>
            </a:pPr>
            <a:r>
              <a:rPr lang="en-US" sz="2600" dirty="0" smtClean="0">
                <a:cs typeface="Times New Roman" pitchFamily="18" charset="0"/>
                <a:sym typeface="Wingdings"/>
              </a:rPr>
              <a:t>Advocating for yourself</a:t>
            </a:r>
          </a:p>
          <a:p>
            <a:pPr marL="438912" indent="-320040" eaLnBrk="1" fontAlgn="auto" hangingPunct="1">
              <a:spcBef>
                <a:spcPts val="0"/>
              </a:spcBef>
              <a:spcAft>
                <a:spcPts val="0"/>
              </a:spcAft>
              <a:buFont typeface="Wingdings 2"/>
              <a:buChar char=""/>
              <a:defRPr/>
            </a:pPr>
            <a:r>
              <a:rPr lang="en-US" sz="2600" dirty="0" smtClean="0">
                <a:cs typeface="Times New Roman" pitchFamily="18" charset="0"/>
                <a:sym typeface="Wingdings"/>
              </a:rPr>
              <a:t>How to convey respect</a:t>
            </a:r>
          </a:p>
          <a:p>
            <a:pPr marL="438912" indent="-320040" eaLnBrk="1" fontAlgn="auto" hangingPunct="1">
              <a:spcBef>
                <a:spcPts val="0"/>
              </a:spcBef>
              <a:spcAft>
                <a:spcPts val="0"/>
              </a:spcAft>
              <a:buFont typeface="Wingdings 2"/>
              <a:buChar char=""/>
              <a:defRPr/>
            </a:pPr>
            <a:r>
              <a:rPr lang="en-US" sz="2600" dirty="0" smtClean="0">
                <a:cs typeface="Times New Roman" pitchFamily="18" charset="0"/>
                <a:sym typeface="Wingdings"/>
              </a:rPr>
              <a:t>Parenting</a:t>
            </a:r>
          </a:p>
          <a:p>
            <a:pPr lvl="1"/>
            <a:endParaRPr lang="en-US" dirty="0" smtClean="0"/>
          </a:p>
          <a:p>
            <a:endParaRPr lang="en-US" dirty="0"/>
          </a:p>
        </p:txBody>
      </p:sp>
      <p:sp>
        <p:nvSpPr>
          <p:cNvPr id="4" name="Content Placeholder 3"/>
          <p:cNvSpPr>
            <a:spLocks noGrp="1"/>
          </p:cNvSpPr>
          <p:nvPr>
            <p:ph sz="half" idx="2"/>
          </p:nvPr>
        </p:nvSpPr>
        <p:spPr>
          <a:xfrm>
            <a:off x="4648200" y="1295400"/>
            <a:ext cx="4038600" cy="4525963"/>
          </a:xfrm>
        </p:spPr>
        <p:txBody>
          <a:bodyPr/>
          <a:lstStyle/>
          <a:p>
            <a:pPr marL="438912" indent="-320040" eaLnBrk="1" fontAlgn="auto" hangingPunct="1">
              <a:spcBef>
                <a:spcPts val="0"/>
              </a:spcBef>
              <a:spcAft>
                <a:spcPts val="0"/>
              </a:spcAft>
              <a:buFont typeface="Wingdings 2"/>
              <a:buChar char=""/>
              <a:defRPr/>
            </a:pPr>
            <a:r>
              <a:rPr lang="en-US" dirty="0" smtClean="0">
                <a:cs typeface="Times New Roman" pitchFamily="18" charset="0"/>
                <a:sym typeface="Wingdings"/>
              </a:rPr>
              <a:t>Effective vs. offensive behaviors</a:t>
            </a:r>
          </a:p>
          <a:p>
            <a:pPr marL="438912" indent="-320040" eaLnBrk="1" fontAlgn="auto" hangingPunct="1">
              <a:spcBef>
                <a:spcPts val="0"/>
              </a:spcBef>
              <a:spcAft>
                <a:spcPts val="0"/>
              </a:spcAft>
              <a:buFont typeface="Wingdings 2"/>
              <a:buChar char=""/>
              <a:defRPr/>
            </a:pPr>
            <a:r>
              <a:rPr lang="en-US" dirty="0" smtClean="0">
                <a:cs typeface="Times New Roman" pitchFamily="18" charset="0"/>
                <a:sym typeface="Wingdings"/>
              </a:rPr>
              <a:t>Significant other relationships</a:t>
            </a:r>
          </a:p>
          <a:p>
            <a:pPr marL="438912" indent="-320040" eaLnBrk="1" fontAlgn="auto" hangingPunct="1">
              <a:spcBef>
                <a:spcPts val="0"/>
              </a:spcBef>
              <a:spcAft>
                <a:spcPts val="0"/>
              </a:spcAft>
              <a:buFont typeface="Wingdings 2"/>
              <a:buChar char=""/>
              <a:defRPr/>
            </a:pPr>
            <a:r>
              <a:rPr lang="en-US" dirty="0" smtClean="0">
                <a:cs typeface="Times New Roman" pitchFamily="18" charset="0"/>
                <a:sym typeface="Wingdings"/>
              </a:rPr>
              <a:t>New psychosocial goals</a:t>
            </a:r>
          </a:p>
          <a:p>
            <a:pPr marL="438912" indent="-320040" eaLnBrk="1" fontAlgn="auto" hangingPunct="1">
              <a:spcBef>
                <a:spcPts val="0"/>
              </a:spcBef>
              <a:spcAft>
                <a:spcPts val="0"/>
              </a:spcAft>
              <a:buFont typeface="Wingdings 2"/>
              <a:buChar char=""/>
              <a:defRPr/>
            </a:pPr>
            <a:r>
              <a:rPr lang="en-US" dirty="0" smtClean="0">
                <a:cs typeface="Times New Roman" pitchFamily="18" charset="0"/>
                <a:sym typeface="Wingdings"/>
              </a:rPr>
              <a:t>Identifying social norms</a:t>
            </a:r>
          </a:p>
          <a:p>
            <a:pPr marL="438912" indent="-320040" eaLnBrk="1" fontAlgn="auto" hangingPunct="1">
              <a:spcBef>
                <a:spcPts val="0"/>
              </a:spcBef>
              <a:spcAft>
                <a:spcPts val="0"/>
              </a:spcAft>
              <a:buFont typeface="Wingdings 2"/>
              <a:buChar char=""/>
              <a:defRPr/>
            </a:pPr>
            <a:r>
              <a:rPr lang="en-US" dirty="0" smtClean="0">
                <a:cs typeface="Times New Roman" pitchFamily="18" charset="0"/>
                <a:sym typeface="Wingdings"/>
              </a:rPr>
              <a:t>Establishing safety</a:t>
            </a:r>
          </a:p>
          <a:p>
            <a:pPr marL="438912" indent="-320040" eaLnBrk="1" fontAlgn="auto" hangingPunct="1">
              <a:spcBef>
                <a:spcPts val="0"/>
              </a:spcBef>
              <a:spcAft>
                <a:spcPts val="0"/>
              </a:spcAft>
              <a:buFont typeface="Wingdings 2"/>
              <a:buChar char=""/>
              <a:defRPr/>
            </a:pPr>
            <a:r>
              <a:rPr lang="en-US" dirty="0" smtClean="0">
                <a:cs typeface="Times New Roman" pitchFamily="18" charset="0"/>
                <a:sym typeface="Wingdings"/>
              </a:rPr>
              <a:t>Circles of care</a:t>
            </a:r>
          </a:p>
          <a:p>
            <a:pPr marL="438912" indent="-320040" eaLnBrk="1" fontAlgn="auto" hangingPunct="1">
              <a:spcBef>
                <a:spcPts val="0"/>
              </a:spcBef>
              <a:spcAft>
                <a:spcPts val="0"/>
              </a:spcAft>
              <a:buNone/>
              <a:defRPr/>
            </a:pPr>
            <a:endParaRPr lang="en-US" dirty="0" smtClean="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Problem Solving</a:t>
            </a:r>
            <a:endParaRPr lang="en-US" dirty="0"/>
          </a:p>
        </p:txBody>
      </p:sp>
      <p:sp>
        <p:nvSpPr>
          <p:cNvPr id="3" name="Content Placeholder 2"/>
          <p:cNvSpPr>
            <a:spLocks noGrp="1"/>
          </p:cNvSpPr>
          <p:nvPr>
            <p:ph idx="1"/>
          </p:nvPr>
        </p:nvSpPr>
        <p:spPr>
          <a:xfrm>
            <a:off x="457200" y="1295400"/>
            <a:ext cx="8229600" cy="4724400"/>
          </a:xfrm>
        </p:spPr>
        <p:txBody>
          <a:bodyPr/>
          <a:lstStyle/>
          <a:p>
            <a:pPr marL="438150" indent="-319088" eaLnBrk="1" hangingPunct="1">
              <a:spcBef>
                <a:spcPct val="0"/>
              </a:spcBef>
              <a:buFont typeface="Wingdings 2" pitchFamily="18" charset="2"/>
              <a:buChar char=""/>
            </a:pPr>
            <a:r>
              <a:rPr lang="en-US" sz="2600" dirty="0" smtClean="0">
                <a:cs typeface="Times New Roman" pitchFamily="18" charset="0"/>
              </a:rPr>
              <a:t>Understanding the social context</a:t>
            </a:r>
          </a:p>
          <a:p>
            <a:pPr marL="438150" indent="-319088" eaLnBrk="1" hangingPunct="1">
              <a:spcBef>
                <a:spcPct val="0"/>
              </a:spcBef>
              <a:buFont typeface="Wingdings 2" pitchFamily="18" charset="2"/>
              <a:buChar char=""/>
            </a:pPr>
            <a:r>
              <a:rPr lang="en-US" sz="2600" dirty="0" smtClean="0">
                <a:cs typeface="Times New Roman" pitchFamily="18" charset="0"/>
              </a:rPr>
              <a:t>Give and take in conversations</a:t>
            </a:r>
          </a:p>
          <a:p>
            <a:pPr marL="438150" indent="-319088" eaLnBrk="1" hangingPunct="1">
              <a:spcBef>
                <a:spcPct val="0"/>
              </a:spcBef>
              <a:buFont typeface="Wingdings 2" pitchFamily="18" charset="2"/>
              <a:buChar char=""/>
            </a:pPr>
            <a:r>
              <a:rPr lang="en-US" sz="2600" dirty="0" smtClean="0">
                <a:cs typeface="Times New Roman" pitchFamily="18" charset="0"/>
              </a:rPr>
              <a:t>Asking for and accepting help</a:t>
            </a:r>
          </a:p>
          <a:p>
            <a:pPr marL="438150" indent="-319088" eaLnBrk="1" hangingPunct="1">
              <a:spcBef>
                <a:spcPct val="0"/>
              </a:spcBef>
              <a:buFont typeface="Wingdings 2" pitchFamily="18" charset="2"/>
              <a:buChar char=""/>
            </a:pPr>
            <a:r>
              <a:rPr lang="en-US" sz="2600" dirty="0" smtClean="0">
                <a:cs typeface="Times New Roman" pitchFamily="18" charset="0"/>
              </a:rPr>
              <a:t>Active listening</a:t>
            </a:r>
          </a:p>
          <a:p>
            <a:pPr marL="438150" indent="-319088" eaLnBrk="1" hangingPunct="1">
              <a:spcBef>
                <a:spcPct val="0"/>
              </a:spcBef>
              <a:buFont typeface="Wingdings 2" pitchFamily="18" charset="2"/>
              <a:buChar char=""/>
            </a:pPr>
            <a:r>
              <a:rPr lang="en-US" sz="2600" dirty="0" smtClean="0">
                <a:cs typeface="Times New Roman" pitchFamily="18" charset="0"/>
              </a:rPr>
              <a:t>Assertiveness</a:t>
            </a:r>
          </a:p>
          <a:p>
            <a:pPr marL="438150" indent="-319088" eaLnBrk="1" hangingPunct="1">
              <a:spcBef>
                <a:spcPct val="0"/>
              </a:spcBef>
              <a:buFont typeface="Wingdings 2" pitchFamily="18" charset="2"/>
              <a:buChar char=""/>
            </a:pPr>
            <a:r>
              <a:rPr lang="en-US" sz="2600" dirty="0" smtClean="0">
                <a:cs typeface="Times New Roman" pitchFamily="18" charset="0"/>
              </a:rPr>
              <a:t>Topic maintenance </a:t>
            </a:r>
          </a:p>
          <a:p>
            <a:pPr marL="438150" indent="-319088" eaLnBrk="1" hangingPunct="1">
              <a:spcBef>
                <a:spcPct val="0"/>
              </a:spcBef>
              <a:buFont typeface="Wingdings 2" pitchFamily="18" charset="2"/>
              <a:buChar char=""/>
            </a:pPr>
            <a:r>
              <a:rPr lang="en-US" sz="2600" dirty="0" smtClean="0">
                <a:cs typeface="Times New Roman" pitchFamily="18" charset="0"/>
              </a:rPr>
              <a:t>Strategies for self-calming</a:t>
            </a:r>
          </a:p>
          <a:p>
            <a:pPr marL="438150" indent="-319088" eaLnBrk="1" hangingPunct="1">
              <a:spcBef>
                <a:spcPct val="0"/>
              </a:spcBef>
              <a:buFont typeface="Wingdings 2" pitchFamily="18" charset="2"/>
              <a:buChar char=""/>
            </a:pPr>
            <a:r>
              <a:rPr lang="en-US" sz="2600" dirty="0" smtClean="0">
                <a:cs typeface="Times New Roman" pitchFamily="18" charset="0"/>
              </a:rPr>
              <a:t>Explaining your injuries to other people</a:t>
            </a:r>
          </a:p>
          <a:p>
            <a:pPr marL="438150" indent="-319088" eaLnBrk="1" hangingPunct="1">
              <a:spcBef>
                <a:spcPct val="0"/>
              </a:spcBef>
              <a:buFont typeface="Wingdings 2" pitchFamily="18" charset="2"/>
              <a:buChar char=""/>
            </a:pPr>
            <a:r>
              <a:rPr lang="en-US" sz="2600" dirty="0" smtClean="0">
                <a:cs typeface="Times New Roman" pitchFamily="18" charset="0"/>
              </a:rPr>
              <a:t>Dealing with unexpected outcomes</a:t>
            </a:r>
          </a:p>
          <a:p>
            <a:pPr marL="438150" indent="-319088" eaLnBrk="1" hangingPunct="1">
              <a:spcBef>
                <a:spcPct val="0"/>
              </a:spcBef>
              <a:buFont typeface="Wingdings 2" pitchFamily="18" charset="2"/>
              <a:buChar char=""/>
            </a:pPr>
            <a:r>
              <a:rPr lang="en-US" sz="2600" dirty="0" smtClean="0">
                <a:cs typeface="Times New Roman" pitchFamily="18" charset="0"/>
              </a:rPr>
              <a:t>Managing stigma and misperceptions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143000"/>
            <a:ext cx="8229600" cy="4525963"/>
          </a:xfrm>
        </p:spPr>
        <p:txBody>
          <a:bodyPr/>
          <a:lstStyle/>
          <a:p>
            <a:r>
              <a:rPr lang="en-US" sz="2800" dirty="0" smtClean="0"/>
              <a:t>“Historically, it is often the physical manifestations of a brain disorder that are the first to be described in the scientific literature and to be clinically treated. Some decades later, the cognitive impairments are recognized. Yet, it is the emotional and behavioral changes that are the most significant barriers to effective functioning in family, in work, in school and in other settings.” (Judd, 1999)</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of Special Importance</a:t>
            </a:r>
            <a:endParaRPr lang="en-US" dirty="0"/>
          </a:p>
        </p:txBody>
      </p:sp>
      <p:sp>
        <p:nvSpPr>
          <p:cNvPr id="3" name="Content Placeholder 2"/>
          <p:cNvSpPr>
            <a:spLocks noGrp="1"/>
          </p:cNvSpPr>
          <p:nvPr>
            <p:ph idx="1"/>
          </p:nvPr>
        </p:nvSpPr>
        <p:spPr/>
        <p:txBody>
          <a:bodyPr/>
          <a:lstStyle/>
          <a:p>
            <a:r>
              <a:rPr lang="en-US" dirty="0" smtClean="0"/>
              <a:t>Vulnerability to exploitation</a:t>
            </a:r>
          </a:p>
          <a:p>
            <a:endParaRPr lang="en-US" sz="1100" dirty="0" smtClean="0"/>
          </a:p>
          <a:p>
            <a:r>
              <a:rPr lang="en-US" dirty="0" smtClean="0"/>
              <a:t>Small talk</a:t>
            </a:r>
          </a:p>
          <a:p>
            <a:endParaRPr lang="en-US" sz="1100" dirty="0" smtClean="0"/>
          </a:p>
          <a:p>
            <a:r>
              <a:rPr lang="en-US" dirty="0" smtClean="0"/>
              <a:t>Self-disclosure</a:t>
            </a:r>
          </a:p>
          <a:p>
            <a:endParaRPr lang="en-US" sz="1100" dirty="0" smtClean="0"/>
          </a:p>
          <a:p>
            <a:r>
              <a:rPr lang="en-US" dirty="0" smtClean="0"/>
              <a:t>Hopelessness</a:t>
            </a:r>
          </a:p>
          <a:p>
            <a:endParaRPr lang="en-US" sz="1100" dirty="0" smtClean="0"/>
          </a:p>
          <a:p>
            <a:r>
              <a:rPr lang="en-US" dirty="0" smtClean="0"/>
              <a:t>Socializing without alcohol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Factors that Affect Cognition</a:t>
            </a:r>
            <a:endParaRPr lang="en-US" dirty="0"/>
          </a:p>
        </p:txBody>
      </p:sp>
      <p:sp>
        <p:nvSpPr>
          <p:cNvPr id="3" name="Content Placeholder 2"/>
          <p:cNvSpPr>
            <a:spLocks noGrp="1"/>
          </p:cNvSpPr>
          <p:nvPr>
            <p:ph idx="1"/>
          </p:nvPr>
        </p:nvSpPr>
        <p:spPr>
          <a:xfrm>
            <a:off x="457200" y="1295400"/>
            <a:ext cx="8229600" cy="4525963"/>
          </a:xfrm>
        </p:spPr>
        <p:txBody>
          <a:bodyPr/>
          <a:lstStyle/>
          <a:p>
            <a:endParaRPr lang="en-US" dirty="0" smtClean="0"/>
          </a:p>
          <a:p>
            <a:r>
              <a:rPr lang="en-US" dirty="0" smtClean="0"/>
              <a:t>Insufficient sleep</a:t>
            </a:r>
          </a:p>
          <a:p>
            <a:r>
              <a:rPr lang="en-US" dirty="0" smtClean="0"/>
              <a:t>Chronic pain</a:t>
            </a:r>
          </a:p>
          <a:p>
            <a:r>
              <a:rPr lang="en-US" dirty="0" smtClean="0"/>
              <a:t>Fatigue</a:t>
            </a:r>
          </a:p>
          <a:p>
            <a:r>
              <a:rPr lang="en-US" dirty="0" smtClean="0"/>
              <a:t>Medications</a:t>
            </a:r>
          </a:p>
          <a:p>
            <a:r>
              <a:rPr lang="en-US" dirty="0" smtClean="0"/>
              <a:t>Hormone and vitamin levels</a:t>
            </a:r>
          </a:p>
          <a:p>
            <a:r>
              <a:rPr lang="en-US" dirty="0" smtClean="0"/>
              <a:t>Dissociative symptoms</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a:xfrm>
            <a:off x="457200" y="1295400"/>
            <a:ext cx="8229600" cy="4525963"/>
          </a:xfrm>
        </p:spPr>
        <p:txBody>
          <a:bodyPr/>
          <a:lstStyle/>
          <a:p>
            <a:r>
              <a:rPr lang="en-US" sz="3000" dirty="0" smtClean="0"/>
              <a:t>Social functioning is critical to recovery and adjustment following TBI</a:t>
            </a:r>
          </a:p>
          <a:p>
            <a:r>
              <a:rPr lang="en-US" sz="3000" dirty="0" smtClean="0"/>
              <a:t>Assess for cognitive deficits, including social cognition</a:t>
            </a:r>
          </a:p>
          <a:p>
            <a:r>
              <a:rPr lang="en-US" sz="3000" dirty="0" smtClean="0"/>
              <a:t>Do not underestimate the importance of including friends, family, and caregivers in treatment</a:t>
            </a:r>
          </a:p>
          <a:p>
            <a:r>
              <a:rPr lang="en-US" sz="3000" dirty="0" smtClean="0"/>
              <a:t>Anchor treatment in goals that are important to the patient</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a:xfrm>
            <a:off x="457200" y="1447800"/>
            <a:ext cx="8229600" cy="4525963"/>
          </a:xfrm>
        </p:spPr>
        <p:txBody>
          <a:bodyPr/>
          <a:lstStyle/>
          <a:p>
            <a:r>
              <a:rPr lang="en-US" sz="3000" dirty="0" smtClean="0"/>
              <a:t>Consider social cognition when communicating with a patient:</a:t>
            </a:r>
          </a:p>
          <a:p>
            <a:pPr lvl="1"/>
            <a:r>
              <a:rPr lang="en-US" sz="2700" dirty="0" smtClean="0"/>
              <a:t>Be patient – remember that an expressed emotion may be unintended or based on inaccurate appraisal of the situation</a:t>
            </a:r>
          </a:p>
          <a:p>
            <a:pPr lvl="1"/>
            <a:r>
              <a:rPr lang="en-US" sz="2700" dirty="0" smtClean="0"/>
              <a:t>Clarify – “Can you repeat back what I am trying to convey?” “Is there something I missed?” </a:t>
            </a:r>
          </a:p>
          <a:p>
            <a:pPr lvl="1"/>
            <a:r>
              <a:rPr lang="en-US" sz="2700" dirty="0" smtClean="0"/>
              <a:t>Address nonverbal communication verbally – “How do you feel today?”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lstStyle/>
          <a:p>
            <a:r>
              <a:rPr lang="en-US" dirty="0" smtClean="0"/>
              <a:t>Communicate respect</a:t>
            </a:r>
          </a:p>
          <a:p>
            <a:endParaRPr lang="en-US" sz="2000" dirty="0" smtClean="0"/>
          </a:p>
          <a:p>
            <a:r>
              <a:rPr lang="en-US" dirty="0" smtClean="0"/>
              <a:t>Try to understand specific deficits and strengths</a:t>
            </a:r>
          </a:p>
          <a:p>
            <a:endParaRPr lang="en-US" sz="2000" dirty="0" smtClean="0"/>
          </a:p>
          <a:p>
            <a:r>
              <a:rPr lang="en-US" dirty="0" smtClean="0"/>
              <a:t>Design a treatment plan that remediates and/or compensates for deficits and plays to strengths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Take Home Points</a:t>
            </a:r>
            <a:endParaRPr lang="en-US" dirty="0"/>
          </a:p>
        </p:txBody>
      </p:sp>
      <p:sp>
        <p:nvSpPr>
          <p:cNvPr id="3" name="Content Placeholder 2"/>
          <p:cNvSpPr>
            <a:spLocks noGrp="1"/>
          </p:cNvSpPr>
          <p:nvPr>
            <p:ph idx="1"/>
          </p:nvPr>
        </p:nvSpPr>
        <p:spPr>
          <a:xfrm>
            <a:off x="457200" y="1066800"/>
            <a:ext cx="8229600" cy="5029200"/>
          </a:xfrm>
        </p:spPr>
        <p:txBody>
          <a:bodyPr/>
          <a:lstStyle/>
          <a:p>
            <a:r>
              <a:rPr lang="en-US" sz="2800" dirty="0" smtClean="0"/>
              <a:t>In addition to TBI, co-morbid psychopathology may contribute to cognitive difficulties and difficulties in social functioning</a:t>
            </a:r>
          </a:p>
          <a:p>
            <a:r>
              <a:rPr lang="en-US" sz="2800" dirty="0" smtClean="0"/>
              <a:t>Take a team approach and refer to appropriate providers:</a:t>
            </a:r>
          </a:p>
          <a:p>
            <a:pPr lvl="1"/>
            <a:r>
              <a:rPr lang="en-US" sz="2400" dirty="0" smtClean="0"/>
              <a:t>Primary care, neurology, physical medicine and rehabilitation, neuropsychology, speech language therapy, occupational therapy, sleep medicine, recreation therapy, social work, driver’s rehabilitation, audiology, vision, individual and family therapy, legal advocacy, supported employment , substance abuse treatment, complimentary and alternative medicine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remember…</a:t>
            </a:r>
            <a:endParaRPr lang="en-US" dirty="0"/>
          </a:p>
        </p:txBody>
      </p:sp>
      <p:pic>
        <p:nvPicPr>
          <p:cNvPr id="5" name="Picture 4" descr="Happy smiling female"/>
          <p:cNvPicPr>
            <a:picLocks noChangeAspect="1"/>
          </p:cNvPicPr>
          <p:nvPr/>
        </p:nvPicPr>
        <p:blipFill>
          <a:blip r:embed="rId2" cstate="print"/>
          <a:stretch>
            <a:fillRect/>
          </a:stretch>
        </p:blipFill>
        <p:spPr>
          <a:xfrm>
            <a:off x="914400" y="1371600"/>
            <a:ext cx="3403443" cy="4372011"/>
          </a:xfrm>
          <a:prstGeom prst="rect">
            <a:avLst/>
          </a:prstGeom>
        </p:spPr>
      </p:pic>
      <p:pic>
        <p:nvPicPr>
          <p:cNvPr id="10" name="Content Placeholder 9" descr="Happy smiling male"/>
          <p:cNvPicPr>
            <a:picLocks noGrp="1" noChangeAspect="1"/>
          </p:cNvPicPr>
          <p:nvPr>
            <p:ph idx="1"/>
          </p:nvPr>
        </p:nvPicPr>
        <p:blipFill>
          <a:blip r:embed="rId3" cstate="print"/>
          <a:stretch>
            <a:fillRect/>
          </a:stretch>
        </p:blipFill>
        <p:spPr>
          <a:xfrm>
            <a:off x="5105400" y="1447800"/>
            <a:ext cx="3429000" cy="4404842"/>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We are currently developing a social cognition rehabilitation workbook. If you would like to receive updates when materials become available, please email: </a:t>
            </a:r>
            <a:r>
              <a:rPr lang="en-US" dirty="0" smtClean="0">
                <a:hlinkClick r:id="rId2"/>
              </a:rPr>
              <a:t>Kelly.McCoy2@va.gov</a:t>
            </a:r>
            <a:endParaRPr lang="en-US" dirty="0" smtClean="0"/>
          </a:p>
          <a:p>
            <a:endParaRPr lang="en-US" dirty="0" smtClean="0"/>
          </a:p>
          <a:p>
            <a:pPr algn="ctr">
              <a:buNone/>
            </a:pPr>
            <a:r>
              <a:rPr lang="en-US" dirty="0" smtClean="0"/>
              <a:t>Thanks!</a:t>
            </a:r>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social cognition?</a:t>
            </a:r>
            <a:endParaRPr lang="en-US" dirty="0"/>
          </a:p>
        </p:txBody>
      </p:sp>
      <p:sp>
        <p:nvSpPr>
          <p:cNvPr id="3" name="Content Placeholder 2"/>
          <p:cNvSpPr>
            <a:spLocks noGrp="1"/>
          </p:cNvSpPr>
          <p:nvPr>
            <p:ph idx="1"/>
          </p:nvPr>
        </p:nvSpPr>
        <p:spPr/>
        <p:txBody>
          <a:bodyPr/>
          <a:lstStyle/>
          <a:p>
            <a:r>
              <a:rPr lang="en-US" dirty="0" smtClean="0"/>
              <a:t>Brain-behavior factors involved in processing social information</a:t>
            </a:r>
          </a:p>
          <a:p>
            <a:endParaRPr lang="en-US" sz="1200" dirty="0" smtClean="0"/>
          </a:p>
          <a:p>
            <a:r>
              <a:rPr lang="en-US" dirty="0" smtClean="0"/>
              <a:t>Includes encoding, storage, retrieval, and organization of socially-salient information</a:t>
            </a:r>
          </a:p>
          <a:p>
            <a:endParaRPr lang="en-US" sz="1200" dirty="0" smtClean="0"/>
          </a:p>
          <a:p>
            <a:r>
              <a:rPr lang="en-US" dirty="0" smtClean="0"/>
              <a:t>Emphasizes emotional factors rather than “cold cognition”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Structures</a:t>
            </a:r>
            <a:endParaRPr lang="en-US" dirty="0"/>
          </a:p>
        </p:txBody>
      </p:sp>
      <p:sp>
        <p:nvSpPr>
          <p:cNvPr id="3" name="Content Placeholder 2"/>
          <p:cNvSpPr>
            <a:spLocks noGrp="1"/>
          </p:cNvSpPr>
          <p:nvPr>
            <p:ph idx="1"/>
          </p:nvPr>
        </p:nvSpPr>
        <p:spPr/>
        <p:txBody>
          <a:bodyPr/>
          <a:lstStyle/>
          <a:p>
            <a:r>
              <a:rPr lang="en-US" dirty="0" smtClean="0"/>
              <a:t>Brain structures involved in social processes include:</a:t>
            </a:r>
          </a:p>
          <a:p>
            <a:endParaRPr lang="en-US" sz="1050" dirty="0" smtClean="0"/>
          </a:p>
          <a:p>
            <a:pPr lvl="1"/>
            <a:r>
              <a:rPr lang="en-US" dirty="0" smtClean="0"/>
              <a:t>Higher-order sensory cortices</a:t>
            </a:r>
          </a:p>
          <a:p>
            <a:pPr lvl="1"/>
            <a:endParaRPr lang="en-US" sz="1050" dirty="0" smtClean="0"/>
          </a:p>
          <a:p>
            <a:pPr lvl="1"/>
            <a:r>
              <a:rPr lang="en-US" dirty="0" smtClean="0"/>
              <a:t>Limbic areas: amygdala, striatum</a:t>
            </a:r>
          </a:p>
          <a:p>
            <a:pPr lvl="1"/>
            <a:endParaRPr lang="en-US" sz="1050" dirty="0" smtClean="0"/>
          </a:p>
          <a:p>
            <a:pPr lvl="1"/>
            <a:r>
              <a:rPr lang="en-US" dirty="0" smtClean="0"/>
              <a:t>Higher cortical regions: medial prefrontal cortex, orbitofrontal cortex, anterior cingulate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z="3600" dirty="0" smtClean="0"/>
              <a:t>The Social Brain </a:t>
            </a:r>
            <a:br>
              <a:rPr lang="en-US" sz="3600" dirty="0" smtClean="0"/>
            </a:br>
            <a:endParaRPr lang="en-US" sz="2000" b="0" dirty="0"/>
          </a:p>
        </p:txBody>
      </p:sp>
      <p:pic>
        <p:nvPicPr>
          <p:cNvPr id="4" name="Content Placeholder 3" descr="The Social Brain from Blakemore, S. J. (2008). The social brain in adolescence. Nature Reviews Neuroscience, 9, 267-277."/>
          <p:cNvPicPr>
            <a:picLocks noGrp="1" noChangeAspect="1"/>
          </p:cNvPicPr>
          <p:nvPr>
            <p:ph idx="1"/>
          </p:nvPr>
        </p:nvPicPr>
        <p:blipFill>
          <a:blip r:embed="rId2" cstate="print"/>
          <a:stretch>
            <a:fillRect/>
          </a:stretch>
        </p:blipFill>
        <p:spPr>
          <a:xfrm>
            <a:off x="1447800" y="1295400"/>
            <a:ext cx="6248400" cy="4031226"/>
          </a:xfrm>
        </p:spPr>
      </p:pic>
      <p:sp>
        <p:nvSpPr>
          <p:cNvPr id="5" name="TextBox 4"/>
          <p:cNvSpPr txBox="1"/>
          <p:nvPr/>
        </p:nvSpPr>
        <p:spPr>
          <a:xfrm>
            <a:off x="990600" y="5410200"/>
            <a:ext cx="8382000" cy="584775"/>
          </a:xfrm>
          <a:prstGeom prst="rect">
            <a:avLst/>
          </a:prstGeom>
          <a:noFill/>
        </p:spPr>
        <p:txBody>
          <a:bodyPr wrap="square" rtlCol="0">
            <a:spAutoFit/>
          </a:bodyPr>
          <a:lstStyle/>
          <a:p>
            <a:r>
              <a:rPr lang="en-US" sz="1600" dirty="0" smtClean="0">
                <a:latin typeface="+mj-lt"/>
              </a:rPr>
              <a:t>From Blakemore, S. J. (2008). The social brain in adolescence.</a:t>
            </a:r>
            <a:r>
              <a:rPr lang="en-US" sz="1600" i="1" dirty="0" smtClean="0">
                <a:latin typeface="+mj-lt"/>
              </a:rPr>
              <a:t> Nature Reviews Neuroscience, 9, </a:t>
            </a:r>
            <a:r>
              <a:rPr lang="en-US" sz="1600" dirty="0" smtClean="0">
                <a:latin typeface="+mj-lt"/>
              </a:rPr>
              <a:t> 267-277.</a:t>
            </a:r>
            <a:endParaRPr lang="en-US" sz="1600"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Cognition - Perception</a:t>
            </a:r>
            <a:endParaRPr lang="en-US" dirty="0"/>
          </a:p>
        </p:txBody>
      </p:sp>
      <p:sp>
        <p:nvSpPr>
          <p:cNvPr id="3" name="Content Placeholder 2"/>
          <p:cNvSpPr>
            <a:spLocks noGrp="1"/>
          </p:cNvSpPr>
          <p:nvPr>
            <p:ph sz="half" idx="1"/>
          </p:nvPr>
        </p:nvSpPr>
        <p:spPr/>
        <p:txBody>
          <a:bodyPr/>
          <a:lstStyle/>
          <a:p>
            <a:pPr>
              <a:buNone/>
            </a:pPr>
            <a:endParaRPr lang="en-US" sz="1000" dirty="0" smtClean="0"/>
          </a:p>
          <a:p>
            <a:r>
              <a:rPr lang="en-US" dirty="0" smtClean="0"/>
              <a:t>Face perception</a:t>
            </a:r>
          </a:p>
          <a:p>
            <a:pPr lvl="1"/>
            <a:r>
              <a:rPr lang="en-US" dirty="0" smtClean="0"/>
              <a:t>Face identification</a:t>
            </a:r>
          </a:p>
          <a:p>
            <a:pPr lvl="1"/>
            <a:r>
              <a:rPr lang="en-US" dirty="0" smtClean="0"/>
              <a:t>Facial expression</a:t>
            </a:r>
          </a:p>
          <a:p>
            <a:pPr lvl="1"/>
            <a:endParaRPr lang="en-US" sz="800" dirty="0" smtClean="0"/>
          </a:p>
          <a:p>
            <a:pPr lvl="1"/>
            <a:endParaRPr lang="en-US" sz="1400" dirty="0" smtClean="0"/>
          </a:p>
          <a:p>
            <a:r>
              <a:rPr lang="en-US" dirty="0" smtClean="0"/>
              <a:t>Eye gaze</a:t>
            </a:r>
          </a:p>
          <a:p>
            <a:endParaRPr lang="en-US" sz="800" dirty="0" smtClean="0"/>
          </a:p>
          <a:p>
            <a:pPr lvl="1"/>
            <a:endParaRPr lang="en-US" dirty="0" smtClean="0"/>
          </a:p>
          <a:p>
            <a:pPr lvl="1"/>
            <a:endParaRPr lang="en-US" dirty="0" smtClean="0"/>
          </a:p>
          <a:p>
            <a:pPr lvl="1">
              <a:buNone/>
            </a:pPr>
            <a:endParaRPr lang="en-US" dirty="0" smtClean="0"/>
          </a:p>
        </p:txBody>
      </p:sp>
      <p:sp>
        <p:nvSpPr>
          <p:cNvPr id="4" name="Content Placeholder 3"/>
          <p:cNvSpPr>
            <a:spLocks noGrp="1"/>
          </p:cNvSpPr>
          <p:nvPr>
            <p:ph sz="half" idx="2"/>
          </p:nvPr>
        </p:nvSpPr>
        <p:spPr/>
        <p:txBody>
          <a:bodyPr/>
          <a:lstStyle/>
          <a:p>
            <a:endParaRPr lang="en-US" dirty="0" smtClean="0"/>
          </a:p>
          <a:p>
            <a:r>
              <a:rPr lang="en-US" dirty="0" smtClean="0"/>
              <a:t>Prosody</a:t>
            </a:r>
          </a:p>
          <a:p>
            <a:endParaRPr lang="en-US" sz="800" dirty="0" smtClean="0"/>
          </a:p>
          <a:p>
            <a:endParaRPr lang="en-US" sz="1400" dirty="0" smtClean="0"/>
          </a:p>
          <a:p>
            <a:r>
              <a:rPr lang="en-US" dirty="0" smtClean="0"/>
              <a:t>Biological motion</a:t>
            </a:r>
          </a:p>
          <a:p>
            <a:endParaRPr lang="en-US" sz="800" dirty="0" smtClean="0"/>
          </a:p>
          <a:p>
            <a:endParaRPr lang="en-US" sz="1400" dirty="0" smtClean="0"/>
          </a:p>
          <a:p>
            <a:r>
              <a:rPr lang="en-US" dirty="0" smtClean="0"/>
              <a:t>Dynamic emotion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isgusted face"/>
          <p:cNvPicPr>
            <a:picLocks noGrp="1" noChangeAspect="1"/>
          </p:cNvPicPr>
          <p:nvPr>
            <p:ph idx="1"/>
          </p:nvPr>
        </p:nvPicPr>
        <p:blipFill>
          <a:blip r:embed="rId2" cstate="print"/>
          <a:stretch>
            <a:fillRect/>
          </a:stretch>
        </p:blipFill>
        <p:spPr>
          <a:xfrm>
            <a:off x="685800" y="381000"/>
            <a:ext cx="1824648" cy="2250159"/>
          </a:xfrm>
        </p:spPr>
      </p:pic>
      <p:pic>
        <p:nvPicPr>
          <p:cNvPr id="6" name="Picture 5" descr="Angry face"/>
          <p:cNvPicPr>
            <a:picLocks noChangeAspect="1"/>
          </p:cNvPicPr>
          <p:nvPr/>
        </p:nvPicPr>
        <p:blipFill>
          <a:blip r:embed="rId3" cstate="print"/>
          <a:stretch>
            <a:fillRect/>
          </a:stretch>
        </p:blipFill>
        <p:spPr>
          <a:xfrm>
            <a:off x="6781800" y="457200"/>
            <a:ext cx="1828800" cy="2349249"/>
          </a:xfrm>
          <a:prstGeom prst="rect">
            <a:avLst/>
          </a:prstGeom>
        </p:spPr>
      </p:pic>
      <p:pic>
        <p:nvPicPr>
          <p:cNvPr id="7" name="Picture 6" descr="Frightened face"/>
          <p:cNvPicPr>
            <a:picLocks noChangeAspect="1"/>
          </p:cNvPicPr>
          <p:nvPr/>
        </p:nvPicPr>
        <p:blipFill>
          <a:blip r:embed="rId4" cstate="print"/>
          <a:stretch>
            <a:fillRect/>
          </a:stretch>
        </p:blipFill>
        <p:spPr>
          <a:xfrm>
            <a:off x="685800" y="2971800"/>
            <a:ext cx="1958599" cy="2388253"/>
          </a:xfrm>
          <a:prstGeom prst="rect">
            <a:avLst/>
          </a:prstGeom>
        </p:spPr>
      </p:pic>
      <p:pic>
        <p:nvPicPr>
          <p:cNvPr id="8" name="Picture 7" descr="Surprised face"/>
          <p:cNvPicPr>
            <a:picLocks noChangeAspect="1"/>
          </p:cNvPicPr>
          <p:nvPr/>
        </p:nvPicPr>
        <p:blipFill>
          <a:blip r:embed="rId5" cstate="print"/>
          <a:stretch>
            <a:fillRect/>
          </a:stretch>
        </p:blipFill>
        <p:spPr>
          <a:xfrm>
            <a:off x="3657600" y="2895600"/>
            <a:ext cx="1996195" cy="2445930"/>
          </a:xfrm>
          <a:prstGeom prst="rect">
            <a:avLst/>
          </a:prstGeom>
        </p:spPr>
      </p:pic>
      <p:pic>
        <p:nvPicPr>
          <p:cNvPr id="9" name="Picture 8" descr="Sad face"/>
          <p:cNvPicPr>
            <a:picLocks noChangeAspect="1"/>
          </p:cNvPicPr>
          <p:nvPr/>
        </p:nvPicPr>
        <p:blipFill>
          <a:blip r:embed="rId6" cstate="print"/>
          <a:stretch>
            <a:fillRect/>
          </a:stretch>
        </p:blipFill>
        <p:spPr>
          <a:xfrm>
            <a:off x="6858000" y="2895600"/>
            <a:ext cx="1981200" cy="2439305"/>
          </a:xfrm>
          <a:prstGeom prst="rect">
            <a:avLst/>
          </a:prstGeom>
        </p:spPr>
      </p:pic>
      <p:pic>
        <p:nvPicPr>
          <p:cNvPr id="10" name="Picture 9" descr="Happy face"/>
          <p:cNvPicPr>
            <a:picLocks noChangeAspect="1"/>
          </p:cNvPicPr>
          <p:nvPr/>
        </p:nvPicPr>
        <p:blipFill>
          <a:blip r:embed="rId7" cstate="print"/>
          <a:stretch>
            <a:fillRect/>
          </a:stretch>
        </p:blipFill>
        <p:spPr>
          <a:xfrm>
            <a:off x="3657600" y="457200"/>
            <a:ext cx="1828800" cy="2219136"/>
          </a:xfrm>
          <a:prstGeom prst="rect">
            <a:avLst/>
          </a:prstGeom>
        </p:spPr>
      </p:pic>
      <p:sp>
        <p:nvSpPr>
          <p:cNvPr id="11" name="Rectangle 10"/>
          <p:cNvSpPr/>
          <p:nvPr/>
        </p:nvSpPr>
        <p:spPr>
          <a:xfrm>
            <a:off x="685800" y="5334000"/>
            <a:ext cx="8153400" cy="830997"/>
          </a:xfrm>
          <a:prstGeom prst="rect">
            <a:avLst/>
          </a:prstGeom>
        </p:spPr>
        <p:txBody>
          <a:bodyPr wrap="square">
            <a:spAutoFit/>
          </a:bodyPr>
          <a:lstStyle/>
          <a:p>
            <a:r>
              <a:rPr lang="en-US" sz="1200" dirty="0" smtClean="0"/>
              <a:t>From Tottenham, N.,  Tanaka, J., Leon,  A., McCarry, T., Nurse, M., Hare, T., Marcus, D., Westerlund, A., Casey, B., &amp; Nelson, C. (2009). The NimStim set of facial expressions: Judgments from untrained research participants</a:t>
            </a:r>
            <a:br>
              <a:rPr lang="en-US" sz="1200" dirty="0" smtClean="0"/>
            </a:br>
            <a:r>
              <a:rPr lang="en-US" sz="1200" i="1" dirty="0" smtClean="0"/>
              <a:t>Psychiatry Research</a:t>
            </a:r>
            <a:r>
              <a:rPr lang="en-US" sz="1200" dirty="0" smtClean="0"/>
              <a:t>, 168, 242-249.</a:t>
            </a:r>
            <a:br>
              <a:rPr lang="en-US" sz="1200" dirty="0" smtClean="0"/>
            </a:b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Post-Perceptual Processing</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After perceiving social cues, the brain makes associations and inferences</a:t>
            </a:r>
          </a:p>
          <a:p>
            <a:pPr lvl="1"/>
            <a:r>
              <a:rPr lang="en-US" dirty="0" smtClean="0"/>
              <a:t>“Automaticity” of emotional processing</a:t>
            </a:r>
          </a:p>
          <a:p>
            <a:pPr lvl="1"/>
            <a:r>
              <a:rPr lang="en-US" dirty="0" smtClean="0"/>
              <a:t>Associations and inferences assigned to the stimuli influence other cognitive processes:</a:t>
            </a:r>
          </a:p>
          <a:p>
            <a:pPr lvl="2"/>
            <a:r>
              <a:rPr lang="en-US" dirty="0" smtClean="0"/>
              <a:t>Memory</a:t>
            </a:r>
          </a:p>
          <a:p>
            <a:pPr lvl="2"/>
            <a:r>
              <a:rPr lang="en-US" dirty="0" smtClean="0"/>
              <a:t>Attention</a:t>
            </a:r>
          </a:p>
          <a:p>
            <a:pPr lvl="2"/>
            <a:r>
              <a:rPr lang="en-US" dirty="0" smtClean="0"/>
              <a:t>Decision making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iWRIISC Template">
  <a:themeElements>
    <a:clrScheme name="WRIIS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RIISC template">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IIS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IS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IS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IS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IS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IS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IS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IS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IS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IS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IS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IS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rget_x0020_Audiences xmlns="c0e42e06-ad23-464f-aedb-9fe490d5d57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2EE4C023AD4F46AEDB9FE490D5D57D" ma:contentTypeVersion="1" ma:contentTypeDescription="Create a new document." ma:contentTypeScope="" ma:versionID="828cfc374e49bb1c429f2115862bccd3">
  <xsd:schema xmlns:xsd="http://www.w3.org/2001/XMLSchema" xmlns:p="http://schemas.microsoft.com/office/2006/metadata/properties" xmlns:ns2="c0e42e06-ad23-464f-aedb-9fe490d5d57d" targetNamespace="http://schemas.microsoft.com/office/2006/metadata/properties" ma:root="true" ma:fieldsID="2a30dfa61cbc7cb2f052441d38aa2f94" ns2:_="">
    <xsd:import namespace="c0e42e06-ad23-464f-aedb-9fe490d5d57d"/>
    <xsd:element name="properties">
      <xsd:complexType>
        <xsd:sequence>
          <xsd:element name="documentManagement">
            <xsd:complexType>
              <xsd:all>
                <xsd:element ref="ns2:Target_x0020_Audiences" minOccurs="0"/>
              </xsd:all>
            </xsd:complexType>
          </xsd:element>
        </xsd:sequence>
      </xsd:complexType>
    </xsd:element>
  </xsd:schema>
  <xsd:schema xmlns:xsd="http://www.w3.org/2001/XMLSchema" xmlns:dms="http://schemas.microsoft.com/office/2006/documentManagement/types" targetNamespace="c0e42e06-ad23-464f-aedb-9fe490d5d57d" elementFormDefault="qualified">
    <xsd:import namespace="http://schemas.microsoft.com/office/2006/documentManagement/types"/>
    <xsd:element name="Target_x0020_Audiences" ma:index="8"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AC9D734-773F-4CAD-9A11-989CEF72B19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c0e42e06-ad23-464f-aedb-9fe490d5d57d"/>
    <ds:schemaRef ds:uri="http://schemas.openxmlformats.org/package/2006/metadata/core-properties"/>
  </ds:schemaRefs>
</ds:datastoreItem>
</file>

<file path=customXml/itemProps2.xml><?xml version="1.0" encoding="utf-8"?>
<ds:datastoreItem xmlns:ds="http://schemas.openxmlformats.org/officeDocument/2006/customXml" ds:itemID="{084D0775-F5A2-475D-9511-645A7320179D}">
  <ds:schemaRefs>
    <ds:schemaRef ds:uri="http://schemas.microsoft.com/sharepoint/v3/contenttype/forms"/>
  </ds:schemaRefs>
</ds:datastoreItem>
</file>

<file path=customXml/itemProps3.xml><?xml version="1.0" encoding="utf-8"?>
<ds:datastoreItem xmlns:ds="http://schemas.openxmlformats.org/officeDocument/2006/customXml" ds:itemID="{AE288F77-BF53-43D8-B563-EEBCFF8A80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e42e06-ad23-464f-aedb-9fe490d5d57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TriWRIISC Template</Template>
  <TotalTime>718</TotalTime>
  <Words>1456</Words>
  <Application>Microsoft Office PowerPoint</Application>
  <PresentationFormat>On-screen Show (4:3)</PresentationFormat>
  <Paragraphs>260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TriWRIISC Template</vt:lpstr>
      <vt:lpstr>Diagnostic and Treatment Approaches for Social Cognition</vt:lpstr>
      <vt:lpstr>Slide 2</vt:lpstr>
      <vt:lpstr>Slide 3</vt:lpstr>
      <vt:lpstr>What is social cognition?</vt:lpstr>
      <vt:lpstr>Brain Structures</vt:lpstr>
      <vt:lpstr>The Social Brain  </vt:lpstr>
      <vt:lpstr>Social Cognition - Perception</vt:lpstr>
      <vt:lpstr>Slide 8</vt:lpstr>
      <vt:lpstr>Post-Perceptual Processing</vt:lpstr>
      <vt:lpstr>Slide 10</vt:lpstr>
      <vt:lpstr>Higher Level Processing</vt:lpstr>
      <vt:lpstr>Social Responses to Stress</vt:lpstr>
      <vt:lpstr>“Social Pain”</vt:lpstr>
      <vt:lpstr>Assessment</vt:lpstr>
      <vt:lpstr>Assessment</vt:lpstr>
      <vt:lpstr>Research Findings: TBI</vt:lpstr>
      <vt:lpstr>Research Findings: TBI</vt:lpstr>
      <vt:lpstr>Deployment TBI</vt:lpstr>
      <vt:lpstr>Research Findings: PTSD</vt:lpstr>
      <vt:lpstr>Research Findings: Psychopathology</vt:lpstr>
      <vt:lpstr>What could possibly go wrong? </vt:lpstr>
      <vt:lpstr>Group Members</vt:lpstr>
      <vt:lpstr>Social Cognition Rehabilitation</vt:lpstr>
      <vt:lpstr>Group Modules</vt:lpstr>
      <vt:lpstr>Emotion Perception and Expression</vt:lpstr>
      <vt:lpstr>Techniques</vt:lpstr>
      <vt:lpstr>Social Skills Rating Form </vt:lpstr>
      <vt:lpstr> Identity and Readjustment </vt:lpstr>
      <vt:lpstr>Social Problem Solving</vt:lpstr>
      <vt:lpstr>Issues of Special Importance</vt:lpstr>
      <vt:lpstr>Additional Factors that Affect Cognition</vt:lpstr>
      <vt:lpstr>Take Home Points</vt:lpstr>
      <vt:lpstr>Take Home Points</vt:lpstr>
      <vt:lpstr>Take Home Points</vt:lpstr>
      <vt:lpstr>Take Home Points</vt:lpstr>
      <vt:lpstr>And remember…</vt:lpstr>
      <vt:lpstr>Contact Information</vt:lpstr>
    </vt:vector>
  </TitlesOfParts>
  <Company>Department of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Effects of Combat Stress and Potential Problems in Transitioning Skills Learned in Combat after Returning Home </dc:title>
  <dc:creator>vhawasreinhmj</dc:creator>
  <cp:lastModifiedBy>Keith Hamrick</cp:lastModifiedBy>
  <cp:revision>23</cp:revision>
  <dcterms:created xsi:type="dcterms:W3CDTF">2010-09-01T18:55:11Z</dcterms:created>
  <dcterms:modified xsi:type="dcterms:W3CDTF">2011-08-29T19:28:34Z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0x010100062EE4C023AD4F46AEDB9FE490D5D57D</vt:lpwstr>
  </property>
</Properties>
</file>