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64"/>
  </p:notesMasterIdLst>
  <p:sldIdLst>
    <p:sldId id="256" r:id="rId5"/>
    <p:sldId id="276" r:id="rId6"/>
    <p:sldId id="277" r:id="rId7"/>
    <p:sldId id="278"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8" r:id="rId42"/>
    <p:sldId id="259" r:id="rId43"/>
    <p:sldId id="260" r:id="rId44"/>
    <p:sldId id="261" r:id="rId45"/>
    <p:sldId id="262" r:id="rId46"/>
    <p:sldId id="263" r:id="rId47"/>
    <p:sldId id="272" r:id="rId48"/>
    <p:sldId id="264" r:id="rId49"/>
    <p:sldId id="273" r:id="rId50"/>
    <p:sldId id="265" r:id="rId51"/>
    <p:sldId id="266" r:id="rId52"/>
    <p:sldId id="267" r:id="rId53"/>
    <p:sldId id="268" r:id="rId54"/>
    <p:sldId id="269" r:id="rId55"/>
    <p:sldId id="270" r:id="rId56"/>
    <p:sldId id="323" r:id="rId57"/>
    <p:sldId id="317" r:id="rId58"/>
    <p:sldId id="318" r:id="rId59"/>
    <p:sldId id="319" r:id="rId60"/>
    <p:sldId id="320" r:id="rId61"/>
    <p:sldId id="321" r:id="rId62"/>
    <p:sldId id="322" r:id="rId6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D7CB8CFF-2647-4122-B304-217FFEC21892}" type="datetimeFigureOut">
              <a:rPr lang="en-US"/>
              <a:pPr>
                <a:defRPr/>
              </a:pPr>
              <a:t>10/22/2014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smtClean="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891C75CE-2328-4996-B19E-34A763971BAA}" type="slidenum">
              <a:rPr lang="en-US"/>
              <a:pPr>
                <a:defRPr/>
              </a:pPr>
              <a:t>‹#›</a:t>
            </a:fld>
            <a:endParaRPr lang="en-US" dirty="0"/>
          </a:p>
        </p:txBody>
      </p:sp>
    </p:spTree>
    <p:extLst>
      <p:ext uri="{BB962C8B-B14F-4D97-AF65-F5344CB8AC3E}">
        <p14:creationId xmlns:p14="http://schemas.microsoft.com/office/powerpoint/2010/main" val="39417311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8" descr="WRIISC_top1"/>
          <p:cNvPicPr>
            <a:picLocks noChangeAspect="1" noChangeArrowheads="1"/>
          </p:cNvPicPr>
          <p:nvPr/>
        </p:nvPicPr>
        <p:blipFill>
          <a:blip r:embed="rId2" cstate="print"/>
          <a:srcRect/>
          <a:stretch>
            <a:fillRect/>
          </a:stretch>
        </p:blipFill>
        <p:spPr bwMode="auto">
          <a:xfrm>
            <a:off x="0" y="0"/>
            <a:ext cx="9153525" cy="1381125"/>
          </a:xfrm>
          <a:prstGeom prst="rect">
            <a:avLst/>
          </a:prstGeom>
          <a:noFill/>
          <a:ln w="9525">
            <a:noFill/>
            <a:miter lim="800000"/>
            <a:headEnd/>
            <a:tailEnd/>
          </a:ln>
        </p:spPr>
      </p:pic>
      <p:pic>
        <p:nvPicPr>
          <p:cNvPr id="5" name="Picture 79" descr="WRIISC_bottom1"/>
          <p:cNvPicPr>
            <a:picLocks noChangeAspect="1" noChangeArrowheads="1"/>
          </p:cNvPicPr>
          <p:nvPr/>
        </p:nvPicPr>
        <p:blipFill>
          <a:blip r:embed="rId3" cstate="print"/>
          <a:srcRect/>
          <a:stretch>
            <a:fillRect/>
          </a:stretch>
        </p:blipFill>
        <p:spPr bwMode="auto">
          <a:xfrm>
            <a:off x="0" y="5991225"/>
            <a:ext cx="9153525" cy="866775"/>
          </a:xfrm>
          <a:prstGeom prst="rect">
            <a:avLst/>
          </a:prstGeom>
          <a:noFill/>
          <a:ln w="9525">
            <a:noFill/>
            <a:miter lim="800000"/>
            <a:headEnd/>
            <a:tailEnd/>
          </a:ln>
        </p:spPr>
      </p:pic>
      <p:sp>
        <p:nvSpPr>
          <p:cNvPr id="5124" name="Rectangle 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5"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Tahoma"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5" descr="WRIISC_bottom1"/>
          <p:cNvPicPr>
            <a:picLocks noChangeAspect="1" noChangeArrowheads="1"/>
          </p:cNvPicPr>
          <p:nvPr/>
        </p:nvPicPr>
        <p:blipFill>
          <a:blip r:embed="rId14" cstate="print"/>
          <a:srcRect/>
          <a:stretch>
            <a:fillRect/>
          </a:stretch>
        </p:blipFill>
        <p:spPr bwMode="auto">
          <a:xfrm>
            <a:off x="0" y="5991225"/>
            <a:ext cx="9153525"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ED174C"/>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d/db/Nuclear_Power_Plant_2.jpg"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upload.wikimedia.org/wikipedia/commons/3/36/U_glass_with_black_light.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0"/>
            <a:ext cx="8382000" cy="1447800"/>
          </a:xfrm>
        </p:spPr>
        <p:txBody>
          <a:bodyPr/>
          <a:lstStyle/>
          <a:p>
            <a:pPr eaLnBrk="1" hangingPunct="1">
              <a:defRPr/>
            </a:pPr>
            <a:r>
              <a:rPr lang="en-US" sz="3200" dirty="0" smtClean="0"/>
              <a:t/>
            </a:r>
            <a:br>
              <a:rPr lang="en-US" sz="3200" dirty="0" smtClean="0"/>
            </a:br>
            <a:r>
              <a:rPr lang="en-US" sz="3200" dirty="0" smtClean="0"/>
              <a:t>Exposures of Concern to Veterans and How to Conduct an </a:t>
            </a:r>
            <a:br>
              <a:rPr lang="en-US" sz="3200" dirty="0" smtClean="0"/>
            </a:br>
            <a:r>
              <a:rPr lang="en-US" sz="3200" dirty="0" smtClean="0"/>
              <a:t>Environmental Exposure Assessment for Veterans</a:t>
            </a:r>
          </a:p>
        </p:txBody>
      </p:sp>
      <p:sp>
        <p:nvSpPr>
          <p:cNvPr id="3075" name="Rectangle 3"/>
          <p:cNvSpPr>
            <a:spLocks noGrp="1" noChangeArrowheads="1"/>
          </p:cNvSpPr>
          <p:nvPr>
            <p:ph type="subTitle" idx="1"/>
          </p:nvPr>
        </p:nvSpPr>
        <p:spPr>
          <a:xfrm>
            <a:off x="1371600" y="3962400"/>
            <a:ext cx="6400800" cy="1676400"/>
          </a:xfrm>
        </p:spPr>
        <p:txBody>
          <a:bodyPr/>
          <a:lstStyle/>
          <a:p>
            <a:pPr eaLnBrk="1" hangingPunct="1"/>
            <a:endParaRPr lang="en-US" sz="1800" b="1" smtClean="0"/>
          </a:p>
          <a:p>
            <a:pPr eaLnBrk="1" hangingPunct="1"/>
            <a:endParaRPr lang="en-US" sz="1800" b="1" smtClean="0"/>
          </a:p>
        </p:txBody>
      </p:sp>
      <p:sp>
        <p:nvSpPr>
          <p:cNvPr id="3076" name="Rectangle 3"/>
          <p:cNvSpPr>
            <a:spLocks noChangeArrowheads="1"/>
          </p:cNvSpPr>
          <p:nvPr/>
        </p:nvSpPr>
        <p:spPr bwMode="auto">
          <a:xfrm>
            <a:off x="1143000" y="2819400"/>
            <a:ext cx="7162800" cy="2924175"/>
          </a:xfrm>
          <a:prstGeom prst="rect">
            <a:avLst/>
          </a:prstGeom>
          <a:noFill/>
          <a:ln w="9525">
            <a:noFill/>
            <a:miter lim="800000"/>
            <a:headEnd/>
            <a:tailEnd/>
          </a:ln>
        </p:spPr>
        <p:txBody>
          <a:bodyPr>
            <a:spAutoFit/>
          </a:bodyPr>
          <a:lstStyle/>
          <a:p>
            <a:pPr>
              <a:defRPr/>
            </a:pPr>
            <a:endParaRPr lang="en-US" b="1" dirty="0">
              <a:latin typeface="Arial" charset="0"/>
            </a:endParaRPr>
          </a:p>
          <a:p>
            <a:pPr algn="ctr">
              <a:defRPr/>
            </a:pPr>
            <a:endParaRPr lang="en-US" sz="2400" b="1" dirty="0">
              <a:latin typeface="+mj-lt"/>
            </a:endParaRPr>
          </a:p>
          <a:p>
            <a:pPr algn="ctr">
              <a:defRPr/>
            </a:pPr>
            <a:r>
              <a:rPr lang="en-US" sz="2400" b="1" dirty="0">
                <a:latin typeface="+mj-lt"/>
              </a:rPr>
              <a:t>Caring for Veterans with Post Deployment Health Concerns:</a:t>
            </a:r>
          </a:p>
          <a:p>
            <a:pPr algn="ctr">
              <a:defRPr/>
            </a:pPr>
            <a:r>
              <a:rPr lang="en-US" sz="2400" b="1" i="1" dirty="0">
                <a:latin typeface="+mj-lt"/>
              </a:rPr>
              <a:t>Past, Present and Future</a:t>
            </a:r>
          </a:p>
          <a:p>
            <a:pPr algn="ctr">
              <a:defRPr/>
            </a:pPr>
            <a:r>
              <a:rPr lang="en-US" sz="2000" b="1" i="1" dirty="0">
                <a:latin typeface="+mj-lt"/>
              </a:rPr>
              <a:t>March 30-31, 2011</a:t>
            </a:r>
          </a:p>
          <a:p>
            <a:pPr>
              <a:defRPr/>
            </a:pPr>
            <a:endParaRPr lang="en-US" sz="2000" b="1" dirty="0">
              <a:latin typeface="Arial" charset="0"/>
            </a:endParaRPr>
          </a:p>
          <a:p>
            <a:pPr algn="ctr">
              <a:defRPr/>
            </a:pPr>
            <a:r>
              <a:rPr lang="en-US" sz="2000" b="1" dirty="0">
                <a:latin typeface="Arial" charset="0"/>
              </a:rPr>
              <a:t>Ron Teichman, MD, MPH, FACP, FACOEM</a:t>
            </a:r>
            <a:endParaRPr lang="en-US" sz="2400" b="1"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85800"/>
          </a:xfrm>
        </p:spPr>
        <p:txBody>
          <a:bodyPr/>
          <a:lstStyle/>
          <a:p>
            <a:pPr eaLnBrk="1" hangingPunct="1">
              <a:defRPr/>
            </a:pPr>
            <a:r>
              <a:rPr lang="en-US" sz="3200" dirty="0" smtClean="0"/>
              <a:t>Civilian Uses of Natural Uranium</a:t>
            </a:r>
          </a:p>
        </p:txBody>
      </p:sp>
      <p:sp>
        <p:nvSpPr>
          <p:cNvPr id="12291" name="Rectangle 3"/>
          <p:cNvSpPr>
            <a:spLocks noGrp="1" noChangeArrowheads="1"/>
          </p:cNvSpPr>
          <p:nvPr>
            <p:ph type="body" sz="half" idx="1"/>
          </p:nvPr>
        </p:nvSpPr>
        <p:spPr>
          <a:xfrm>
            <a:off x="381000" y="1066800"/>
            <a:ext cx="4114800" cy="5059363"/>
          </a:xfrm>
        </p:spPr>
        <p:txBody>
          <a:bodyPr/>
          <a:lstStyle/>
          <a:p>
            <a:pPr eaLnBrk="1" hangingPunct="1"/>
            <a:r>
              <a:rPr lang="en-US" sz="2400" smtClean="0"/>
              <a:t>Primarily used as fuel for nuclear power plants</a:t>
            </a:r>
          </a:p>
          <a:p>
            <a:pPr eaLnBrk="1" hangingPunct="1">
              <a:buFont typeface="Wingdings" pitchFamily="2" charset="2"/>
              <a:buNone/>
            </a:pPr>
            <a:endParaRPr lang="en-US" sz="2400" smtClean="0"/>
          </a:p>
          <a:p>
            <a:pPr eaLnBrk="1" hangingPunct="1"/>
            <a:r>
              <a:rPr lang="en-US" sz="2400" smtClean="0"/>
              <a:t>Smaller amounts used in manufacturing</a:t>
            </a:r>
          </a:p>
          <a:p>
            <a:pPr lvl="1" eaLnBrk="1" hangingPunct="1"/>
            <a:r>
              <a:rPr lang="en-US" sz="2000" smtClean="0"/>
              <a:t>Ceramic &amp; pottery glazes</a:t>
            </a:r>
          </a:p>
          <a:p>
            <a:pPr lvl="1" eaLnBrk="1" hangingPunct="1"/>
            <a:r>
              <a:rPr lang="en-US" sz="2000" smtClean="0"/>
              <a:t>Yellow glass</a:t>
            </a:r>
          </a:p>
          <a:p>
            <a:pPr lvl="1" eaLnBrk="1" hangingPunct="1"/>
            <a:r>
              <a:rPr lang="en-US" sz="2000" smtClean="0"/>
              <a:t>Light bulbs &amp;  filaments</a:t>
            </a:r>
          </a:p>
          <a:p>
            <a:pPr lvl="1" eaLnBrk="1" hangingPunct="1"/>
            <a:r>
              <a:rPr lang="en-US" sz="2000" smtClean="0"/>
              <a:t>Photographic chemicals</a:t>
            </a:r>
          </a:p>
          <a:p>
            <a:pPr lvl="1" eaLnBrk="1" hangingPunct="1"/>
            <a:r>
              <a:rPr lang="en-US" sz="2000" smtClean="0"/>
              <a:t>Dentures</a:t>
            </a:r>
          </a:p>
          <a:p>
            <a:pPr lvl="1" eaLnBrk="1" hangingPunct="1"/>
            <a:r>
              <a:rPr lang="en-US" sz="2000" smtClean="0"/>
              <a:t>Leather &amp; wood stains/dyes</a:t>
            </a:r>
          </a:p>
        </p:txBody>
      </p:sp>
      <p:pic>
        <p:nvPicPr>
          <p:cNvPr id="12292" name="Picture 4" descr="Nuclear Power Plant">
            <a:hlinkClick r:id="rId2"/>
          </p:cNvPr>
          <p:cNvPicPr>
            <a:picLocks noChangeAspect="1" noChangeArrowheads="1"/>
          </p:cNvPicPr>
          <p:nvPr/>
        </p:nvPicPr>
        <p:blipFill>
          <a:blip r:embed="rId3" cstate="print"/>
          <a:srcRect/>
          <a:stretch>
            <a:fillRect/>
          </a:stretch>
        </p:blipFill>
        <p:spPr bwMode="auto">
          <a:xfrm>
            <a:off x="5486400" y="1143000"/>
            <a:ext cx="2895600" cy="2192338"/>
          </a:xfrm>
          <a:prstGeom prst="rect">
            <a:avLst/>
          </a:prstGeom>
          <a:noFill/>
          <a:ln w="9525">
            <a:noFill/>
            <a:miter lim="800000"/>
            <a:headEnd/>
            <a:tailEnd/>
          </a:ln>
        </p:spPr>
      </p:pic>
      <p:pic>
        <p:nvPicPr>
          <p:cNvPr id="12293" name="Picture 5" descr="glass with black light">
            <a:hlinkClick r:id="rId4"/>
          </p:cNvPr>
          <p:cNvPicPr>
            <a:picLocks noChangeAspect="1" noChangeArrowheads="1"/>
          </p:cNvPicPr>
          <p:nvPr/>
        </p:nvPicPr>
        <p:blipFill>
          <a:blip r:embed="rId5" cstate="print"/>
          <a:srcRect/>
          <a:stretch>
            <a:fillRect/>
          </a:stretch>
        </p:blipFill>
        <p:spPr bwMode="auto">
          <a:xfrm>
            <a:off x="5562600" y="3657600"/>
            <a:ext cx="28194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- 3</a:t>
            </a:r>
            <a:endParaRPr lang="en-US" dirty="0"/>
          </a:p>
        </p:txBody>
      </p:sp>
      <p:sp>
        <p:nvSpPr>
          <p:cNvPr id="13315" name="Content Placeholder 2"/>
          <p:cNvSpPr>
            <a:spLocks noGrp="1"/>
          </p:cNvSpPr>
          <p:nvPr>
            <p:ph idx="1"/>
          </p:nvPr>
        </p:nvSpPr>
        <p:spPr/>
        <p:txBody>
          <a:bodyPr/>
          <a:lstStyle/>
          <a:p>
            <a:r>
              <a:rPr lang="en-US" sz="2400" b="1" smtClean="0"/>
              <a:t>How might a Veteran have been exposed?</a:t>
            </a:r>
            <a:endParaRPr lang="en-US" sz="2400" smtClean="0"/>
          </a:p>
          <a:p>
            <a:r>
              <a:rPr lang="en-US" sz="2400" smtClean="0"/>
              <a:t>When a vehicle is hit and penetrated by a DU projectile, it splits into small shards and bursts into flames. The vehicle may fill with flying metal fragments, particles, and dust. Soldiers inside may inhale or swallow airborne particles, be injured by fragments, or have wounds contaminated by DU fragments, particles, and dust. </a:t>
            </a:r>
          </a:p>
          <a:p>
            <a:r>
              <a:rPr lang="en-US" sz="2400" smtClean="0"/>
              <a:t>Soldiers can have retained shrapnel imbedded in soft tissue and muscle. Some shrapnel particles are too small to be safely removed without doing damage to the surrounding tissue.</a:t>
            </a:r>
          </a:p>
          <a:p>
            <a:pPr>
              <a:buFont typeface="Wingdings" pitchFamily="2" charset="2"/>
              <a:buNone/>
            </a:pPr>
            <a:r>
              <a:rPr lang="en-US" sz="2000" smtClean="0"/>
              <a:t>	</a:t>
            </a:r>
          </a:p>
          <a:p>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- 4</a:t>
            </a:r>
            <a:endParaRPr lang="en-US" dirty="0"/>
          </a:p>
        </p:txBody>
      </p:sp>
      <p:sp>
        <p:nvSpPr>
          <p:cNvPr id="14339" name="Content Placeholder 2"/>
          <p:cNvSpPr>
            <a:spLocks noGrp="1"/>
          </p:cNvSpPr>
          <p:nvPr>
            <p:ph idx="1"/>
          </p:nvPr>
        </p:nvSpPr>
        <p:spPr/>
        <p:txBody>
          <a:bodyPr/>
          <a:lstStyle/>
          <a:p>
            <a:r>
              <a:rPr lang="en-US" sz="2400" smtClean="0"/>
              <a:t>Rescuers who enter vehicles damaged by DU projectiles may also be exposed to dust and airborne particles. Others may be exposed to DU dust and particles during salvage, cleaning, and reclamation operations.</a:t>
            </a:r>
          </a:p>
          <a:p>
            <a:r>
              <a:rPr lang="en-US" sz="2400" smtClean="0"/>
              <a:t>The main routes of uranium uptake by the service members are inhalation, ingestion, and embedded metal fragments slowly dissolving in the body. In the general population, the major portion of the natural body burden of uranium is derived from ingestion and inhalation of the naturally occurring uranium in the air, food, and water.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- 5</a:t>
            </a:r>
            <a:endParaRPr lang="en-US" dirty="0"/>
          </a:p>
        </p:txBody>
      </p:sp>
      <p:sp>
        <p:nvSpPr>
          <p:cNvPr id="15363" name="Content Placeholder 2"/>
          <p:cNvSpPr>
            <a:spLocks noGrp="1"/>
          </p:cNvSpPr>
          <p:nvPr>
            <p:ph idx="1"/>
          </p:nvPr>
        </p:nvSpPr>
        <p:spPr/>
        <p:txBody>
          <a:bodyPr/>
          <a:lstStyle/>
          <a:p>
            <a:r>
              <a:rPr lang="en-US" sz="2400" b="1" dirty="0" smtClean="0"/>
              <a:t>What are the known health effects?</a:t>
            </a:r>
            <a:endParaRPr lang="en-US" sz="2400" dirty="0" smtClean="0"/>
          </a:p>
          <a:p>
            <a:r>
              <a:rPr lang="en-US" sz="2400" dirty="0" smtClean="0"/>
              <a:t>Radiation and heavy metal toxicity. </a:t>
            </a:r>
          </a:p>
          <a:p>
            <a:r>
              <a:rPr lang="en-US" sz="2400" dirty="0" smtClean="0"/>
              <a:t>External radiation from DU does not penetrate very far through skin, thus is not much of a health risk. </a:t>
            </a:r>
          </a:p>
          <a:p>
            <a:r>
              <a:rPr lang="en-US" sz="2400" dirty="0" smtClean="0"/>
              <a:t>Ingested and inhaled DU particles are largely expelled through the digestive system and though exhalation. </a:t>
            </a:r>
          </a:p>
          <a:p>
            <a:r>
              <a:rPr lang="en-US" sz="2400" dirty="0" smtClean="0"/>
              <a:t>The first organs of concern with regards to heavy metal toxicity are the kidneys. The VA is following a group of US Veterans from </a:t>
            </a:r>
            <a:r>
              <a:rPr lang="en-US" sz="2400" dirty="0" smtClean="0"/>
              <a:t>the Gulf War that </a:t>
            </a:r>
            <a:r>
              <a:rPr lang="en-US" sz="2400" dirty="0" smtClean="0"/>
              <a:t>have DU exposure. As of the time of this writing (2010) no significant health effect has been identified. </a:t>
            </a:r>
          </a:p>
          <a:p>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- 6</a:t>
            </a:r>
            <a:endParaRPr lang="en-US" dirty="0"/>
          </a:p>
        </p:txBody>
      </p:sp>
      <p:sp>
        <p:nvSpPr>
          <p:cNvPr id="16387" name="Content Placeholder 2"/>
          <p:cNvSpPr>
            <a:spLocks noGrp="1"/>
          </p:cNvSpPr>
          <p:nvPr>
            <p:ph idx="1"/>
          </p:nvPr>
        </p:nvSpPr>
        <p:spPr/>
        <p:txBody>
          <a:bodyPr/>
          <a:lstStyle/>
          <a:p>
            <a:r>
              <a:rPr lang="en-US" sz="2400" b="1" dirty="0" smtClean="0"/>
              <a:t>Is there a way to test to confirm exposure?</a:t>
            </a:r>
            <a:endParaRPr lang="en-US" sz="2400" dirty="0" smtClean="0"/>
          </a:p>
          <a:p>
            <a:r>
              <a:rPr lang="en-US" sz="2400" dirty="0" smtClean="0"/>
              <a:t>A 24 hour urine collection for uranium may be conducted on any Gulf </a:t>
            </a:r>
            <a:r>
              <a:rPr lang="en-US" sz="2400" dirty="0" smtClean="0"/>
              <a:t>War </a:t>
            </a:r>
            <a:r>
              <a:rPr lang="en-US" sz="2400" dirty="0" smtClean="0"/>
              <a:t>Veteran that so requests. If the total count is elevated, a fractionation may be performed to identify how much, if any, of the uranium is DU. Being coordinated through the Baltimore, MD VAMC. </a:t>
            </a:r>
          </a:p>
          <a:p>
            <a:r>
              <a:rPr lang="en-US" sz="2400" b="1" dirty="0" smtClean="0"/>
              <a:t>Is there a way to test for health effects?</a:t>
            </a:r>
            <a:endParaRPr lang="en-US" sz="2400" dirty="0" smtClean="0"/>
          </a:p>
          <a:p>
            <a:r>
              <a:rPr lang="en-US" sz="2400" dirty="0" smtClean="0"/>
              <a:t>Urinalysis for proteinuria and blood tests for BUN and creatinine are very helpful in determining the presence of renal pathology. However, there are no tests that will specifically identify DU related renal insufficiency.</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- 7</a:t>
            </a:r>
            <a:endParaRPr lang="en-US" dirty="0"/>
          </a:p>
        </p:txBody>
      </p:sp>
      <p:sp>
        <p:nvSpPr>
          <p:cNvPr id="17411" name="Content Placeholder 2"/>
          <p:cNvSpPr>
            <a:spLocks noGrp="1"/>
          </p:cNvSpPr>
          <p:nvPr>
            <p:ph idx="1"/>
          </p:nvPr>
        </p:nvSpPr>
        <p:spPr/>
        <p:txBody>
          <a:bodyPr/>
          <a:lstStyle/>
          <a:p>
            <a:r>
              <a:rPr lang="en-US" sz="2400" b="1" smtClean="0"/>
              <a:t>Are there specific treatments for the health effects secondary to exposure?</a:t>
            </a:r>
            <a:endParaRPr lang="en-US" sz="2400" smtClean="0"/>
          </a:p>
          <a:p>
            <a:r>
              <a:rPr lang="en-US" sz="2400" smtClean="0"/>
              <a:t>At this time there are no recognized adverse health outcomes of exposure to DU. However, Veterans who have exposure concerns are periodically monitored for adverse health effects through the DU follow-up program at the Baltimore VAMC. </a:t>
            </a:r>
          </a:p>
          <a:p>
            <a:r>
              <a:rPr lang="en-US" sz="2400" b="1" smtClean="0"/>
              <a:t>Additional diagnostic resources</a:t>
            </a:r>
            <a:endParaRPr lang="en-US" sz="2400" smtClean="0"/>
          </a:p>
          <a:p>
            <a:r>
              <a:rPr lang="en-US" sz="2400" smtClean="0"/>
              <a:t>Veterans that still have concerns about this exposure may be referred to the VA’s War Related Illness and Injury Study Center (WRIISC).</a:t>
            </a:r>
          </a:p>
          <a:p>
            <a:endParaRPr 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Sandstorms</a:t>
            </a:r>
            <a:endParaRPr lang="en-US" dirty="0"/>
          </a:p>
        </p:txBody>
      </p:sp>
      <p:sp>
        <p:nvSpPr>
          <p:cNvPr id="18435" name="Content Placeholder 2"/>
          <p:cNvSpPr>
            <a:spLocks noGrp="1"/>
          </p:cNvSpPr>
          <p:nvPr>
            <p:ph idx="1"/>
          </p:nvPr>
        </p:nvSpPr>
        <p:spPr/>
        <p:txBody>
          <a:bodyPr/>
          <a:lstStyle/>
          <a:p>
            <a:r>
              <a:rPr lang="en-US" sz="2400" b="1" smtClean="0"/>
              <a:t>What is this substance?</a:t>
            </a:r>
            <a:endParaRPr lang="en-US" sz="2400" smtClean="0"/>
          </a:p>
          <a:p>
            <a:r>
              <a:rPr lang="en-US" sz="2400" smtClean="0"/>
              <a:t>Extremely fine sand, comparable to our dust. Wind blowing across large areas of flat terrain picks up the sand and creates sandstorms.  </a:t>
            </a:r>
          </a:p>
          <a:p>
            <a:r>
              <a:rPr lang="en-US" sz="2400" smtClean="0"/>
              <a:t>Microscopically this is a matrix that can carry a variety of chemicals, bacteria, viruses, fungi, etc. NEW INFO</a:t>
            </a:r>
          </a:p>
          <a:p>
            <a:r>
              <a:rPr lang="en-US" sz="2400" b="1" smtClean="0"/>
              <a:t> How might a Veteran have been exposed?</a:t>
            </a:r>
            <a:endParaRPr lang="en-US" sz="2400" smtClean="0"/>
          </a:p>
          <a:p>
            <a:r>
              <a:rPr lang="en-US" sz="2400" smtClean="0"/>
              <a:t>Anyone that has been through a sandstorm will know it. The sky typically darkens, the dust in the air becomes thick, visibility drops significantly and every mucous membrane may become irritated.</a:t>
            </a:r>
          </a:p>
          <a:p>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Sandstorms - 2</a:t>
            </a:r>
            <a:endParaRPr lang="en-US" dirty="0"/>
          </a:p>
        </p:txBody>
      </p:sp>
      <p:sp>
        <p:nvSpPr>
          <p:cNvPr id="19459" name="Content Placeholder 2"/>
          <p:cNvSpPr>
            <a:spLocks noGrp="1"/>
          </p:cNvSpPr>
          <p:nvPr>
            <p:ph idx="1"/>
          </p:nvPr>
        </p:nvSpPr>
        <p:spPr/>
        <p:txBody>
          <a:bodyPr/>
          <a:lstStyle/>
          <a:p>
            <a:r>
              <a:rPr lang="en-US" b="1" smtClean="0"/>
              <a:t/>
            </a:r>
            <a:br>
              <a:rPr lang="en-US" b="1" smtClean="0"/>
            </a:br>
            <a:r>
              <a:rPr lang="en-US" b="1" smtClean="0"/>
              <a:t/>
            </a:r>
            <a:br>
              <a:rPr lang="en-US" b="1" smtClean="0"/>
            </a:br>
            <a:endParaRPr lang="en-US" smtClean="0"/>
          </a:p>
        </p:txBody>
      </p:sp>
      <p:sp>
        <p:nvSpPr>
          <p:cNvPr id="1946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pic>
        <p:nvPicPr>
          <p:cNvPr id="19461" name="Picture 1" descr="Image of Iraqi sandstorm"/>
          <p:cNvPicPr>
            <a:picLocks noChangeAspect="1" noChangeArrowheads="1"/>
          </p:cNvPicPr>
          <p:nvPr/>
        </p:nvPicPr>
        <p:blipFill>
          <a:blip r:embed="rId2" cstate="print"/>
          <a:srcRect/>
          <a:stretch>
            <a:fillRect/>
          </a:stretch>
        </p:blipFill>
        <p:spPr bwMode="auto">
          <a:xfrm>
            <a:off x="685800" y="1273175"/>
            <a:ext cx="7924800" cy="452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Sandstorms - 3</a:t>
            </a:r>
            <a:endParaRPr lang="en-US" dirty="0"/>
          </a:p>
        </p:txBody>
      </p:sp>
      <p:sp>
        <p:nvSpPr>
          <p:cNvPr id="20483" name="Content Placeholder 2"/>
          <p:cNvSpPr>
            <a:spLocks noGrp="1"/>
          </p:cNvSpPr>
          <p:nvPr>
            <p:ph idx="1"/>
          </p:nvPr>
        </p:nvSpPr>
        <p:spPr/>
        <p:txBody>
          <a:bodyPr/>
          <a:lstStyle/>
          <a:p>
            <a:r>
              <a:rPr lang="en-US" sz="2400" b="1" smtClean="0"/>
              <a:t>What are the known health effects?</a:t>
            </a:r>
            <a:endParaRPr lang="en-US" sz="2400" smtClean="0"/>
          </a:p>
          <a:p>
            <a:r>
              <a:rPr lang="en-US" sz="2400" smtClean="0"/>
              <a:t>Very limited data regarding direct health effects.</a:t>
            </a:r>
          </a:p>
          <a:p>
            <a:r>
              <a:rPr lang="en-US" sz="2400" smtClean="0"/>
              <a:t>Reasonably good evidence that individuals with chronic pulmonary and/or cardiac disease are at increased risk of exacerbation during or shortly after exposure to sandstorms. </a:t>
            </a:r>
          </a:p>
          <a:p>
            <a:r>
              <a:rPr lang="en-US" sz="2400" smtClean="0"/>
              <a:t>There is anecdotal evidence of the development of reactive airway disease following exposure to sandstorms, with a variable time to onset.  Additional investigations are continuing. (to be further discussed with burn pits)</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Sandstorms - 4</a:t>
            </a:r>
            <a:endParaRPr lang="en-US" dirty="0"/>
          </a:p>
        </p:txBody>
      </p:sp>
      <p:sp>
        <p:nvSpPr>
          <p:cNvPr id="21507" name="Content Placeholder 2"/>
          <p:cNvSpPr>
            <a:spLocks noGrp="1"/>
          </p:cNvSpPr>
          <p:nvPr>
            <p:ph idx="1"/>
          </p:nvPr>
        </p:nvSpPr>
        <p:spPr>
          <a:xfrm>
            <a:off x="457200" y="1447800"/>
            <a:ext cx="8229600" cy="4678363"/>
          </a:xfrm>
        </p:spPr>
        <p:txBody>
          <a:bodyPr/>
          <a:lstStyle/>
          <a:p>
            <a:r>
              <a:rPr lang="en-US" sz="2400" b="1" smtClean="0"/>
              <a:t>Is there a way to test to confirm exposure?</a:t>
            </a:r>
            <a:endParaRPr lang="en-US" sz="2400" smtClean="0"/>
          </a:p>
          <a:p>
            <a:r>
              <a:rPr lang="en-US" sz="2400" smtClean="0"/>
              <a:t>No, there are no tests available that will specifically test for previous (18 years ago) exposure to sandstorms. </a:t>
            </a:r>
          </a:p>
          <a:p>
            <a:r>
              <a:rPr lang="en-US" sz="2400" b="1" smtClean="0"/>
              <a:t>Is there a way to test for health effects?</a:t>
            </a:r>
            <a:endParaRPr lang="en-US" sz="2400" smtClean="0"/>
          </a:p>
          <a:p>
            <a:r>
              <a:rPr lang="en-US" sz="2400" smtClean="0"/>
              <a:t>All Veterans with pulmonary symptoms, including SOB at rest or with exertion, or with decreased exercise tolerance in the absence of other known causes, should have a base line PFT, with testing both pre- and post-bronchodilator and a baseline CXR. The exact periodicity with which these tests should be repeated is unclear, and should be based on clinical evaluation of the patient’s condition. </a:t>
            </a:r>
          </a:p>
          <a:p>
            <a:endParaRPr 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Ron Teichman, MD, MPH, FACP, FACOEM</a:t>
            </a:r>
            <a:endParaRPr lang="en-US" dirty="0"/>
          </a:p>
        </p:txBody>
      </p:sp>
      <p:sp>
        <p:nvSpPr>
          <p:cNvPr id="4099" name="Content Placeholder 2"/>
          <p:cNvSpPr>
            <a:spLocks noGrp="1"/>
          </p:cNvSpPr>
          <p:nvPr>
            <p:ph idx="1"/>
          </p:nvPr>
        </p:nvSpPr>
        <p:spPr/>
        <p:txBody>
          <a:bodyPr/>
          <a:lstStyle/>
          <a:p>
            <a:endParaRPr lang="en-US" sz="2400" i="1" smtClean="0"/>
          </a:p>
          <a:p>
            <a:r>
              <a:rPr lang="en-US" sz="2400" i="1" smtClean="0"/>
              <a:t>Associate Director </a:t>
            </a:r>
            <a:r>
              <a:rPr lang="en-US" sz="2400" smtClean="0"/>
              <a:t>– Clinical, Education and Risk 	Communication</a:t>
            </a:r>
          </a:p>
          <a:p>
            <a:pPr>
              <a:buFont typeface="Wingdings" pitchFamily="2" charset="2"/>
              <a:buNone/>
            </a:pPr>
            <a:r>
              <a:rPr lang="en-US" sz="2400" smtClean="0"/>
              <a:t>	War Related Illness and Injury Study Center (WRIISC)</a:t>
            </a:r>
          </a:p>
          <a:p>
            <a:pPr>
              <a:buFont typeface="Wingdings" pitchFamily="2" charset="2"/>
              <a:buNone/>
            </a:pPr>
            <a:r>
              <a:rPr lang="en-US" sz="2400" smtClean="0"/>
              <a:t>	VA New Jersey Health Care System – East Orange, NJ</a:t>
            </a:r>
          </a:p>
          <a:p>
            <a:r>
              <a:rPr lang="en-US" sz="2400" smtClean="0"/>
              <a:t>With the NJ WRIISC for 8 years</a:t>
            </a:r>
          </a:p>
          <a:p>
            <a:r>
              <a:rPr lang="en-US" sz="2400" smtClean="0"/>
              <a:t>Board certified in Internal Medicine and in Occupational and Environmental Medicine</a:t>
            </a:r>
          </a:p>
          <a:p>
            <a:pPr>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Sandstorms - 5</a:t>
            </a:r>
            <a:endParaRPr lang="en-US" dirty="0"/>
          </a:p>
        </p:txBody>
      </p:sp>
      <p:sp>
        <p:nvSpPr>
          <p:cNvPr id="22531" name="Content Placeholder 2"/>
          <p:cNvSpPr>
            <a:spLocks noGrp="1"/>
          </p:cNvSpPr>
          <p:nvPr>
            <p:ph idx="1"/>
          </p:nvPr>
        </p:nvSpPr>
        <p:spPr/>
        <p:txBody>
          <a:bodyPr/>
          <a:lstStyle/>
          <a:p>
            <a:r>
              <a:rPr lang="en-US" sz="2400" b="1" smtClean="0"/>
              <a:t>Are there specific treatments for the health effects secondary to exposure?</a:t>
            </a:r>
            <a:endParaRPr lang="en-US" sz="2400" smtClean="0"/>
          </a:p>
          <a:p>
            <a:r>
              <a:rPr lang="en-US" sz="2400" smtClean="0"/>
              <a:t>No. Pulmonary problems secondary to this exposure are treated the same way that the same symptoms or disorders are treated when from other causes or when idiopathic. </a:t>
            </a:r>
          </a:p>
          <a:p>
            <a:pPr>
              <a:buFont typeface="Wingdings" pitchFamily="2" charset="2"/>
              <a:buNone/>
            </a:pPr>
            <a:r>
              <a:rPr lang="en-US" sz="2400" smtClean="0"/>
              <a:t>	</a:t>
            </a:r>
          </a:p>
          <a:p>
            <a:r>
              <a:rPr lang="en-US" sz="2400" b="1" smtClean="0"/>
              <a:t>Additional diagnostic resources</a:t>
            </a:r>
            <a:endParaRPr lang="en-US" sz="2400" smtClean="0"/>
          </a:p>
          <a:p>
            <a:r>
              <a:rPr lang="en-US" sz="2400" smtClean="0"/>
              <a:t>Veterans that still have concerns about this exposure may be referred to the VA’s War Related Illness and Injury Study Center (WRIISC). </a:t>
            </a:r>
          </a:p>
          <a:p>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Vaccinations</a:t>
            </a:r>
            <a:endParaRPr lang="en-US" dirty="0"/>
          </a:p>
        </p:txBody>
      </p:sp>
      <p:sp>
        <p:nvSpPr>
          <p:cNvPr id="23555" name="Content Placeholder 2"/>
          <p:cNvSpPr>
            <a:spLocks noGrp="1"/>
          </p:cNvSpPr>
          <p:nvPr>
            <p:ph idx="1"/>
          </p:nvPr>
        </p:nvSpPr>
        <p:spPr/>
        <p:txBody>
          <a:bodyPr/>
          <a:lstStyle/>
          <a:p>
            <a:r>
              <a:rPr lang="en-US" sz="2400" b="1" smtClean="0"/>
              <a:t>What is this substance?</a:t>
            </a:r>
            <a:endParaRPr lang="en-US" sz="2400" smtClean="0"/>
          </a:p>
          <a:p>
            <a:pPr>
              <a:spcBef>
                <a:spcPct val="0"/>
              </a:spcBef>
            </a:pPr>
            <a:r>
              <a:rPr lang="en-US" sz="2400" smtClean="0"/>
              <a:t>A vaccination is a preparation of killed microorganisms, living weakened organisms, noninfectious particles of organisms, etc. introduced into the body to produce immunity by causing the formation of antibodies </a:t>
            </a:r>
            <a:r>
              <a:rPr lang="en-US" smtClean="0"/>
              <a:t>. </a:t>
            </a:r>
          </a:p>
          <a:p>
            <a:r>
              <a:rPr lang="en-US" sz="2400" b="1" smtClean="0"/>
              <a:t>How might a Veteran have been exposed?</a:t>
            </a:r>
            <a:endParaRPr lang="en-US" sz="2400" smtClean="0"/>
          </a:p>
          <a:p>
            <a:r>
              <a:rPr lang="en-US" sz="2400" smtClean="0"/>
              <a:t>Before and during deployment s all troops are given the inoculations against infectious diseases that would be given to any US citizen traveling to that part of the world. In addition, Anthrax and botulinum toxoid was given to many Service Members.</a:t>
            </a:r>
          </a:p>
          <a:p>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dirty="0" smtClean="0"/>
              <a:t>Advisory Committee on Immunization Practice (ACIP) </a:t>
            </a:r>
            <a:r>
              <a:rPr lang="en-US" sz="2000" dirty="0" smtClean="0">
                <a:solidFill>
                  <a:schemeClr val="tx1"/>
                </a:solidFill>
                <a:effectLst/>
                <a:latin typeface="Arial" pitchFamily="34" charset="0"/>
              </a:rPr>
              <a:t/>
            </a:r>
            <a:br>
              <a:rPr lang="en-US" sz="2000" dirty="0" smtClean="0">
                <a:solidFill>
                  <a:schemeClr val="tx1"/>
                </a:solidFill>
                <a:effectLst/>
                <a:latin typeface="Arial" pitchFamily="34" charset="0"/>
              </a:rPr>
            </a:br>
            <a:r>
              <a:rPr lang="en-US" sz="2000" dirty="0" smtClean="0">
                <a:solidFill>
                  <a:schemeClr val="tx1"/>
                </a:solidFill>
                <a:effectLst>
                  <a:outerShdw blurRad="38100" dist="38100" dir="2700000" algn="tl">
                    <a:srgbClr val="000000">
                      <a:alpha val="43137"/>
                    </a:srgbClr>
                  </a:outerShdw>
                </a:effectLst>
                <a:latin typeface="Arial" pitchFamily="34" charset="0"/>
              </a:rPr>
              <a:t>Recommended immunization schedule for persons aged 0 through 6 years --- United States, 2010</a:t>
            </a:r>
            <a:endParaRPr lang="en-US" sz="2000" dirty="0">
              <a:effectLst>
                <a:outerShdw blurRad="38100" dist="38100" dir="2700000" algn="tl">
                  <a:srgbClr val="000000">
                    <a:alpha val="43137"/>
                  </a:srgbClr>
                </a:outerShdw>
              </a:effectLst>
            </a:endParaRPr>
          </a:p>
        </p:txBody>
      </p:sp>
      <p:sp>
        <p:nvSpPr>
          <p:cNvPr id="24579" name="Content Placeholder 2"/>
          <p:cNvSpPr>
            <a:spLocks noGrp="1"/>
          </p:cNvSpPr>
          <p:nvPr>
            <p:ph idx="1"/>
          </p:nvPr>
        </p:nvSpPr>
        <p:spPr/>
        <p:txBody>
          <a:bodyPr/>
          <a:lstStyle/>
          <a:p>
            <a:pPr>
              <a:buFont typeface="Wingdings" pitchFamily="2" charset="2"/>
              <a:buNone/>
            </a:pPr>
            <a:r>
              <a:rPr lang="en-US" sz="1200" b="1" smtClean="0"/>
              <a:t>Recommended immunization schedule for persons aged 0 through 6 years --- United States, 2010</a:t>
            </a:r>
            <a:endParaRPr lang="en-US" sz="1200" smtClean="0"/>
          </a:p>
          <a:p>
            <a:endParaRPr lang="en-US" sz="1200" smtClean="0"/>
          </a:p>
        </p:txBody>
      </p:sp>
      <p:sp>
        <p:nvSpPr>
          <p:cNvPr id="24580" name="Rectangle 1"/>
          <p:cNvSpPr>
            <a:spLocks noChangeArrowheads="1"/>
          </p:cNvSpPr>
          <p:nvPr/>
        </p:nvSpPr>
        <p:spPr bwMode="auto">
          <a:xfrm>
            <a:off x="0" y="-95250"/>
            <a:ext cx="312738" cy="647700"/>
          </a:xfrm>
          <a:prstGeom prst="rect">
            <a:avLst/>
          </a:prstGeom>
          <a:noFill/>
          <a:ln w="9525">
            <a:noFill/>
            <a:miter lim="800000"/>
            <a:headEnd/>
            <a:tailEnd/>
          </a:ln>
        </p:spPr>
        <p:txBody>
          <a:bodyPr wrap="none" anchor="ctr">
            <a:spAutoFit/>
          </a:bodyPr>
          <a:lstStyle/>
          <a:p>
            <a:r>
              <a:rPr lang="en-US" sz="1800" b="1"/>
              <a:t> </a:t>
            </a:r>
            <a:endParaRPr lang="en-US" sz="1800"/>
          </a:p>
          <a:p>
            <a:pPr eaLnBrk="0" hangingPunct="0"/>
            <a:r>
              <a:rPr lang="en-US" sz="1800"/>
              <a:t>  </a:t>
            </a:r>
            <a:endParaRPr lang="en-US" sz="16600"/>
          </a:p>
        </p:txBody>
      </p:sp>
      <p:pic>
        <p:nvPicPr>
          <p:cNvPr id="24581" name="Picture 2" descr="Recommended immunization schedule for persons aged 0 through 6 years --- United States, 2010 (for those who fall behind or start late, see the catch-up schedule [Table])"/>
          <p:cNvPicPr>
            <a:picLocks noChangeAspect="1" noChangeArrowheads="1"/>
          </p:cNvPicPr>
          <p:nvPr/>
        </p:nvPicPr>
        <p:blipFill>
          <a:blip r:embed="rId2" cstate="print"/>
          <a:srcRect/>
          <a:stretch>
            <a:fillRect/>
          </a:stretch>
        </p:blipFill>
        <p:spPr bwMode="auto">
          <a:xfrm>
            <a:off x="228600" y="1905000"/>
            <a:ext cx="8610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dirty="0" smtClean="0"/>
              <a:t>Advisory Committee on Immunization Practice (ACIP) </a:t>
            </a:r>
            <a:br>
              <a:rPr lang="en-US" sz="2000" dirty="0" smtClean="0"/>
            </a:br>
            <a:r>
              <a:rPr lang="en-US" sz="2000" dirty="0" smtClean="0"/>
              <a:t>Recommended immunization schedule for persons aged 7 through 18 years --- United States, 2010</a:t>
            </a:r>
            <a:endParaRPr lang="en-US" sz="2000" dirty="0"/>
          </a:p>
        </p:txBody>
      </p:sp>
      <p:sp>
        <p:nvSpPr>
          <p:cNvPr id="25603" name="Content Placeholder 2"/>
          <p:cNvSpPr>
            <a:spLocks noGrp="1"/>
          </p:cNvSpPr>
          <p:nvPr>
            <p:ph idx="1"/>
          </p:nvPr>
        </p:nvSpPr>
        <p:spPr/>
        <p:txBody>
          <a:bodyPr/>
          <a:lstStyle/>
          <a:p>
            <a:pPr>
              <a:buFont typeface="Wingdings" pitchFamily="2" charset="2"/>
              <a:buNone/>
            </a:pPr>
            <a:r>
              <a:rPr lang="en-US" sz="1200" b="1" smtClean="0"/>
              <a:t>Recommended immunization schedule for persons aged 7 through 18 years --- United States, 2010</a:t>
            </a:r>
            <a:endParaRPr lang="en-US" sz="1200" smtClean="0"/>
          </a:p>
        </p:txBody>
      </p:sp>
      <p:sp>
        <p:nvSpPr>
          <p:cNvPr id="25604" name="Rectangle 1"/>
          <p:cNvSpPr>
            <a:spLocks noChangeArrowheads="1"/>
          </p:cNvSpPr>
          <p:nvPr/>
        </p:nvSpPr>
        <p:spPr bwMode="auto">
          <a:xfrm>
            <a:off x="0" y="44450"/>
            <a:ext cx="312738" cy="368300"/>
          </a:xfrm>
          <a:prstGeom prst="rect">
            <a:avLst/>
          </a:prstGeom>
          <a:noFill/>
          <a:ln w="9525">
            <a:noFill/>
            <a:miter lim="800000"/>
            <a:headEnd/>
            <a:tailEnd/>
          </a:ln>
        </p:spPr>
        <p:txBody>
          <a:bodyPr wrap="none" anchor="ctr">
            <a:spAutoFit/>
          </a:bodyPr>
          <a:lstStyle/>
          <a:p>
            <a:pPr eaLnBrk="0" hangingPunct="0"/>
            <a:r>
              <a:rPr lang="en-US" sz="1800"/>
              <a:t>  </a:t>
            </a:r>
            <a:endParaRPr lang="en-US" sz="17400"/>
          </a:p>
        </p:txBody>
      </p:sp>
      <p:pic>
        <p:nvPicPr>
          <p:cNvPr id="25605" name="Picture 2" descr="Recommended immunization schedule for persons aged 7 through 18 years --- United States, 2010 (for those who fall behind or start late, see the schedule below and the catch-up schedule [Table])"/>
          <p:cNvPicPr>
            <a:picLocks noChangeAspect="1" noChangeArrowheads="1"/>
          </p:cNvPicPr>
          <p:nvPr/>
        </p:nvPicPr>
        <p:blipFill>
          <a:blip r:embed="rId2" cstate="print"/>
          <a:srcRect/>
          <a:stretch>
            <a:fillRect/>
          </a:stretch>
        </p:blipFill>
        <p:spPr bwMode="auto">
          <a:xfrm>
            <a:off x="533400" y="2057400"/>
            <a:ext cx="816292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dirty="0" smtClean="0"/>
              <a:t>Advisory Committee on Immunization Practice (ACIP) </a:t>
            </a:r>
            <a:br>
              <a:rPr lang="en-US" sz="2000" dirty="0" smtClean="0"/>
            </a:br>
            <a:r>
              <a:rPr lang="en-US" sz="2000" dirty="0" smtClean="0"/>
              <a:t>Recommended adult immunization schedule, by vaccine and age group - United States, 2010</a:t>
            </a:r>
            <a:br>
              <a:rPr lang="en-US" sz="2000" dirty="0" smtClean="0"/>
            </a:br>
            <a:endParaRPr lang="en-US" sz="2000" dirty="0"/>
          </a:p>
        </p:txBody>
      </p:sp>
      <p:sp>
        <p:nvSpPr>
          <p:cNvPr id="26627" name="Content Placeholder 2"/>
          <p:cNvSpPr>
            <a:spLocks noGrp="1"/>
          </p:cNvSpPr>
          <p:nvPr>
            <p:ph idx="1"/>
          </p:nvPr>
        </p:nvSpPr>
        <p:spPr/>
        <p:txBody>
          <a:bodyPr/>
          <a:lstStyle/>
          <a:p>
            <a:pPr>
              <a:buFont typeface="Wingdings" pitchFamily="2" charset="2"/>
              <a:buNone/>
            </a:pPr>
            <a:r>
              <a:rPr lang="en-US" sz="1200" b="1" smtClean="0"/>
              <a:t>Recommended adult immunization schedule, by vaccine and age group - United States, 2010</a:t>
            </a:r>
          </a:p>
          <a:p>
            <a:endParaRPr lang="en-US" sz="1200" smtClean="0"/>
          </a:p>
        </p:txBody>
      </p:sp>
      <p:pic>
        <p:nvPicPr>
          <p:cNvPr id="26628" name="Picture 1" descr="The figure shows the recommended adult immunization schedule, by vaccine and age group for the United States in 2010."/>
          <p:cNvPicPr>
            <a:picLocks noChangeAspect="1" noChangeArrowheads="1"/>
          </p:cNvPicPr>
          <p:nvPr/>
        </p:nvPicPr>
        <p:blipFill>
          <a:blip r:embed="rId2" cstate="print"/>
          <a:srcRect/>
          <a:stretch>
            <a:fillRect/>
          </a:stretch>
        </p:blipFill>
        <p:spPr bwMode="auto">
          <a:xfrm>
            <a:off x="533400" y="1905000"/>
            <a:ext cx="8001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defRPr/>
            </a:pPr>
            <a:r>
              <a:rPr lang="en-US" sz="3600" dirty="0" smtClean="0"/>
              <a:t>Vaccines Routinely Administered to All Military Recruits (PGW Era)</a:t>
            </a:r>
          </a:p>
        </p:txBody>
      </p:sp>
      <p:graphicFrame>
        <p:nvGraphicFramePr>
          <p:cNvPr id="12337" name="Group 49"/>
          <p:cNvGraphicFramePr>
            <a:graphicFrameLocks noGrp="1"/>
          </p:cNvGraphicFramePr>
          <p:nvPr>
            <p:ph type="tbl" idx="1"/>
          </p:nvPr>
        </p:nvGraphicFramePr>
        <p:xfrm>
          <a:off x="762000" y="1371600"/>
          <a:ext cx="7696200" cy="4462084"/>
        </p:xfrm>
        <a:graphic>
          <a:graphicData uri="http://schemas.openxmlformats.org/drawingml/2006/table">
            <a:tbl>
              <a:tblPr/>
              <a:tblGrid>
                <a:gridCol w="3420533"/>
                <a:gridCol w="4275667"/>
              </a:tblGrid>
              <a:tr h="469471">
                <a:tc>
                  <a:txBody>
                    <a:bodyPr/>
                    <a:lstStyle/>
                    <a:p>
                      <a:pPr marL="0" marR="0" lvl="0" indent="0" algn="ctr"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Vaccine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79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Adenovirus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oral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471">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Influenza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Annual shot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79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Measles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shot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471">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Meningococcal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r>
                        <a:rPr kumimoji="0" lang="en-US" sz="2000" b="0" i="0" u="none" strike="noStrike" cap="none" normalizeH="0" baseline="30000" dirty="0" smtClean="0">
                          <a:ln>
                            <a:noFill/>
                          </a:ln>
                          <a:solidFill>
                            <a:schemeClr val="tx1"/>
                          </a:solidFill>
                          <a:effectLst/>
                          <a:latin typeface="Arial" charset="0"/>
                        </a:rPr>
                        <a:t>st</a:t>
                      </a:r>
                      <a:r>
                        <a:rPr kumimoji="0" lang="en-US" sz="2000" b="0" i="0" u="none" strike="noStrike" cap="none" normalizeH="0" baseline="0" dirty="0" smtClean="0">
                          <a:ln>
                            <a:noFill/>
                          </a:ln>
                          <a:solidFill>
                            <a:schemeClr val="tx1"/>
                          </a:solidFill>
                          <a:effectLst/>
                          <a:latin typeface="Arial" charset="0"/>
                        </a:rPr>
                        <a:t> shot &amp; booster every 3-5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471">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Polio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oral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79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Tetanus-Diphtheria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Booster every 10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79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Rubella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 shot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55">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Small pox (through the late 1980s)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defRPr/>
            </a:pPr>
            <a:r>
              <a:rPr lang="en-US" sz="3200" dirty="0" smtClean="0"/>
              <a:t>Vaccines Administered to Special Military Occupations (PGW Era)</a:t>
            </a:r>
          </a:p>
        </p:txBody>
      </p:sp>
      <p:graphicFrame>
        <p:nvGraphicFramePr>
          <p:cNvPr id="14479" name="Group 143"/>
          <p:cNvGraphicFramePr>
            <a:graphicFrameLocks noGrp="1"/>
          </p:cNvGraphicFramePr>
          <p:nvPr>
            <p:ph type="tbl" idx="1"/>
          </p:nvPr>
        </p:nvGraphicFramePr>
        <p:xfrm>
          <a:off x="228600" y="1219200"/>
          <a:ext cx="8610600" cy="4648201"/>
        </p:xfrm>
        <a:graphic>
          <a:graphicData uri="http://schemas.openxmlformats.org/drawingml/2006/table">
            <a:tbl>
              <a:tblPr/>
              <a:tblGrid>
                <a:gridCol w="2162175"/>
                <a:gridCol w="3582988"/>
                <a:gridCol w="2865437"/>
              </a:tblGrid>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Vaccine</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Personnel</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Times New Roman" pitchFamily="18" charset="0"/>
                        </a:rPr>
                        <a:t>Schedule</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Plague</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Marines, Navy, Army, Special forces, at-risk occupations or deployment to at risk areas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5 shots over 12 months</a:t>
                      </a:r>
                      <a:endParaRPr kumimoji="0" lang="en-US" sz="1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then booster every 1-2 years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Smallpox</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Vaccine or booster to new   recruits through the late 1980’s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1 dose</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7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Typhoid</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Army &amp; Air Force alert forces for deployment to high risk areas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2 doses in 2 months, then booster every 3 years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8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Yellow Fever</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Navy, Marines, Army and Air Force alert forces and for deployment to high risk areas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 1</a:t>
                      </a:r>
                      <a:r>
                        <a:rPr kumimoji="0" lang="en-US" sz="1800" b="0" i="0" u="none" strike="noStrike" cap="none" normalizeH="0" baseline="30000" dirty="0" smtClean="0">
                          <a:ln>
                            <a:noFill/>
                          </a:ln>
                          <a:solidFill>
                            <a:schemeClr val="tx1"/>
                          </a:solidFill>
                          <a:effectLst/>
                          <a:latin typeface="+mn-lt"/>
                          <a:cs typeface="Times New Roman" pitchFamily="18" charset="0"/>
                        </a:rPr>
                        <a:t>st</a:t>
                      </a:r>
                      <a:r>
                        <a:rPr kumimoji="0" lang="en-US" sz="1800" b="0" i="0" u="none" strike="noStrike" cap="none" normalizeH="0" baseline="0" dirty="0" smtClean="0">
                          <a:ln>
                            <a:noFill/>
                          </a:ln>
                          <a:solidFill>
                            <a:schemeClr val="tx1"/>
                          </a:solidFill>
                          <a:effectLst/>
                          <a:latin typeface="+mn-lt"/>
                          <a:cs typeface="Times New Roman" pitchFamily="18" charset="0"/>
                        </a:rPr>
                        <a:t> shot, then booster every 10 years</a:t>
                      </a:r>
                      <a:endParaRPr kumimoji="0" lang="en-US" sz="18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Vaccinations - 2</a:t>
            </a:r>
            <a:endParaRPr lang="en-US" dirty="0"/>
          </a:p>
        </p:txBody>
      </p:sp>
      <p:sp>
        <p:nvSpPr>
          <p:cNvPr id="29699" name="Content Placeholder 2"/>
          <p:cNvSpPr>
            <a:spLocks noGrp="1"/>
          </p:cNvSpPr>
          <p:nvPr>
            <p:ph idx="1"/>
          </p:nvPr>
        </p:nvSpPr>
        <p:spPr>
          <a:xfrm>
            <a:off x="381000" y="1219200"/>
            <a:ext cx="8229600" cy="4906963"/>
          </a:xfrm>
        </p:spPr>
        <p:txBody>
          <a:bodyPr/>
          <a:lstStyle/>
          <a:p>
            <a:r>
              <a:rPr lang="en-US" sz="2400" b="1" smtClean="0"/>
              <a:t>What are the known health effects?</a:t>
            </a:r>
            <a:endParaRPr lang="en-US" sz="2400" smtClean="0"/>
          </a:p>
          <a:p>
            <a:r>
              <a:rPr lang="en-US" sz="2400" smtClean="0"/>
              <a:t>A common reaction is local erythema, swelling and tenderness, malaise and a “viral illness” like syndrome. Typically onset within 12-24 hours and tend to resolve within 48-72 hours of onset. Same with Anthrax vaccine.</a:t>
            </a:r>
          </a:p>
          <a:p>
            <a:r>
              <a:rPr lang="en-US" sz="2400" smtClean="0"/>
              <a:t>Studies show rare delayed onset of side effects to any of the common vaccinations. There is a small number of individuals that will have a serious reaction following administration of any immunization, but this number is not significantly larger for Anthrax vaccine. </a:t>
            </a:r>
          </a:p>
          <a:p>
            <a:r>
              <a:rPr lang="en-US" sz="2400" smtClean="0"/>
              <a:t>Multiple vaccinations on the same day common practice. </a:t>
            </a:r>
          </a:p>
          <a:p>
            <a:r>
              <a:rPr lang="en-US" sz="2400" smtClean="0"/>
              <a:t>Unproven theory. 	</a:t>
            </a:r>
          </a:p>
          <a:p>
            <a:pPr>
              <a:buFont typeface="Wingdings" pitchFamily="2" charset="2"/>
              <a:buNone/>
            </a:pPr>
            <a:endParaRPr lang="en-US" sz="2400" smtClean="0"/>
          </a:p>
          <a:p>
            <a:endParaRPr lang="en-US"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Vaccinations - 3</a:t>
            </a:r>
            <a:endParaRPr lang="en-US" dirty="0"/>
          </a:p>
        </p:txBody>
      </p:sp>
      <p:sp>
        <p:nvSpPr>
          <p:cNvPr id="30723" name="Content Placeholder 2"/>
          <p:cNvSpPr>
            <a:spLocks noGrp="1"/>
          </p:cNvSpPr>
          <p:nvPr>
            <p:ph idx="1"/>
          </p:nvPr>
        </p:nvSpPr>
        <p:spPr/>
        <p:txBody>
          <a:bodyPr/>
          <a:lstStyle/>
          <a:p>
            <a:r>
              <a:rPr lang="en-US" sz="2400" b="1" smtClean="0"/>
              <a:t>Is there a way to test to confirm exposure?</a:t>
            </a:r>
            <a:endParaRPr lang="en-US" sz="2400" smtClean="0"/>
          </a:p>
          <a:p>
            <a:r>
              <a:rPr lang="en-US" sz="2400" smtClean="0"/>
              <a:t>Blood tests may indicate prior vaccination or exposures to the native infection. However, there are no tests available that will specifically test for multiple vaccination related immune dysregulation.</a:t>
            </a:r>
          </a:p>
          <a:p>
            <a:r>
              <a:rPr lang="en-US" sz="2400" b="1" smtClean="0"/>
              <a:t>Is there a way to test for health effects?</a:t>
            </a:r>
            <a:endParaRPr lang="en-US" sz="2400" smtClean="0"/>
          </a:p>
          <a:p>
            <a:r>
              <a:rPr lang="en-US" sz="2400" smtClean="0"/>
              <a:t>Blood tests can assess different components of the immune system, both in terms of quantity and function. However, since there is still no objective evidence of a specific type of immune dysregulation related to multiple vaccinations there are no tests currently recommended.  </a:t>
            </a:r>
          </a:p>
          <a:p>
            <a:endParaRPr 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Vaccinations - 4</a:t>
            </a:r>
            <a:endParaRPr lang="en-US" dirty="0"/>
          </a:p>
        </p:txBody>
      </p:sp>
      <p:sp>
        <p:nvSpPr>
          <p:cNvPr id="31747" name="Content Placeholder 2"/>
          <p:cNvSpPr>
            <a:spLocks noGrp="1"/>
          </p:cNvSpPr>
          <p:nvPr>
            <p:ph idx="1"/>
          </p:nvPr>
        </p:nvSpPr>
        <p:spPr/>
        <p:txBody>
          <a:bodyPr/>
          <a:lstStyle/>
          <a:p>
            <a:r>
              <a:rPr lang="en-US" sz="2400" b="1" smtClean="0"/>
              <a:t>Are there specific treatments for the health effects secondary to exposure?</a:t>
            </a:r>
            <a:endParaRPr lang="en-US" sz="2400" smtClean="0"/>
          </a:p>
          <a:p>
            <a:r>
              <a:rPr lang="en-US" sz="2400" smtClean="0"/>
              <a:t>No, there are no specific treatments because there are no known clinical entities connected to this exposure. </a:t>
            </a:r>
          </a:p>
          <a:p>
            <a:pPr>
              <a:buFont typeface="Wingdings" pitchFamily="2" charset="2"/>
              <a:buNone/>
            </a:pPr>
            <a:endParaRPr lang="en-US" sz="2400" smtClean="0"/>
          </a:p>
          <a:p>
            <a:r>
              <a:rPr lang="en-US" sz="2400" b="1" smtClean="0"/>
              <a:t>Additional diagnostic resources</a:t>
            </a:r>
            <a:endParaRPr lang="en-US" sz="2400" smtClean="0"/>
          </a:p>
          <a:p>
            <a:r>
              <a:rPr lang="en-US" sz="2400" smtClean="0"/>
              <a:t>Veterans that still have concerns about this exposure may be referred to the VA’s War Related Illness and Injury Study Center (WRIISC).</a:t>
            </a:r>
          </a:p>
          <a:p>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Disclaimer</a:t>
            </a:r>
            <a:endParaRPr lang="en-US" dirty="0"/>
          </a:p>
        </p:txBody>
      </p:sp>
      <p:sp>
        <p:nvSpPr>
          <p:cNvPr id="5123" name="Content Placeholder 2"/>
          <p:cNvSpPr>
            <a:spLocks noGrp="1"/>
          </p:cNvSpPr>
          <p:nvPr>
            <p:ph idx="1"/>
          </p:nvPr>
        </p:nvSpPr>
        <p:spPr/>
        <p:txBody>
          <a:bodyPr/>
          <a:lstStyle/>
          <a:p>
            <a:r>
              <a:rPr lang="en-US" smtClean="0"/>
              <a:t>The views expressed in this presentation are those of the author and do not necessarily represent the position of the Department of Veterans Affairs or the United States Government</a:t>
            </a:r>
          </a:p>
          <a:p>
            <a:r>
              <a:rPr lang="en-US" smtClean="0"/>
              <a:t>I have no known conflicts of interest other than that I work for the Department of Veterans Affairs</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Hexavalent Chromium –</a:t>
            </a:r>
            <a:br>
              <a:rPr lang="en-US" dirty="0" smtClean="0"/>
            </a:br>
            <a:r>
              <a:rPr lang="en-US" dirty="0" smtClean="0"/>
              <a:t>Qarmat Ali</a:t>
            </a:r>
            <a:endParaRPr lang="en-US" dirty="0"/>
          </a:p>
        </p:txBody>
      </p:sp>
      <p:sp>
        <p:nvSpPr>
          <p:cNvPr id="32771" name="Content Placeholder 2"/>
          <p:cNvSpPr>
            <a:spLocks noGrp="1"/>
          </p:cNvSpPr>
          <p:nvPr>
            <p:ph idx="1"/>
          </p:nvPr>
        </p:nvSpPr>
        <p:spPr/>
        <p:txBody>
          <a:bodyPr/>
          <a:lstStyle/>
          <a:p>
            <a:r>
              <a:rPr lang="en-US" sz="2400" b="1" smtClean="0"/>
              <a:t>What is this Substance?</a:t>
            </a:r>
          </a:p>
          <a:p>
            <a:r>
              <a:rPr lang="en-US" sz="2400" smtClean="0"/>
              <a:t>Water treatment facility near Basra, Iraq. Sodium Dichromate used as an anticorrosive agent in pipes. Chromium is a known human carcinogen.</a:t>
            </a:r>
          </a:p>
          <a:p>
            <a:r>
              <a:rPr lang="en-US" sz="2400" b="1" smtClean="0"/>
              <a:t>How might a Veteran have been exposed?</a:t>
            </a:r>
            <a:endParaRPr lang="en-US" sz="2400" smtClean="0"/>
          </a:p>
          <a:p>
            <a:r>
              <a:rPr lang="en-US" sz="2400" smtClean="0"/>
              <a:t>During looting large bags were vandalized and the chemical spread over the site. From April to September 2003, probability of some (unknown level) exposure to NG troops, 700, from IN, OR, WV and SC. </a:t>
            </a:r>
          </a:p>
          <a:p>
            <a:r>
              <a:rPr lang="en-US" sz="2400" smtClean="0"/>
              <a:t>Airborne, Dermal, Ingestion, Direct Inhalation?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Qarmat Ali - 2</a:t>
            </a:r>
            <a:endParaRPr lang="en-US" dirty="0"/>
          </a:p>
        </p:txBody>
      </p:sp>
      <p:sp>
        <p:nvSpPr>
          <p:cNvPr id="33795" name="Content Placeholder 2"/>
          <p:cNvSpPr>
            <a:spLocks noGrp="1"/>
          </p:cNvSpPr>
          <p:nvPr>
            <p:ph idx="1"/>
          </p:nvPr>
        </p:nvSpPr>
        <p:spPr/>
        <p:txBody>
          <a:bodyPr/>
          <a:lstStyle/>
          <a:p>
            <a:r>
              <a:rPr lang="en-US" sz="2400" b="1" smtClean="0"/>
              <a:t>What are the known health effects?</a:t>
            </a:r>
            <a:endParaRPr lang="en-US" sz="2400" smtClean="0"/>
          </a:p>
          <a:p>
            <a:r>
              <a:rPr lang="en-US" sz="2400" smtClean="0"/>
              <a:t>Nose irritations, nose bleeds, chrome holes </a:t>
            </a:r>
          </a:p>
          <a:p>
            <a:r>
              <a:rPr lang="en-US" sz="2400" smtClean="0"/>
              <a:t>Allergic reactions, including skin rashes, chrome ulcers </a:t>
            </a:r>
          </a:p>
          <a:p>
            <a:r>
              <a:rPr lang="en-US" sz="2400" smtClean="0"/>
              <a:t>Respiratory problems such as asthma, cough, shortness of breath, wheezing </a:t>
            </a:r>
          </a:p>
          <a:p>
            <a:r>
              <a:rPr lang="en-US" sz="2400" smtClean="0"/>
              <a:t>Lung cancer </a:t>
            </a:r>
          </a:p>
          <a:p>
            <a:endParaRPr lang="en-US"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Qarmat Ali - 3</a:t>
            </a:r>
            <a:endParaRPr lang="en-US" dirty="0"/>
          </a:p>
        </p:txBody>
      </p:sp>
      <p:sp>
        <p:nvSpPr>
          <p:cNvPr id="34819" name="Content Placeholder 2"/>
          <p:cNvSpPr>
            <a:spLocks noGrp="1"/>
          </p:cNvSpPr>
          <p:nvPr>
            <p:ph idx="1"/>
          </p:nvPr>
        </p:nvSpPr>
        <p:spPr/>
        <p:txBody>
          <a:bodyPr/>
          <a:lstStyle/>
          <a:p>
            <a:r>
              <a:rPr lang="en-US" sz="2400" b="1" smtClean="0"/>
              <a:t>Is there a way to test to confirm exposure?</a:t>
            </a:r>
            <a:endParaRPr lang="en-US" sz="2400" smtClean="0"/>
          </a:p>
          <a:p>
            <a:r>
              <a:rPr lang="en-US" sz="2400" smtClean="0"/>
              <a:t>Blood and urine tests not helpful 7 years later. </a:t>
            </a:r>
          </a:p>
          <a:p>
            <a:pPr>
              <a:buFont typeface="Wingdings" pitchFamily="2" charset="2"/>
              <a:buNone/>
            </a:pPr>
            <a:r>
              <a:rPr lang="en-US" sz="2400" smtClean="0"/>
              <a:t>	</a:t>
            </a:r>
          </a:p>
          <a:p>
            <a:r>
              <a:rPr lang="en-US" sz="2400" b="1" smtClean="0"/>
              <a:t>Is there a way to test for health effects?</a:t>
            </a:r>
            <a:endParaRPr lang="en-US" sz="2400" smtClean="0"/>
          </a:p>
          <a:p>
            <a:r>
              <a:rPr lang="en-US" sz="2400" smtClean="0"/>
              <a:t>Presence of chrome holes and/or ulcers with no other source of exposure. </a:t>
            </a:r>
          </a:p>
          <a:p>
            <a:r>
              <a:rPr lang="en-US" sz="2400" smtClean="0"/>
              <a:t>Current recommendation is for CXR, PFT and directed PE.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Qarmat Ali - 4</a:t>
            </a:r>
            <a:endParaRPr lang="en-US" dirty="0"/>
          </a:p>
        </p:txBody>
      </p:sp>
      <p:sp>
        <p:nvSpPr>
          <p:cNvPr id="35843" name="Content Placeholder 2"/>
          <p:cNvSpPr>
            <a:spLocks noGrp="1"/>
          </p:cNvSpPr>
          <p:nvPr>
            <p:ph idx="1"/>
          </p:nvPr>
        </p:nvSpPr>
        <p:spPr>
          <a:xfrm>
            <a:off x="457200" y="1371600"/>
            <a:ext cx="8229600" cy="4754563"/>
          </a:xfrm>
        </p:spPr>
        <p:txBody>
          <a:bodyPr/>
          <a:lstStyle/>
          <a:p>
            <a:r>
              <a:rPr lang="en-US" sz="2400" b="1" smtClean="0"/>
              <a:t>Are there specific treatments for the health effects secondary to exposure?</a:t>
            </a:r>
            <a:endParaRPr lang="en-US" sz="2400" smtClean="0"/>
          </a:p>
          <a:p>
            <a:r>
              <a:rPr lang="en-US" sz="2400" smtClean="0"/>
              <a:t>No, clinical conditions secondary to chrome exposure are treated based on the condition regardless of causation. The exception is to ensure no further exposure and no aggravating conditions or behaviors.  </a:t>
            </a:r>
          </a:p>
          <a:p>
            <a:r>
              <a:rPr lang="en-US" sz="2400" b="1" smtClean="0"/>
              <a:t>Additional diagnostic resources</a:t>
            </a:r>
            <a:endParaRPr lang="en-US" sz="2400" smtClean="0"/>
          </a:p>
          <a:p>
            <a:r>
              <a:rPr lang="en-US" sz="2400" smtClean="0"/>
              <a:t>Veterans identified as having worked at the site during the time in question (now in 32 states) have been directly contacted to have a PGW Registry exam. Questions, tests and exam components have been added and they will be followed-up in one year. Precedent setting!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Burn Pits</a:t>
            </a:r>
            <a:endParaRPr lang="en-US" dirty="0"/>
          </a:p>
        </p:txBody>
      </p:sp>
      <p:sp>
        <p:nvSpPr>
          <p:cNvPr id="36867" name="Content Placeholder 2"/>
          <p:cNvSpPr>
            <a:spLocks noGrp="1"/>
          </p:cNvSpPr>
          <p:nvPr>
            <p:ph idx="1"/>
          </p:nvPr>
        </p:nvSpPr>
        <p:spPr/>
        <p:txBody>
          <a:bodyPr/>
          <a:lstStyle/>
          <a:p>
            <a:r>
              <a:rPr lang="en-US" sz="2400" b="1" smtClean="0"/>
              <a:t>What is this Substance?</a:t>
            </a:r>
          </a:p>
          <a:p>
            <a:r>
              <a:rPr lang="en-US" sz="2400" smtClean="0"/>
              <a:t>Military burns all waste, including paper, wood, metal, chemical, vegetable, human, etc. many burn pits operated 24/7. As large as 100 acres. </a:t>
            </a:r>
          </a:p>
          <a:p>
            <a:r>
              <a:rPr lang="en-US" sz="2400" smtClean="0"/>
              <a:t>Sampling reveals multiple contaminants in very low levels*.</a:t>
            </a:r>
          </a:p>
          <a:p>
            <a:r>
              <a:rPr lang="en-US" sz="2400" b="1" smtClean="0"/>
              <a:t>How might a Veteran have been exposed?</a:t>
            </a:r>
            <a:endParaRPr lang="en-US" sz="2400" smtClean="0"/>
          </a:p>
          <a:p>
            <a:r>
              <a:rPr lang="en-US" sz="2400" smtClean="0"/>
              <a:t>Working or being billeted downwind</a:t>
            </a:r>
          </a:p>
          <a:p>
            <a:r>
              <a:rPr lang="en-US" sz="2400" smtClean="0"/>
              <a:t>Most actual operators were/are contractors</a:t>
            </a:r>
          </a:p>
          <a:p>
            <a:r>
              <a:rPr lang="en-US" sz="2400" smtClean="0"/>
              <a:t>Regulations about what should not be burned, but…</a:t>
            </a:r>
          </a:p>
          <a:p>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37891" name="Content Placeholder 3" descr="Image of truck in burning gorge, soldiers standing nearby "/>
          <p:cNvPicPr>
            <a:picLocks noGrp="1" noChangeAspect="1"/>
          </p:cNvPicPr>
          <p:nvPr>
            <p:ph idx="1"/>
          </p:nvPr>
        </p:nvPicPr>
        <p:blipFill>
          <a:blip r:embed="rId2" cstate="print"/>
          <a:srcRect/>
          <a:stretch>
            <a:fillRect/>
          </a:stretch>
        </p:blipFill>
        <p:spPr>
          <a:xfrm>
            <a:off x="457200" y="381000"/>
            <a:ext cx="4267200" cy="3200400"/>
          </a:xfrm>
        </p:spPr>
      </p:pic>
      <p:pic>
        <p:nvPicPr>
          <p:cNvPr id="37892" name="Picture 2" descr="Photo of burning material in desert"/>
          <p:cNvPicPr>
            <a:picLocks noChangeAspect="1" noChangeArrowheads="1"/>
          </p:cNvPicPr>
          <p:nvPr/>
        </p:nvPicPr>
        <p:blipFill>
          <a:blip r:embed="rId3" cstate="print"/>
          <a:srcRect/>
          <a:stretch>
            <a:fillRect/>
          </a:stretch>
        </p:blipFill>
        <p:spPr bwMode="auto">
          <a:xfrm>
            <a:off x="4648200" y="381000"/>
            <a:ext cx="4114800" cy="3190875"/>
          </a:xfrm>
          <a:prstGeom prst="rect">
            <a:avLst/>
          </a:prstGeom>
          <a:noFill/>
          <a:ln w="9525">
            <a:noFill/>
            <a:miter lim="800000"/>
            <a:headEnd/>
            <a:tailEnd/>
          </a:ln>
        </p:spPr>
      </p:pic>
      <p:pic>
        <p:nvPicPr>
          <p:cNvPr id="37893" name="Picture 4" descr="Photo of burning materials, rubble"/>
          <p:cNvPicPr>
            <a:picLocks noChangeAspect="1" noChangeArrowheads="1"/>
          </p:cNvPicPr>
          <p:nvPr/>
        </p:nvPicPr>
        <p:blipFill>
          <a:blip r:embed="rId4" cstate="print"/>
          <a:srcRect/>
          <a:stretch>
            <a:fillRect/>
          </a:stretch>
        </p:blipFill>
        <p:spPr bwMode="auto">
          <a:xfrm>
            <a:off x="457200" y="3505200"/>
            <a:ext cx="4191000" cy="3048000"/>
          </a:xfrm>
          <a:prstGeom prst="rect">
            <a:avLst/>
          </a:prstGeom>
          <a:noFill/>
          <a:ln w="9525">
            <a:noFill/>
            <a:miter lim="800000"/>
            <a:headEnd/>
            <a:tailEnd/>
          </a:ln>
        </p:spPr>
      </p:pic>
      <p:pic>
        <p:nvPicPr>
          <p:cNvPr id="37894" name="Picture 6" descr="Burnpit in the desert, massive smoke cloud in air"/>
          <p:cNvPicPr>
            <a:picLocks noChangeAspect="1" noChangeArrowheads="1"/>
          </p:cNvPicPr>
          <p:nvPr/>
        </p:nvPicPr>
        <p:blipFill>
          <a:blip r:embed="rId5" cstate="print"/>
          <a:srcRect/>
          <a:stretch>
            <a:fillRect/>
          </a:stretch>
        </p:blipFill>
        <p:spPr bwMode="auto">
          <a:xfrm>
            <a:off x="4648200" y="3505200"/>
            <a:ext cx="4114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Burn Pits - 2</a:t>
            </a:r>
            <a:endParaRPr lang="en-US" dirty="0"/>
          </a:p>
        </p:txBody>
      </p:sp>
      <p:sp>
        <p:nvSpPr>
          <p:cNvPr id="38915" name="Content Placeholder 2"/>
          <p:cNvSpPr>
            <a:spLocks noGrp="1"/>
          </p:cNvSpPr>
          <p:nvPr>
            <p:ph idx="1"/>
          </p:nvPr>
        </p:nvSpPr>
        <p:spPr/>
        <p:txBody>
          <a:bodyPr/>
          <a:lstStyle/>
          <a:p>
            <a:r>
              <a:rPr lang="en-US" sz="2400" b="1" smtClean="0"/>
              <a:t>What are the known health effects?</a:t>
            </a:r>
            <a:endParaRPr lang="en-US" sz="2400" smtClean="0"/>
          </a:p>
          <a:p>
            <a:r>
              <a:rPr lang="en-US" sz="2400" smtClean="0"/>
              <a:t>Not sure, believe asthma and sinusitis. </a:t>
            </a:r>
          </a:p>
          <a:p>
            <a:r>
              <a:rPr lang="en-US" sz="2400" smtClean="0"/>
              <a:t>Unproven what else, many studies are ongoing.</a:t>
            </a:r>
          </a:p>
          <a:p>
            <a:r>
              <a:rPr lang="en-US" sz="2400" smtClean="0"/>
              <a:t>Possible small airway condition, resulting in reduced exercise tolerance?</a:t>
            </a:r>
          </a:p>
          <a:p>
            <a:r>
              <a:rPr lang="en-US" sz="2400" b="1" smtClean="0"/>
              <a:t>Is there a way to test to confirm exposure?</a:t>
            </a:r>
            <a:endParaRPr lang="en-US" sz="2400" smtClean="0"/>
          </a:p>
          <a:p>
            <a:r>
              <a:rPr lang="en-US" sz="2400" smtClean="0"/>
              <a:t>No </a:t>
            </a:r>
          </a:p>
          <a:p>
            <a:pPr>
              <a:buFont typeface="Wingdings" pitchFamily="2" charset="2"/>
              <a:buNone/>
            </a:pPr>
            <a:r>
              <a:rPr lang="en-US" sz="2400" smtClean="0"/>
              <a:t>	</a:t>
            </a:r>
            <a:r>
              <a:rPr lang="en-US" sz="2400" b="1" smtClean="0"/>
              <a:t>Is there a way to test for health effects?</a:t>
            </a:r>
          </a:p>
          <a:p>
            <a:r>
              <a:rPr lang="en-US" sz="2400" smtClean="0"/>
              <a:t>No. Recommendations being written for probable CXR, PFT with BD, possible CT, EST, Prone CT, etc.</a:t>
            </a:r>
          </a:p>
          <a:p>
            <a:endParaRPr lang="en-US"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Burn Pits - 3</a:t>
            </a:r>
            <a:endParaRPr lang="en-US" dirty="0"/>
          </a:p>
        </p:txBody>
      </p:sp>
      <p:sp>
        <p:nvSpPr>
          <p:cNvPr id="39939" name="Content Placeholder 2"/>
          <p:cNvSpPr>
            <a:spLocks noGrp="1"/>
          </p:cNvSpPr>
          <p:nvPr>
            <p:ph idx="1"/>
          </p:nvPr>
        </p:nvSpPr>
        <p:spPr/>
        <p:txBody>
          <a:bodyPr/>
          <a:lstStyle/>
          <a:p>
            <a:r>
              <a:rPr lang="en-US" sz="2400" b="1" smtClean="0"/>
              <a:t>Are there specific treatments for the health effects secondary to exposure?</a:t>
            </a:r>
            <a:endParaRPr lang="en-US" sz="2400" smtClean="0"/>
          </a:p>
          <a:p>
            <a:r>
              <a:rPr lang="en-US" sz="2400" smtClean="0"/>
              <a:t>No, clinical conditions are treated based on the condition regardless of causation. The exception is to ensure no further exposure and no aggravating conditions or behaviors.  </a:t>
            </a:r>
          </a:p>
          <a:p>
            <a:r>
              <a:rPr lang="en-US" sz="2400" b="1" smtClean="0"/>
              <a:t>Additional diagnostic resources</a:t>
            </a:r>
            <a:endParaRPr lang="en-US" sz="2400" smtClean="0"/>
          </a:p>
          <a:p>
            <a:r>
              <a:rPr lang="en-US" sz="2400" smtClean="0"/>
              <a:t>Veterans that still have concerns about this exposure may be referred to the VA’s War Related Illness and Injury Study Center (WRIISC). Although most answers not yet known. </a:t>
            </a:r>
          </a:p>
          <a:p>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3600" dirty="0" smtClean="0"/>
              <a:t>How to conduct an environmental exposure assessment for veterans</a:t>
            </a:r>
          </a:p>
        </p:txBody>
      </p:sp>
      <p:sp>
        <p:nvSpPr>
          <p:cNvPr id="40963" name="Rectangle 3"/>
          <p:cNvSpPr>
            <a:spLocks noGrp="1" noChangeArrowheads="1"/>
          </p:cNvSpPr>
          <p:nvPr>
            <p:ph type="body" idx="1"/>
          </p:nvPr>
        </p:nvSpPr>
        <p:spPr/>
        <p:txBody>
          <a:bodyPr/>
          <a:lstStyle/>
          <a:p>
            <a:pPr eaLnBrk="1" hangingPunct="1"/>
            <a:r>
              <a:rPr lang="en-US" sz="4400" smtClean="0"/>
              <a:t>Why?</a:t>
            </a:r>
          </a:p>
          <a:p>
            <a:pPr lvl="1" eaLnBrk="1" hangingPunct="1"/>
            <a:r>
              <a:rPr lang="en-US" sz="4000" smtClean="0"/>
              <a:t>¼ Million Service Members with concerns (at least)</a:t>
            </a:r>
          </a:p>
          <a:p>
            <a:pPr lvl="1" eaLnBrk="1" hangingPunct="1"/>
            <a:r>
              <a:rPr lang="en-US" sz="4000" smtClean="0"/>
              <a:t>50% not receiving care from the VA</a:t>
            </a:r>
          </a:p>
          <a:p>
            <a:pPr lvl="1" eaLnBrk="1" hangingPunct="1"/>
            <a:r>
              <a:rPr lang="en-US" sz="4000" smtClean="0"/>
              <a:t>Prevention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457200"/>
            <a:ext cx="88392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1987" name="Rectangle 3"/>
          <p:cNvSpPr>
            <a:spLocks noGrp="1" noChangeArrowheads="1"/>
          </p:cNvSpPr>
          <p:nvPr>
            <p:ph type="body" idx="1"/>
          </p:nvPr>
        </p:nvSpPr>
        <p:spPr/>
        <p:txBody>
          <a:bodyPr/>
          <a:lstStyle/>
          <a:p>
            <a:pPr eaLnBrk="1" hangingPunct="1">
              <a:buFont typeface="Wingdings" pitchFamily="2" charset="2"/>
              <a:buNone/>
            </a:pPr>
            <a:r>
              <a:rPr lang="en-US" smtClean="0"/>
              <a:t> </a:t>
            </a:r>
          </a:p>
          <a:p>
            <a:pPr eaLnBrk="1" hangingPunct="1"/>
            <a:r>
              <a:rPr lang="en-US" b="1" u="sng" smtClean="0"/>
              <a:t>Introduction</a:t>
            </a:r>
            <a:r>
              <a:rPr lang="en-US" smtClean="0"/>
              <a:t> - Display empathy and care for the veteran to establish trust and credibility. Tell the veteran upfront that you will be honest - explaining what you do and don't know. Listen actively and patiently. Most veterans can tell dissembling from across the room.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147" name="Content Placeholder 2"/>
          <p:cNvSpPr>
            <a:spLocks noGrp="1"/>
          </p:cNvSpPr>
          <p:nvPr>
            <p:ph idx="1"/>
          </p:nvPr>
        </p:nvSpPr>
        <p:spPr/>
        <p:txBody>
          <a:bodyPr/>
          <a:lstStyle/>
          <a:p>
            <a:r>
              <a:rPr lang="en-US" smtClean="0"/>
              <a:t>What do we know about some of the more common exposures of concern to OEF/OIF Veterans?</a:t>
            </a:r>
          </a:p>
          <a:p>
            <a:r>
              <a:rPr lang="en-US" smtClean="0"/>
              <a:t>How do you conduct environmental exposure assessment with Veterans?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3011" name="Rectangle 3"/>
          <p:cNvSpPr>
            <a:spLocks noGrp="1" noChangeArrowheads="1"/>
          </p:cNvSpPr>
          <p:nvPr>
            <p:ph type="body" idx="1"/>
          </p:nvPr>
        </p:nvSpPr>
        <p:spPr/>
        <p:txBody>
          <a:bodyPr/>
          <a:lstStyle/>
          <a:p>
            <a:pPr eaLnBrk="1" hangingPunct="1">
              <a:buFont typeface="Wingdings" pitchFamily="2" charset="2"/>
              <a:buNone/>
            </a:pPr>
            <a:r>
              <a:rPr lang="en-US" smtClean="0"/>
              <a:t> </a:t>
            </a:r>
          </a:p>
          <a:p>
            <a:pPr eaLnBrk="1" hangingPunct="1"/>
            <a:r>
              <a:rPr lang="en-US" b="1" u="sng" smtClean="0"/>
              <a:t>Explanation of plan</a:t>
            </a:r>
            <a:r>
              <a:rPr lang="en-US" smtClean="0"/>
              <a:t> - Describing how you'll conduct the assessment gives the veteran some "control" and makes them a partner in the assessment. Think about the fact that this is a Veteran, trained to listen to authority, but may feel like they have had that trust violated.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4035" name="Rectangle 3"/>
          <p:cNvSpPr>
            <a:spLocks noGrp="1" noChangeArrowheads="1"/>
          </p:cNvSpPr>
          <p:nvPr>
            <p:ph type="body" idx="1"/>
          </p:nvPr>
        </p:nvSpPr>
        <p:spPr/>
        <p:txBody>
          <a:bodyPr/>
          <a:lstStyle/>
          <a:p>
            <a:pPr eaLnBrk="1" hangingPunct="1"/>
            <a:endParaRPr lang="en-US" b="1" u="sng" smtClean="0"/>
          </a:p>
          <a:p>
            <a:pPr eaLnBrk="1" hangingPunct="1"/>
            <a:r>
              <a:rPr lang="en-US" b="1" u="sng" smtClean="0"/>
              <a:t>Basic toxicology</a:t>
            </a:r>
            <a:r>
              <a:rPr lang="en-US" smtClean="0"/>
              <a:t> - Explain the need for a route of exposure and for a temporal relationship between exposure and effect. Explaining this in the generic sense may make discussions of specific exposures much easier for the Veteran to understand.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5059" name="Rectangle 3"/>
          <p:cNvSpPr>
            <a:spLocks noGrp="1" noChangeArrowheads="1"/>
          </p:cNvSpPr>
          <p:nvPr>
            <p:ph type="body" idx="1"/>
          </p:nvPr>
        </p:nvSpPr>
        <p:spPr>
          <a:xfrm>
            <a:off x="457200" y="2103438"/>
            <a:ext cx="8229600" cy="4525962"/>
          </a:xfrm>
        </p:spPr>
        <p:txBody>
          <a:bodyPr/>
          <a:lstStyle/>
          <a:p>
            <a:pPr eaLnBrk="1" hangingPunct="1"/>
            <a:r>
              <a:rPr lang="en-US" b="1" u="sng" smtClean="0"/>
              <a:t>Exposure history pre-enlistment/pre-deployment</a:t>
            </a:r>
            <a:r>
              <a:rPr lang="en-US" smtClean="0"/>
              <a:t> - Ask about location of birth, residencies, environment, schooling, neighborhood exposures, hobbies, travel, summer activities, and all jobs, etc. You know all this already.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6083" name="Rectangle 3"/>
          <p:cNvSpPr>
            <a:spLocks noGrp="1" noChangeArrowheads="1"/>
          </p:cNvSpPr>
          <p:nvPr>
            <p:ph type="body" idx="1"/>
          </p:nvPr>
        </p:nvSpPr>
        <p:spPr>
          <a:xfrm>
            <a:off x="457200" y="2179638"/>
            <a:ext cx="8229600" cy="4525962"/>
          </a:xfrm>
        </p:spPr>
        <p:txBody>
          <a:bodyPr/>
          <a:lstStyle/>
          <a:p>
            <a:pPr eaLnBrk="1" hangingPunct="1"/>
            <a:r>
              <a:rPr lang="en-US" b="1" u="sng" smtClean="0"/>
              <a:t>Exposure history of deployment(s)</a:t>
            </a:r>
            <a:r>
              <a:rPr lang="en-US" smtClean="0"/>
              <a:t> - This is what a veteran came to talk about. Include: time, duration and location of deployment(s); In area of hostilities?; Under fire and/or fired weapon?; Chemical alarms?; Antidote tablets?; Prophylactic medicines?;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Environmental Exposure Assessment </a:t>
            </a:r>
            <a:br>
              <a:rPr lang="en-US" dirty="0" smtClean="0"/>
            </a:br>
            <a:r>
              <a:rPr lang="en-US" dirty="0" smtClean="0"/>
              <a:t>Step by Step “How To”</a:t>
            </a:r>
            <a:endParaRPr lang="en-US" dirty="0"/>
          </a:p>
        </p:txBody>
      </p:sp>
      <p:sp>
        <p:nvSpPr>
          <p:cNvPr id="47107" name="Content Placeholder 2"/>
          <p:cNvSpPr>
            <a:spLocks noGrp="1"/>
          </p:cNvSpPr>
          <p:nvPr>
            <p:ph idx="1"/>
          </p:nvPr>
        </p:nvSpPr>
        <p:spPr/>
        <p:txBody>
          <a:bodyPr/>
          <a:lstStyle/>
          <a:p>
            <a:endParaRPr lang="en-US" b="1" u="sng" smtClean="0"/>
          </a:p>
          <a:p>
            <a:r>
              <a:rPr lang="en-US" b="1" u="sng" smtClean="0"/>
              <a:t>Exposure history of deployment(s)</a:t>
            </a:r>
            <a:r>
              <a:rPr lang="en-US" smtClean="0"/>
              <a:t> - Traumatic brain injury? (not covered in today’s presentation, but very important); Food and drink?; Immunizations and reactions to them?; Pesticide use – approved, unapproved, flea collars?; Illness while in theater?;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48131" name="Rectangle 3"/>
          <p:cNvSpPr>
            <a:spLocks noGrp="1" noChangeArrowheads="1"/>
          </p:cNvSpPr>
          <p:nvPr>
            <p:ph type="body" idx="1"/>
          </p:nvPr>
        </p:nvSpPr>
        <p:spPr>
          <a:xfrm>
            <a:off x="457200" y="2057400"/>
            <a:ext cx="8229600" cy="4525963"/>
          </a:xfrm>
        </p:spPr>
        <p:txBody>
          <a:bodyPr/>
          <a:lstStyle/>
          <a:p>
            <a:pPr eaLnBrk="1" hangingPunct="1"/>
            <a:r>
              <a:rPr lang="en-US" b="1" u="sng" smtClean="0"/>
              <a:t>Exposure history of deployment(s)</a:t>
            </a:r>
            <a:r>
              <a:rPr lang="en-US" smtClean="0"/>
              <a:t> – Sanitation during deployment? Illness while in theater?; Chemical exposures?; Exposure to air pollution – general or a specific factory, e.g., cement?; Burn pits?; Bugs, including flies?; Sand and sandstorms? </a:t>
            </a: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r>
            <a:br>
              <a:rPr lang="en-US" dirty="0" smtClean="0"/>
            </a:br>
            <a:r>
              <a:rPr lang="en-US" dirty="0" smtClean="0"/>
              <a:t>Environmental Exposure Assessment </a:t>
            </a:r>
            <a:br>
              <a:rPr lang="en-US" dirty="0" smtClean="0"/>
            </a:br>
            <a:r>
              <a:rPr lang="en-US" dirty="0" smtClean="0"/>
              <a:t>Step by Step “How To”</a:t>
            </a:r>
            <a:endParaRPr lang="en-US" dirty="0"/>
          </a:p>
        </p:txBody>
      </p:sp>
      <p:sp>
        <p:nvSpPr>
          <p:cNvPr id="49155" name="Content Placeholder 2"/>
          <p:cNvSpPr>
            <a:spLocks noGrp="1"/>
          </p:cNvSpPr>
          <p:nvPr>
            <p:ph idx="1"/>
          </p:nvPr>
        </p:nvSpPr>
        <p:spPr/>
        <p:txBody>
          <a:bodyPr/>
          <a:lstStyle/>
          <a:p>
            <a:endParaRPr lang="en-US" b="1" u="sng" smtClean="0"/>
          </a:p>
          <a:p>
            <a:r>
              <a:rPr lang="en-US" b="1" u="sng" smtClean="0"/>
              <a:t>Exposure history of deployment(s)</a:t>
            </a:r>
            <a:r>
              <a:rPr lang="en-US" smtClean="0"/>
              <a:t> – There is a growing list of specific instances of possible toxic exposure. Knowing the specifics of where the Veteran was and when they were there can make a huge difference in whether you can reassure them or not. Duration, extent and immediate effects are critical to ascertain.</a:t>
            </a:r>
            <a:r>
              <a:rPr lang="en-US" sz="2800" smtClean="0"/>
              <a:t>  </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50179" name="Rectangle 3"/>
          <p:cNvSpPr>
            <a:spLocks noGrp="1" noChangeArrowheads="1"/>
          </p:cNvSpPr>
          <p:nvPr>
            <p:ph type="body" idx="1"/>
          </p:nvPr>
        </p:nvSpPr>
        <p:spPr>
          <a:xfrm>
            <a:off x="457200" y="2103438"/>
            <a:ext cx="8229600" cy="4525962"/>
          </a:xfrm>
        </p:spPr>
        <p:txBody>
          <a:bodyPr/>
          <a:lstStyle/>
          <a:p>
            <a:pPr eaLnBrk="1" hangingPunct="1"/>
            <a:r>
              <a:rPr lang="en-US" b="1" u="sng" smtClean="0"/>
              <a:t>Exposure history post-deployment</a:t>
            </a:r>
            <a:r>
              <a:rPr lang="en-US" smtClean="0"/>
              <a:t> - Same issues as in pre-deployment exposure history. Ask about multiple deployments. Include treatments for conditions which began post-deployment.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51203" name="Rectangle 3"/>
          <p:cNvSpPr>
            <a:spLocks noGrp="1" noChangeArrowheads="1"/>
          </p:cNvSpPr>
          <p:nvPr>
            <p:ph type="body" idx="1"/>
          </p:nvPr>
        </p:nvSpPr>
        <p:spPr>
          <a:xfrm>
            <a:off x="457200" y="1524000"/>
            <a:ext cx="8229600" cy="4525963"/>
          </a:xfrm>
        </p:spPr>
        <p:txBody>
          <a:bodyPr/>
          <a:lstStyle/>
          <a:p>
            <a:pPr eaLnBrk="1" hangingPunct="1"/>
            <a:endParaRPr lang="en-US" b="1" u="sng" smtClean="0"/>
          </a:p>
          <a:p>
            <a:pPr eaLnBrk="1" hangingPunct="1"/>
            <a:r>
              <a:rPr lang="en-US" b="1" u="sng" smtClean="0"/>
              <a:t>Exposure history post-separation</a:t>
            </a:r>
            <a:r>
              <a:rPr lang="en-US" smtClean="0"/>
              <a:t> - Again ask about residencies, hobbies, travel, employment, etc. Many veterans become government contractors with the same types of exposures as when they were active duty.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52227" name="Rectangle 3"/>
          <p:cNvSpPr>
            <a:spLocks noGrp="1" noChangeArrowheads="1"/>
          </p:cNvSpPr>
          <p:nvPr>
            <p:ph type="body" idx="1"/>
          </p:nvPr>
        </p:nvSpPr>
        <p:spPr/>
        <p:txBody>
          <a:bodyPr/>
          <a:lstStyle/>
          <a:p>
            <a:pPr eaLnBrk="1" hangingPunct="1"/>
            <a:endParaRPr lang="en-US" b="1" u="sng" smtClean="0"/>
          </a:p>
          <a:p>
            <a:pPr eaLnBrk="1" hangingPunct="1"/>
            <a:r>
              <a:rPr lang="en-US" b="1" u="sng" smtClean="0"/>
              <a:t>Other exposures</a:t>
            </a:r>
            <a:r>
              <a:rPr lang="en-US" smtClean="0"/>
              <a:t> - Asking about anything you may have missed reinforces that the veteran is a partner in the process and not just a passive participant.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Categorization of Exposures </a:t>
            </a:r>
            <a:br>
              <a:rPr lang="en-US" dirty="0" smtClean="0"/>
            </a:br>
            <a:r>
              <a:rPr lang="en-US" dirty="0" smtClean="0"/>
              <a:t> </a:t>
            </a:r>
            <a:endParaRPr lang="en-US" dirty="0"/>
          </a:p>
        </p:txBody>
      </p:sp>
      <p:sp>
        <p:nvSpPr>
          <p:cNvPr id="3" name="Content Placeholder 2"/>
          <p:cNvSpPr>
            <a:spLocks noGrp="1"/>
          </p:cNvSpPr>
          <p:nvPr>
            <p:ph idx="1"/>
          </p:nvPr>
        </p:nvSpPr>
        <p:spPr/>
        <p:txBody>
          <a:bodyPr numCol="2"/>
          <a:lstStyle/>
          <a:p>
            <a:pPr>
              <a:defRPr/>
            </a:pPr>
            <a:r>
              <a:rPr lang="en-US" sz="2400" b="1" dirty="0" smtClean="0"/>
              <a:t>Weapons Concerns:</a:t>
            </a:r>
            <a:endParaRPr lang="en-US" sz="2400" dirty="0" smtClean="0"/>
          </a:p>
          <a:p>
            <a:pPr>
              <a:defRPr/>
            </a:pPr>
            <a:r>
              <a:rPr lang="en-US" sz="2400" dirty="0" smtClean="0"/>
              <a:t>Missile warfare</a:t>
            </a:r>
          </a:p>
          <a:p>
            <a:pPr>
              <a:defRPr/>
            </a:pPr>
            <a:r>
              <a:rPr lang="en-US" sz="2400" dirty="0" smtClean="0"/>
              <a:t>Nerve agents</a:t>
            </a:r>
          </a:p>
          <a:p>
            <a:pPr>
              <a:defRPr/>
            </a:pPr>
            <a:r>
              <a:rPr lang="en-US" sz="2400" dirty="0" smtClean="0"/>
              <a:t>Depleted Uranium</a:t>
            </a:r>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r>
              <a:rPr lang="en-US" sz="2400" b="1" dirty="0" smtClean="0"/>
              <a:t>Environmental Exposures:</a:t>
            </a:r>
            <a:endParaRPr lang="en-US" sz="2400" dirty="0" smtClean="0"/>
          </a:p>
          <a:p>
            <a:pPr>
              <a:defRPr/>
            </a:pPr>
            <a:r>
              <a:rPr lang="en-US" sz="2400" dirty="0" smtClean="0"/>
              <a:t>Oil well fire soot</a:t>
            </a:r>
          </a:p>
          <a:p>
            <a:pPr>
              <a:defRPr/>
            </a:pPr>
            <a:r>
              <a:rPr lang="en-US" sz="2400" dirty="0" smtClean="0"/>
              <a:t>Smoke from burning trash and feces</a:t>
            </a:r>
          </a:p>
          <a:p>
            <a:pPr>
              <a:defRPr/>
            </a:pPr>
            <a:r>
              <a:rPr lang="en-US" sz="2400" dirty="0" smtClean="0"/>
              <a:t>Poor ambient air quality</a:t>
            </a:r>
          </a:p>
          <a:p>
            <a:pPr>
              <a:defRPr/>
            </a:pPr>
            <a:r>
              <a:rPr lang="en-US" sz="2400" dirty="0" smtClean="0"/>
              <a:t>Local food</a:t>
            </a:r>
          </a:p>
          <a:p>
            <a:pPr>
              <a:defRPr/>
            </a:pPr>
            <a:r>
              <a:rPr lang="en-US" sz="2400" dirty="0" smtClean="0"/>
              <a:t>Insect bites</a:t>
            </a:r>
          </a:p>
          <a:p>
            <a:pPr>
              <a:defRPr/>
            </a:pPr>
            <a:r>
              <a:rPr lang="en-US" sz="2400" dirty="0" smtClean="0"/>
              <a:t>Harsh weather</a:t>
            </a:r>
          </a:p>
          <a:p>
            <a:pPr>
              <a:defRPr/>
            </a:pPr>
            <a:r>
              <a:rPr lang="en-US" sz="2400" dirty="0" smtClean="0"/>
              <a:t>Contaminated water</a:t>
            </a:r>
          </a:p>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53251" name="Rectangle 3"/>
          <p:cNvSpPr>
            <a:spLocks noGrp="1" noChangeArrowheads="1"/>
          </p:cNvSpPr>
          <p:nvPr>
            <p:ph type="body" idx="1"/>
          </p:nvPr>
        </p:nvSpPr>
        <p:spPr>
          <a:xfrm>
            <a:off x="457200" y="2027238"/>
            <a:ext cx="8229600" cy="4525962"/>
          </a:xfrm>
        </p:spPr>
        <p:txBody>
          <a:bodyPr/>
          <a:lstStyle/>
          <a:p>
            <a:pPr eaLnBrk="1" hangingPunct="1"/>
            <a:r>
              <a:rPr lang="en-US" sz="2800" b="1" u="sng" smtClean="0"/>
              <a:t>Specific exposure concerns</a:t>
            </a:r>
            <a:r>
              <a:rPr lang="en-US" sz="2400" smtClean="0"/>
              <a:t> - An important Risk Communication principle is to identify their concerns and provide information that addresses those concerns. Ranking the degree of concern can be helpful. The goal is to demonstrate that you were listening and that the evaluation is a dialogue.</a:t>
            </a:r>
            <a:r>
              <a:rPr lang="en-US" sz="2800" smtClean="0"/>
              <a:t> </a:t>
            </a:r>
          </a:p>
          <a:p>
            <a:pPr eaLnBrk="1" hangingPunct="1">
              <a:buFont typeface="Wingdings" pitchFamily="2" charset="2"/>
              <a:buNone/>
            </a:pPr>
            <a:r>
              <a:rPr lang="en-US" sz="2800" b="1" smtClean="0"/>
              <a:t>	Risk communication is a two-way street, it is not risk speaking.</a:t>
            </a:r>
            <a:r>
              <a:rPr lang="en-US" sz="240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Step by Step “How To”</a:t>
            </a:r>
          </a:p>
        </p:txBody>
      </p:sp>
      <p:sp>
        <p:nvSpPr>
          <p:cNvPr id="54275" name="Rectangle 3"/>
          <p:cNvSpPr>
            <a:spLocks noGrp="1" noChangeArrowheads="1"/>
          </p:cNvSpPr>
          <p:nvPr>
            <p:ph type="body" idx="1"/>
          </p:nvPr>
        </p:nvSpPr>
        <p:spPr/>
        <p:txBody>
          <a:bodyPr/>
          <a:lstStyle/>
          <a:p>
            <a:pPr eaLnBrk="1" hangingPunct="1"/>
            <a:endParaRPr lang="en-US" b="1" u="sng" smtClean="0"/>
          </a:p>
          <a:p>
            <a:pPr eaLnBrk="1" hangingPunct="1"/>
            <a:r>
              <a:rPr lang="en-US" b="1" u="sng" smtClean="0"/>
              <a:t>Education and risk communication</a:t>
            </a:r>
          </a:p>
          <a:p>
            <a:pPr lvl="1" eaLnBrk="1" hangingPunct="1">
              <a:buClr>
                <a:srgbClr val="009ADA"/>
              </a:buClr>
            </a:pPr>
            <a:r>
              <a:rPr lang="en-US" sz="3200" smtClean="0"/>
              <a:t>Honest information from a knowledgeable and credible source is the key to the assessment. </a:t>
            </a:r>
          </a:p>
          <a:p>
            <a:pPr lvl="1" eaLnBrk="1" hangingPunct="1">
              <a:buClr>
                <a:srgbClr val="009ADA"/>
              </a:buClr>
            </a:pPr>
            <a:r>
              <a:rPr lang="en-US" sz="3200" smtClean="0"/>
              <a:t>Risk communication must be integrated throughout the evaluation.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200"/>
            <a:ext cx="8229600" cy="1143000"/>
          </a:xfrm>
        </p:spPr>
        <p:txBody>
          <a:bodyPr/>
          <a:lstStyle/>
          <a:p>
            <a:pPr eaLnBrk="1" hangingPunct="1">
              <a:defRPr/>
            </a:pPr>
            <a:r>
              <a:rPr lang="en-US" dirty="0" smtClean="0"/>
              <a:t>Environmental Exposure Assessment </a:t>
            </a:r>
            <a:br>
              <a:rPr lang="en-US" dirty="0" smtClean="0"/>
            </a:br>
            <a:r>
              <a:rPr lang="en-US" dirty="0" smtClean="0"/>
              <a:t> Step by Step “How To”</a:t>
            </a:r>
          </a:p>
        </p:txBody>
      </p:sp>
      <p:sp>
        <p:nvSpPr>
          <p:cNvPr id="55299" name="Rectangle 3"/>
          <p:cNvSpPr>
            <a:spLocks noGrp="1" noChangeArrowheads="1"/>
          </p:cNvSpPr>
          <p:nvPr>
            <p:ph type="body" idx="1"/>
          </p:nvPr>
        </p:nvSpPr>
        <p:spPr>
          <a:xfrm>
            <a:off x="457200" y="1951038"/>
            <a:ext cx="8229600" cy="4525962"/>
          </a:xfrm>
        </p:spPr>
        <p:txBody>
          <a:bodyPr/>
          <a:lstStyle/>
          <a:p>
            <a:pPr eaLnBrk="1" hangingPunct="1"/>
            <a:r>
              <a:rPr lang="en-US" b="1" u="sng" smtClean="0"/>
              <a:t>Education and risk communication</a:t>
            </a:r>
            <a:r>
              <a:rPr lang="en-US" smtClean="0"/>
              <a:t> –2</a:t>
            </a:r>
          </a:p>
          <a:p>
            <a:pPr lvl="1" eaLnBrk="1" hangingPunct="1">
              <a:buClr>
                <a:srgbClr val="009ADA"/>
              </a:buClr>
            </a:pPr>
            <a:r>
              <a:rPr lang="en-US" smtClean="0"/>
              <a:t>Don't talk down to the veteran. </a:t>
            </a:r>
          </a:p>
          <a:p>
            <a:pPr lvl="1" eaLnBrk="1" hangingPunct="1">
              <a:buClr>
                <a:srgbClr val="009ADA"/>
              </a:buClr>
            </a:pPr>
            <a:r>
              <a:rPr lang="en-US" smtClean="0"/>
              <a:t>Remember that risk perception is not misperception, but a different perception. </a:t>
            </a:r>
          </a:p>
          <a:p>
            <a:pPr lvl="1" eaLnBrk="1" hangingPunct="1">
              <a:buClr>
                <a:srgbClr val="009ADA"/>
              </a:buClr>
            </a:pPr>
            <a:r>
              <a:rPr lang="en-US" smtClean="0"/>
              <a:t>Comparisons can be helpful but be careful. </a:t>
            </a:r>
          </a:p>
          <a:p>
            <a:pPr lvl="1" eaLnBrk="1" hangingPunct="1">
              <a:buClr>
                <a:srgbClr val="009ADA"/>
              </a:buClr>
            </a:pPr>
            <a:r>
              <a:rPr lang="en-US" smtClean="0"/>
              <a:t>Make sure you listen to what is being said, verbally and otherwise, including underlying concerns.</a:t>
            </a:r>
            <a:r>
              <a:rPr lang="en-US" sz="320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1219200" y="1752600"/>
            <a:ext cx="6324600" cy="3270250"/>
          </a:xfrm>
        </p:spPr>
        <p:txBody>
          <a:bodyPr>
            <a:spAutoFit/>
          </a:bodyPr>
          <a:lstStyle/>
          <a:p>
            <a:pPr algn="ctr" eaLnBrk="1" hangingPunct="1">
              <a:buFont typeface="Wingdings" pitchFamily="2" charset="2"/>
              <a:buNone/>
            </a:pPr>
            <a:r>
              <a:rPr lang="en-US" sz="4800" b="1" smtClean="0"/>
              <a:t>Thank you </a:t>
            </a:r>
          </a:p>
          <a:p>
            <a:pPr algn="ctr" eaLnBrk="1" hangingPunct="1">
              <a:buFont typeface="Wingdings" pitchFamily="2" charset="2"/>
              <a:buNone/>
            </a:pPr>
            <a:r>
              <a:rPr lang="en-US" sz="4800" b="1" smtClean="0"/>
              <a:t>NJ WRIISC</a:t>
            </a:r>
          </a:p>
          <a:p>
            <a:pPr algn="ctr" eaLnBrk="1" hangingPunct="1">
              <a:buFont typeface="Wingdings" pitchFamily="2" charset="2"/>
              <a:buNone/>
            </a:pPr>
            <a:r>
              <a:rPr lang="en-US" sz="4800" b="1" smtClean="0"/>
              <a:t>800-248-8005</a:t>
            </a:r>
          </a:p>
          <a:p>
            <a:pPr algn="ctr" eaLnBrk="1" hangingPunct="1">
              <a:buFont typeface="Wingdings" pitchFamily="2" charset="2"/>
              <a:buNone/>
            </a:pPr>
            <a:r>
              <a:rPr lang="en-US" b="1" smtClean="0"/>
              <a:t>www.warrelatedillness.va.gov</a:t>
            </a:r>
          </a:p>
        </p:txBody>
      </p:sp>
      <p:pic>
        <p:nvPicPr>
          <p:cNvPr id="56323" name="Picture 4" descr="HAPPY FACE"/>
          <p:cNvPicPr>
            <a:picLocks noChangeAspect="1" noChangeArrowheads="1"/>
          </p:cNvPicPr>
          <p:nvPr/>
        </p:nvPicPr>
        <p:blipFill>
          <a:blip r:embed="rId2" cstate="print"/>
          <a:srcRect/>
          <a:stretch>
            <a:fillRect/>
          </a:stretch>
        </p:blipFill>
        <p:spPr bwMode="auto">
          <a:xfrm>
            <a:off x="6096000" y="533400"/>
            <a:ext cx="2286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Well Fire Smoke</a:t>
            </a:r>
            <a:endParaRPr lang="en-US" dirty="0"/>
          </a:p>
        </p:txBody>
      </p:sp>
      <p:sp>
        <p:nvSpPr>
          <p:cNvPr id="57347" name="Content Placeholder 2"/>
          <p:cNvSpPr>
            <a:spLocks noGrp="1"/>
          </p:cNvSpPr>
          <p:nvPr>
            <p:ph idx="1"/>
          </p:nvPr>
        </p:nvSpPr>
        <p:spPr>
          <a:xfrm>
            <a:off x="457200" y="1295400"/>
            <a:ext cx="8229600" cy="4830763"/>
          </a:xfrm>
        </p:spPr>
        <p:txBody>
          <a:bodyPr/>
          <a:lstStyle/>
          <a:p>
            <a:r>
              <a:rPr lang="en-US" sz="2400" b="1" smtClean="0"/>
              <a:t>What is this substance?</a:t>
            </a:r>
            <a:endParaRPr lang="en-US" sz="2400" smtClean="0"/>
          </a:p>
          <a:p>
            <a:r>
              <a:rPr lang="en-US" sz="2400" smtClean="0"/>
              <a:t>PGW ~ 700 Kuwaiti oil wells were set aflame by the retreating Iraqi army. The last one was not fully put out until 11/91, 8 months after the war ended. There was a plume of smoke and soot visible from space. At peak, the smoke absorbed 75 to 80% of the sun’s radiation. </a:t>
            </a:r>
          </a:p>
          <a:p>
            <a:endParaRPr lang="en-US" sz="2400" b="1" smtClean="0"/>
          </a:p>
          <a:p>
            <a:r>
              <a:rPr lang="en-US" sz="2400" b="1" smtClean="0"/>
              <a:t>How might a Veteran have been exposed?</a:t>
            </a:r>
            <a:endParaRPr lang="en-US" sz="2400" smtClean="0"/>
          </a:p>
          <a:p>
            <a:r>
              <a:rPr lang="en-US" sz="2400" smtClean="0"/>
              <a:t>Service members may have been exposed to the smoke and soot by inhalation or by ingestion. The latter because the oily soot covered many things, including hands and the food being eaten. </a:t>
            </a:r>
          </a:p>
          <a:p>
            <a:endParaRPr lang="en-US" sz="20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58371" name="Content Placeholder 3" descr="Car driving through smoke"/>
          <p:cNvPicPr>
            <a:picLocks noGrp="1" noChangeAspect="1"/>
          </p:cNvPicPr>
          <p:nvPr>
            <p:ph idx="1"/>
          </p:nvPr>
        </p:nvPicPr>
        <p:blipFill>
          <a:blip r:embed="rId2" cstate="print"/>
          <a:srcRect/>
          <a:stretch>
            <a:fillRect/>
          </a:stretch>
        </p:blipFill>
        <p:spPr>
          <a:xfrm>
            <a:off x="381000" y="228600"/>
            <a:ext cx="4495800" cy="3048000"/>
          </a:xfrm>
        </p:spPr>
      </p:pic>
      <p:pic>
        <p:nvPicPr>
          <p:cNvPr id="58372" name="Picture 4" descr="An Iraqi tank rests near a series of oil well fires in northern Kuwait during the 1991 Persian Gulf War. Hundreds of fires burned out of control, casting a pall of toxic smoke over Kuwait before firefighting companies, mostly from the United States, extinguished the last fire months later. AP/WIDE WORLD PHOTOS."/>
          <p:cNvPicPr>
            <a:picLocks noChangeAspect="1" noChangeArrowheads="1"/>
          </p:cNvPicPr>
          <p:nvPr/>
        </p:nvPicPr>
        <p:blipFill>
          <a:blip r:embed="rId3" cstate="print"/>
          <a:srcRect/>
          <a:stretch>
            <a:fillRect/>
          </a:stretch>
        </p:blipFill>
        <p:spPr bwMode="auto">
          <a:xfrm>
            <a:off x="4343400" y="2743200"/>
            <a:ext cx="4591050" cy="3114675"/>
          </a:xfrm>
          <a:prstGeom prst="rect">
            <a:avLst/>
          </a:prstGeom>
          <a:noFill/>
          <a:ln w="9525">
            <a:noFill/>
            <a:miter lim="800000"/>
            <a:headEnd/>
            <a:tailEnd/>
          </a:ln>
        </p:spPr>
      </p:pic>
      <p:pic>
        <p:nvPicPr>
          <p:cNvPr id="58373" name="Picture 6" descr="Oil fire in Iraq"/>
          <p:cNvPicPr>
            <a:picLocks noChangeAspect="1" noChangeArrowheads="1"/>
          </p:cNvPicPr>
          <p:nvPr/>
        </p:nvPicPr>
        <p:blipFill>
          <a:blip r:embed="rId4" cstate="print"/>
          <a:srcRect/>
          <a:stretch>
            <a:fillRect/>
          </a:stretch>
        </p:blipFill>
        <p:spPr bwMode="auto">
          <a:xfrm>
            <a:off x="5181600" y="304800"/>
            <a:ext cx="3429000" cy="2438400"/>
          </a:xfrm>
          <a:prstGeom prst="rect">
            <a:avLst/>
          </a:prstGeom>
          <a:noFill/>
          <a:ln w="9525">
            <a:noFill/>
            <a:miter lim="800000"/>
            <a:headEnd/>
            <a:tailEnd/>
          </a:ln>
        </p:spPr>
      </p:pic>
      <p:pic>
        <p:nvPicPr>
          <p:cNvPr id="58374" name="Picture 8" descr="Oil well fire"/>
          <p:cNvPicPr>
            <a:picLocks noChangeAspect="1" noChangeArrowheads="1"/>
          </p:cNvPicPr>
          <p:nvPr/>
        </p:nvPicPr>
        <p:blipFill>
          <a:blip r:embed="rId5" cstate="print"/>
          <a:srcRect/>
          <a:stretch>
            <a:fillRect/>
          </a:stretch>
        </p:blipFill>
        <p:spPr bwMode="auto">
          <a:xfrm>
            <a:off x="914400" y="3657600"/>
            <a:ext cx="2857500"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Well Fire Smoke - 2</a:t>
            </a:r>
            <a:endParaRPr lang="en-US" dirty="0"/>
          </a:p>
        </p:txBody>
      </p:sp>
      <p:sp>
        <p:nvSpPr>
          <p:cNvPr id="59395" name="Content Placeholder 2"/>
          <p:cNvSpPr>
            <a:spLocks noGrp="1"/>
          </p:cNvSpPr>
          <p:nvPr>
            <p:ph idx="1"/>
          </p:nvPr>
        </p:nvSpPr>
        <p:spPr>
          <a:xfrm>
            <a:off x="457200" y="1447800"/>
            <a:ext cx="8229600" cy="4678363"/>
          </a:xfrm>
        </p:spPr>
        <p:txBody>
          <a:bodyPr/>
          <a:lstStyle/>
          <a:p>
            <a:r>
              <a:rPr lang="en-US" sz="2400" b="1" smtClean="0"/>
              <a:t>What are the known health effects?</a:t>
            </a:r>
            <a:endParaRPr lang="en-US" sz="2400" smtClean="0"/>
          </a:p>
          <a:p>
            <a:r>
              <a:rPr lang="en-US" sz="2400" smtClean="0"/>
              <a:t>At the time, the medical and environmental community feared exposure would result in catastrophic acute and chronic health effects. Air monitoring studies indicated that, except for particulate matter, the amounts of air contaminants at ground level were within the limits generally considered as safe for the general population. </a:t>
            </a:r>
          </a:p>
          <a:p>
            <a:r>
              <a:rPr lang="en-US" sz="2400" smtClean="0"/>
              <a:t>The fires’ high combustion efficiency, the lofting effect created by the intense heat of the fires and solar effects, and the local wind and weather conditions combined to reduce the fires’ impact on military and civilian populations. </a:t>
            </a:r>
          </a:p>
          <a:p>
            <a:endParaRPr lang="en-US" sz="2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Well Fire Smoke - 3</a:t>
            </a:r>
            <a:endParaRPr lang="en-US" dirty="0"/>
          </a:p>
        </p:txBody>
      </p:sp>
      <p:sp>
        <p:nvSpPr>
          <p:cNvPr id="60419" name="Content Placeholder 2"/>
          <p:cNvSpPr>
            <a:spLocks noGrp="1"/>
          </p:cNvSpPr>
          <p:nvPr>
            <p:ph idx="1"/>
          </p:nvPr>
        </p:nvSpPr>
        <p:spPr/>
        <p:txBody>
          <a:bodyPr/>
          <a:lstStyle/>
          <a:p>
            <a:r>
              <a:rPr lang="en-US" sz="2400" smtClean="0"/>
              <a:t>Many veterans described black nasal discharge, coughing up black mucous, eye and throat irritation, and the onset of skin rashes and shortness of breath. Some of these problems involved a worsening of an existing respiratory condition (e.g., asthma, bronchitis). High concentrations of particulate matter can provoke respiratory tract irritation and a worsening of symptoms in people with a predisposition to asthma or reactive airway disease. </a:t>
            </a:r>
          </a:p>
          <a:p>
            <a:endParaRPr lang="en-US"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Well Fire Smoke - 4</a:t>
            </a:r>
            <a:endParaRPr lang="en-US" dirty="0"/>
          </a:p>
        </p:txBody>
      </p:sp>
      <p:sp>
        <p:nvSpPr>
          <p:cNvPr id="61443" name="Content Placeholder 2"/>
          <p:cNvSpPr>
            <a:spLocks noGrp="1"/>
          </p:cNvSpPr>
          <p:nvPr>
            <p:ph idx="1"/>
          </p:nvPr>
        </p:nvSpPr>
        <p:spPr>
          <a:xfrm>
            <a:off x="457200" y="1371600"/>
            <a:ext cx="8229600" cy="4754563"/>
          </a:xfrm>
        </p:spPr>
        <p:txBody>
          <a:bodyPr/>
          <a:lstStyle/>
          <a:p>
            <a:r>
              <a:rPr lang="en-US" sz="2400" b="1" smtClean="0"/>
              <a:t>Is there a way to test to confirm exposure?</a:t>
            </a:r>
            <a:endParaRPr lang="en-US" sz="2400" smtClean="0"/>
          </a:p>
          <a:p>
            <a:r>
              <a:rPr lang="en-US" sz="2400" smtClean="0"/>
              <a:t>No, there are no tests available that will specifically test for previous (19 years ago) exposure to oil well fires.</a:t>
            </a:r>
          </a:p>
          <a:p>
            <a:r>
              <a:rPr lang="en-US" sz="2400" b="1" smtClean="0"/>
              <a:t>Is there a way to test for health effects?</a:t>
            </a:r>
            <a:endParaRPr lang="en-US" sz="2400" smtClean="0"/>
          </a:p>
          <a:p>
            <a:r>
              <a:rPr lang="en-US" sz="2400" smtClean="0"/>
              <a:t>All Vets with pulmonary symptoms, including SOB at rest or with exertion, or with decreased exercise tolerance in the absence of other known causes, should have a base line PFT, with testing both pre- and post-bronchodilator and a baseline chest X-ray. The exact periodicity with which these tests should be repeated is unclear, and should be based on clinical evaluation of the patient’s condition.</a:t>
            </a:r>
          </a:p>
          <a:p>
            <a:endParaRPr lang="en-US" sz="20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Oil Well Fire Smoke - 5</a:t>
            </a:r>
            <a:endParaRPr lang="en-US" dirty="0"/>
          </a:p>
        </p:txBody>
      </p:sp>
      <p:sp>
        <p:nvSpPr>
          <p:cNvPr id="62467" name="Content Placeholder 2"/>
          <p:cNvSpPr>
            <a:spLocks noGrp="1"/>
          </p:cNvSpPr>
          <p:nvPr>
            <p:ph idx="1"/>
          </p:nvPr>
        </p:nvSpPr>
        <p:spPr>
          <a:xfrm>
            <a:off x="457200" y="1371600"/>
            <a:ext cx="8229600" cy="4754563"/>
          </a:xfrm>
        </p:spPr>
        <p:txBody>
          <a:bodyPr/>
          <a:lstStyle/>
          <a:p>
            <a:r>
              <a:rPr lang="en-US" sz="2400" b="1" smtClean="0"/>
              <a:t>Are there specific treatments for the health effects secondary to exposure?</a:t>
            </a:r>
            <a:endParaRPr lang="en-US" sz="2400" smtClean="0"/>
          </a:p>
          <a:p>
            <a:r>
              <a:rPr lang="en-US" sz="2400" smtClean="0"/>
              <a:t>No. Pulmonary problems secondary to this exposure are treated the same way that the same symptoms or disorders are treated when from other causes or when idiopathic. </a:t>
            </a:r>
          </a:p>
          <a:p>
            <a:endParaRPr lang="en-US" sz="2400" b="1" smtClean="0"/>
          </a:p>
          <a:p>
            <a:r>
              <a:rPr lang="en-US" sz="2400" b="1" smtClean="0"/>
              <a:t>Additional diagnostic resources</a:t>
            </a:r>
            <a:endParaRPr lang="en-US" sz="2400" smtClean="0"/>
          </a:p>
          <a:p>
            <a:r>
              <a:rPr lang="en-US" sz="2400" smtClean="0"/>
              <a:t>Veterans that still have concerns about this exposure may be referred to the VA’s War Related Illness and Injury Study Center (WRIISC).</a:t>
            </a:r>
          </a:p>
          <a:p>
            <a:endParaRPr 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
            </a:r>
            <a:br>
              <a:rPr lang="en-US" sz="3200" dirty="0" smtClean="0"/>
            </a:br>
            <a:r>
              <a:rPr lang="en-US" sz="3200" dirty="0" smtClean="0"/>
              <a:t>Categorization of Exposures – cont’d</a:t>
            </a:r>
            <a:r>
              <a:rPr lang="en-US" dirty="0" smtClean="0"/>
              <a:t/>
            </a:r>
            <a:br>
              <a:rPr lang="en-US" dirty="0" smtClean="0"/>
            </a:br>
            <a:endParaRPr lang="en-US" dirty="0"/>
          </a:p>
        </p:txBody>
      </p:sp>
      <p:sp>
        <p:nvSpPr>
          <p:cNvPr id="3" name="Content Placeholder 2"/>
          <p:cNvSpPr>
            <a:spLocks noGrp="1"/>
          </p:cNvSpPr>
          <p:nvPr>
            <p:ph idx="1"/>
          </p:nvPr>
        </p:nvSpPr>
        <p:spPr/>
        <p:txBody>
          <a:bodyPr numCol="2"/>
          <a:lstStyle/>
          <a:p>
            <a:pPr>
              <a:defRPr/>
            </a:pPr>
            <a:r>
              <a:rPr lang="en-US" sz="2400" b="1" dirty="0" smtClean="0"/>
              <a:t>Disease Prophylaxis and Treatment Concerns:</a:t>
            </a:r>
            <a:endParaRPr lang="en-US" sz="2400" dirty="0" smtClean="0"/>
          </a:p>
          <a:p>
            <a:pPr>
              <a:defRPr/>
            </a:pPr>
            <a:r>
              <a:rPr lang="en-US" sz="2400" dirty="0" smtClean="0"/>
              <a:t>Pesticides</a:t>
            </a:r>
          </a:p>
          <a:p>
            <a:pPr>
              <a:defRPr/>
            </a:pPr>
            <a:r>
              <a:rPr lang="en-US" sz="2400" dirty="0" smtClean="0"/>
              <a:t>Pyridostigmine Bromide</a:t>
            </a:r>
          </a:p>
          <a:p>
            <a:pPr>
              <a:defRPr/>
            </a:pPr>
            <a:r>
              <a:rPr lang="en-US" sz="2400" dirty="0" smtClean="0"/>
              <a:t>Vaccinations</a:t>
            </a:r>
          </a:p>
          <a:p>
            <a:pPr>
              <a:defRPr/>
            </a:pPr>
            <a:r>
              <a:rPr lang="en-US" sz="2400" dirty="0" smtClean="0"/>
              <a:t>Protective gear</a:t>
            </a:r>
          </a:p>
          <a:p>
            <a:pPr>
              <a:buFont typeface="Wingdings" pitchFamily="2" charset="2"/>
              <a:buNone/>
              <a:defRPr/>
            </a:pPr>
            <a:r>
              <a:rPr lang="en-US" sz="2400" dirty="0" smtClean="0"/>
              <a:t> </a:t>
            </a:r>
          </a:p>
          <a:p>
            <a:pPr>
              <a:defRPr/>
            </a:pPr>
            <a:endParaRPr lang="en-US" sz="2400" b="1" dirty="0" smtClean="0"/>
          </a:p>
          <a:p>
            <a:pPr>
              <a:defRPr/>
            </a:pPr>
            <a:endParaRPr lang="en-US" sz="2400" b="1" dirty="0" smtClean="0"/>
          </a:p>
          <a:p>
            <a:pPr>
              <a:defRPr/>
            </a:pPr>
            <a:r>
              <a:rPr lang="en-US" sz="2400" b="1" dirty="0" smtClean="0"/>
              <a:t>Not all inclusive</a:t>
            </a:r>
          </a:p>
          <a:p>
            <a:pPr>
              <a:defRPr/>
            </a:pPr>
            <a:r>
              <a:rPr lang="en-US" sz="2400" b="1" dirty="0" smtClean="0"/>
              <a:t>Occupational Exposure Concerns:</a:t>
            </a:r>
            <a:endParaRPr lang="en-US" sz="2400" dirty="0" smtClean="0"/>
          </a:p>
          <a:p>
            <a:pPr>
              <a:defRPr/>
            </a:pPr>
            <a:r>
              <a:rPr lang="en-US" sz="2400" dirty="0" smtClean="0"/>
              <a:t>Diesel, kerosene, and gasoline</a:t>
            </a:r>
          </a:p>
          <a:p>
            <a:pPr>
              <a:defRPr/>
            </a:pPr>
            <a:r>
              <a:rPr lang="en-US" sz="2400" dirty="0" smtClean="0"/>
              <a:t>Jet fuels and hydraulic fluids</a:t>
            </a:r>
          </a:p>
          <a:p>
            <a:pPr>
              <a:defRPr/>
            </a:pPr>
            <a:r>
              <a:rPr lang="en-US" sz="2400" dirty="0" smtClean="0"/>
              <a:t>Paints</a:t>
            </a:r>
          </a:p>
          <a:p>
            <a:pPr>
              <a:defRPr/>
            </a:pPr>
            <a:r>
              <a:rPr lang="en-US" sz="2400" dirty="0" smtClean="0"/>
              <a:t>Solvents </a:t>
            </a:r>
          </a:p>
          <a:p>
            <a:pPr>
              <a:defRPr/>
            </a:pPr>
            <a:endParaRPr lang="en-US" dirty="0" smtClean="0"/>
          </a:p>
          <a:p>
            <a:pPr>
              <a:defRPr/>
            </a:pPr>
            <a:r>
              <a:rPr lang="en-US" sz="2400" b="1" dirty="0" smtClean="0"/>
              <a:t>May fall into &gt;1 category</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a:t>
            </a:r>
            <a:endParaRPr lang="en-US" dirty="0"/>
          </a:p>
        </p:txBody>
      </p:sp>
      <p:sp>
        <p:nvSpPr>
          <p:cNvPr id="9219" name="Content Placeholder 2"/>
          <p:cNvSpPr>
            <a:spLocks noGrp="1"/>
          </p:cNvSpPr>
          <p:nvPr>
            <p:ph idx="1"/>
          </p:nvPr>
        </p:nvSpPr>
        <p:spPr/>
        <p:txBody>
          <a:bodyPr/>
          <a:lstStyle/>
          <a:p>
            <a:r>
              <a:rPr lang="en-US" sz="2400" b="1" smtClean="0"/>
              <a:t>What is this substance?</a:t>
            </a:r>
            <a:endParaRPr lang="en-US" sz="2400" smtClean="0"/>
          </a:p>
          <a:p>
            <a:r>
              <a:rPr lang="en-US" sz="2400" smtClean="0"/>
              <a:t>A by-product of the uranium enrichment process. </a:t>
            </a:r>
          </a:p>
          <a:p>
            <a:r>
              <a:rPr lang="en-US" sz="2400" smtClean="0"/>
              <a:t>About 50% of the radioactivity of natural uranium </a:t>
            </a:r>
          </a:p>
          <a:p>
            <a:r>
              <a:rPr lang="en-US" sz="2400" smtClean="0"/>
              <a:t>Used commercially in medicine for radiation shields, in aviation as counterweights, in petroleum exploration as drilling equipment, and in space as satellite ballast</a:t>
            </a:r>
          </a:p>
          <a:p>
            <a:r>
              <a:rPr lang="en-US" sz="2400" smtClean="0"/>
              <a:t>The U.S. Military, and those of other countries, use DU in both armor–piercing projectiles and in armor</a:t>
            </a:r>
          </a:p>
          <a:p>
            <a:pPr>
              <a:buFont typeface="Wingdings" pitchFamily="2" charset="2"/>
              <a:buNone/>
            </a:pPr>
            <a:r>
              <a:rPr lang="en-US" sz="2000" smtClean="0"/>
              <a:t>	</a:t>
            </a:r>
          </a:p>
          <a:p>
            <a:pPr>
              <a:buFont typeface="Wingdings" pitchFamily="2" charset="2"/>
              <a:buNone/>
            </a:pPr>
            <a:r>
              <a:rPr lang="en-US" sz="2000" smtClean="0"/>
              <a:t>	</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Depleted Uranium - 2</a:t>
            </a:r>
            <a:endParaRPr lang="en-US" dirty="0"/>
          </a:p>
        </p:txBody>
      </p:sp>
      <p:sp>
        <p:nvSpPr>
          <p:cNvPr id="10243" name="Content Placeholder 2"/>
          <p:cNvSpPr>
            <a:spLocks noGrp="1"/>
          </p:cNvSpPr>
          <p:nvPr>
            <p:ph idx="1"/>
          </p:nvPr>
        </p:nvSpPr>
        <p:spPr/>
        <p:txBody>
          <a:bodyPr/>
          <a:lstStyle/>
          <a:p>
            <a:r>
              <a:rPr lang="en-US" sz="2400" smtClean="0"/>
              <a:t>Natural and depleted uranium are primarily alpha emitters</a:t>
            </a:r>
          </a:p>
          <a:p>
            <a:r>
              <a:rPr lang="en-US" sz="2400" smtClean="0"/>
              <a:t>Alpha particles travel only 30 micrometers in skin and cannot penetrate glass, dead skin or paper</a:t>
            </a:r>
          </a:p>
          <a:p>
            <a:r>
              <a:rPr lang="en-US" sz="2400" smtClean="0"/>
              <a:t>DU is classified as a low level radioactive material </a:t>
            </a:r>
          </a:p>
          <a:p>
            <a:r>
              <a:rPr lang="en-US" sz="2400" smtClean="0"/>
              <a:t>Heavy metal similar to tungsten, lead and mercury</a:t>
            </a:r>
          </a:p>
          <a:p>
            <a:r>
              <a:rPr lang="en-US" sz="2400" smtClean="0"/>
              <a:t>Chemical properties and specifically heavy metal toxicity are the primary causes of concern regarding possible health effects from DU exposure </a:t>
            </a: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487363"/>
          </a:xfrm>
        </p:spPr>
        <p:txBody>
          <a:bodyPr/>
          <a:lstStyle/>
          <a:p>
            <a:pPr eaLnBrk="1" hangingPunct="1">
              <a:defRPr/>
            </a:pPr>
            <a:r>
              <a:rPr lang="en-US" sz="2800" dirty="0" smtClean="0"/>
              <a:t>Public Perception - Toxic Effects of DU</a:t>
            </a:r>
          </a:p>
        </p:txBody>
      </p:sp>
      <p:pic>
        <p:nvPicPr>
          <p:cNvPr id="11267" name="Picture 5" descr="Birth defects in Iraq"/>
          <p:cNvPicPr>
            <a:picLocks noChangeAspect="1" noChangeArrowheads="1"/>
          </p:cNvPicPr>
          <p:nvPr/>
        </p:nvPicPr>
        <p:blipFill>
          <a:blip r:embed="rId2" cstate="print"/>
          <a:srcRect/>
          <a:stretch>
            <a:fillRect/>
          </a:stretch>
        </p:blipFill>
        <p:spPr bwMode="auto">
          <a:xfrm>
            <a:off x="6858000" y="2438400"/>
            <a:ext cx="2152650" cy="1676400"/>
          </a:xfrm>
          <a:prstGeom prst="rect">
            <a:avLst/>
          </a:prstGeom>
          <a:noFill/>
          <a:ln w="9525">
            <a:noFill/>
            <a:miter lim="800000"/>
            <a:headEnd/>
            <a:tailEnd/>
          </a:ln>
        </p:spPr>
      </p:pic>
      <p:pic>
        <p:nvPicPr>
          <p:cNvPr id="11268" name="Picture 7" descr="Hamdin and brother Amhid"/>
          <p:cNvPicPr>
            <a:picLocks noChangeAspect="1" noChangeArrowheads="1"/>
          </p:cNvPicPr>
          <p:nvPr/>
        </p:nvPicPr>
        <p:blipFill>
          <a:blip r:embed="rId3" cstate="print"/>
          <a:srcRect/>
          <a:stretch>
            <a:fillRect/>
          </a:stretch>
        </p:blipFill>
        <p:spPr bwMode="auto">
          <a:xfrm>
            <a:off x="7010400" y="5334000"/>
            <a:ext cx="1924050" cy="1284288"/>
          </a:xfrm>
          <a:prstGeom prst="rect">
            <a:avLst/>
          </a:prstGeom>
          <a:noFill/>
          <a:ln w="9525">
            <a:noFill/>
            <a:miter lim="800000"/>
            <a:headEnd/>
            <a:tailEnd/>
          </a:ln>
        </p:spPr>
      </p:pic>
      <p:pic>
        <p:nvPicPr>
          <p:cNvPr id="11269" name="Picture 15" descr="Fatma Rakwan and her mom dressed in a burkha"/>
          <p:cNvPicPr>
            <a:picLocks noChangeAspect="1" noChangeArrowheads="1"/>
          </p:cNvPicPr>
          <p:nvPr/>
        </p:nvPicPr>
        <p:blipFill>
          <a:blip r:embed="rId4" cstate="print"/>
          <a:srcRect/>
          <a:stretch>
            <a:fillRect/>
          </a:stretch>
        </p:blipFill>
        <p:spPr bwMode="auto">
          <a:xfrm>
            <a:off x="609600" y="3581400"/>
            <a:ext cx="2152650" cy="1504950"/>
          </a:xfrm>
          <a:prstGeom prst="rect">
            <a:avLst/>
          </a:prstGeom>
          <a:noFill/>
          <a:ln w="9525">
            <a:noFill/>
            <a:miter lim="800000"/>
            <a:headEnd/>
            <a:tailEnd/>
          </a:ln>
        </p:spPr>
      </p:pic>
      <p:sp>
        <p:nvSpPr>
          <p:cNvPr id="11270" name="WordArt 16"/>
          <p:cNvSpPr>
            <a:spLocks noChangeArrowheads="1" noChangeShapeType="1" noTextEdit="1"/>
          </p:cNvSpPr>
          <p:nvPr/>
        </p:nvSpPr>
        <p:spPr bwMode="auto">
          <a:xfrm>
            <a:off x="4572000" y="1524000"/>
            <a:ext cx="4410075" cy="9906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kern="10">
                <a:ln w="9525">
                  <a:round/>
                  <a:headEnd/>
                  <a:tailEnd/>
                </a:ln>
                <a:gradFill rotWithShape="1">
                  <a:gsLst>
                    <a:gs pos="0">
                      <a:srgbClr val="FFE701"/>
                    </a:gs>
                    <a:gs pos="100000">
                      <a:srgbClr val="FE3E02"/>
                    </a:gs>
                  </a:gsLst>
                  <a:lin ang="5400000" scaled="1"/>
                </a:gradFill>
                <a:latin typeface="Impact"/>
              </a:rPr>
              <a:t>Iraqi cancers, birth defects </a:t>
            </a:r>
          </a:p>
          <a:p>
            <a:pPr algn="ctr"/>
            <a:r>
              <a:rPr lang="en-US" kern="10">
                <a:ln w="9525">
                  <a:round/>
                  <a:headEnd/>
                  <a:tailEnd/>
                </a:ln>
                <a:gradFill rotWithShape="1">
                  <a:gsLst>
                    <a:gs pos="0">
                      <a:srgbClr val="FFE701"/>
                    </a:gs>
                    <a:gs pos="100000">
                      <a:srgbClr val="FE3E02"/>
                    </a:gs>
                  </a:gsLst>
                  <a:lin ang="5400000" scaled="1"/>
                </a:gradFill>
                <a:latin typeface="Impact"/>
              </a:rPr>
              <a:t>blamed on U.S. depleted uranium</a:t>
            </a:r>
          </a:p>
        </p:txBody>
      </p:sp>
      <p:sp>
        <p:nvSpPr>
          <p:cNvPr id="11271" name="WordArt 17"/>
          <p:cNvSpPr>
            <a:spLocks noChangeArrowheads="1" noChangeShapeType="1" noTextEdit="1"/>
          </p:cNvSpPr>
          <p:nvPr/>
        </p:nvSpPr>
        <p:spPr bwMode="auto">
          <a:xfrm>
            <a:off x="304800" y="5867400"/>
            <a:ext cx="6638925" cy="835025"/>
          </a:xfrm>
          <a:prstGeom prst="rect">
            <a:avLst/>
          </a:prstGeom>
        </p:spPr>
        <p:txBody>
          <a:bodyPr wrap="none" fromWordArt="1">
            <a:prstTxWarp prst="textSlantUp">
              <a:avLst>
                <a:gd name="adj" fmla="val 32056"/>
              </a:avLst>
            </a:prstTxWarp>
          </a:bodyPr>
          <a:lstStyle/>
          <a:p>
            <a:pPr algn="ctr"/>
            <a:r>
              <a:rPr lang="en-US" sz="24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Iraq Military Vets "are on DU death row, waiting to die"</a:t>
            </a:r>
          </a:p>
        </p:txBody>
      </p:sp>
      <p:sp>
        <p:nvSpPr>
          <p:cNvPr id="11272" name="WordArt 18" descr="White marble"/>
          <p:cNvSpPr>
            <a:spLocks noChangeArrowheads="1" noChangeShapeType="1" noTextEdit="1"/>
          </p:cNvSpPr>
          <p:nvPr/>
        </p:nvSpPr>
        <p:spPr bwMode="auto">
          <a:xfrm rot="-1509041">
            <a:off x="-152400" y="1066800"/>
            <a:ext cx="4037013" cy="10398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kern="10">
                <a:ln w="9525">
                  <a:round/>
                  <a:headEnd/>
                  <a:tailEnd/>
                </a:ln>
                <a:blipFill dpi="0" rotWithShape="0">
                  <a:blip r:embed="rId5"/>
                  <a:srcRect/>
                  <a:tile tx="0" ty="0" sx="100000" sy="100000" flip="none" algn="tl"/>
                </a:blipFill>
                <a:latin typeface="Arial Black"/>
              </a:rPr>
              <a:t>Horror Of US Depleted </a:t>
            </a:r>
          </a:p>
          <a:p>
            <a:pPr algn="ctr"/>
            <a:r>
              <a:rPr lang="en-US" kern="10">
                <a:ln w="9525">
                  <a:round/>
                  <a:headEnd/>
                  <a:tailEnd/>
                </a:ln>
                <a:blipFill dpi="0" rotWithShape="0">
                  <a:blip r:embed="rId5"/>
                  <a:srcRect/>
                  <a:tile tx="0" ty="0" sx="100000" sy="100000" flip="none" algn="tl"/>
                </a:blipFill>
                <a:latin typeface="Arial Black"/>
              </a:rPr>
              <a:t>Uranium In Iraq Threatens World </a:t>
            </a:r>
          </a:p>
        </p:txBody>
      </p:sp>
      <p:sp>
        <p:nvSpPr>
          <p:cNvPr id="11273" name="WordArt 19"/>
          <p:cNvSpPr>
            <a:spLocks noChangeArrowheads="1" noChangeShapeType="1" noTextEdit="1"/>
          </p:cNvSpPr>
          <p:nvPr/>
        </p:nvSpPr>
        <p:spPr bwMode="auto">
          <a:xfrm>
            <a:off x="4267200" y="762000"/>
            <a:ext cx="4495800" cy="504825"/>
          </a:xfrm>
          <a:prstGeom prst="rect">
            <a:avLst/>
          </a:prstGeom>
        </p:spPr>
        <p:txBody>
          <a:bodyPr wrap="none" fromWordArt="1">
            <a:prstTxWarp prst="textDoubleWave1">
              <a:avLst>
                <a:gd name="adj1" fmla="val 6500"/>
                <a:gd name="adj2" fmla="val 0"/>
              </a:avLst>
            </a:prstTxWarp>
          </a:bodyPr>
          <a:lstStyle/>
          <a:p>
            <a:pPr algn="ctr"/>
            <a:r>
              <a:rPr lang="en-US" sz="3200" kern="10" spc="-320">
                <a:ln w="12700">
                  <a:solidFill>
                    <a:srgbClr val="000099"/>
                  </a:solidFill>
                  <a:round/>
                  <a:headEnd/>
                  <a:tailEnd/>
                </a:ln>
                <a:solidFill>
                  <a:srgbClr val="33CCFF"/>
                </a:solidFill>
                <a:effectLst>
                  <a:outerShdw dist="125724" dir="18900000" algn="ctr" rotWithShape="0">
                    <a:srgbClr val="000099"/>
                  </a:outerShdw>
                </a:effectLst>
                <a:latin typeface="Impact"/>
              </a:rPr>
              <a:t>Remains of toxic bullets litter Iraq</a:t>
            </a:r>
          </a:p>
        </p:txBody>
      </p:sp>
      <p:pic>
        <p:nvPicPr>
          <p:cNvPr id="11274" name="Picture 22" descr="Depleted uranium world map"/>
          <p:cNvPicPr>
            <a:picLocks noChangeAspect="1" noChangeArrowheads="1"/>
          </p:cNvPicPr>
          <p:nvPr/>
        </p:nvPicPr>
        <p:blipFill>
          <a:blip r:embed="rId6" cstate="print"/>
          <a:srcRect/>
          <a:stretch>
            <a:fillRect/>
          </a:stretch>
        </p:blipFill>
        <p:spPr bwMode="auto">
          <a:xfrm>
            <a:off x="3124200" y="3048000"/>
            <a:ext cx="2819400" cy="2743200"/>
          </a:xfrm>
          <a:prstGeom prst="rect">
            <a:avLst/>
          </a:prstGeom>
          <a:noFill/>
          <a:ln w="9525">
            <a:noFill/>
            <a:miter lim="800000"/>
            <a:headEnd/>
            <a:tailEnd/>
          </a:ln>
        </p:spPr>
      </p:pic>
      <p:pic>
        <p:nvPicPr>
          <p:cNvPr id="11275" name="Picture 24" descr="Photograph of an individual standing next to a broken tank"/>
          <p:cNvPicPr>
            <a:picLocks noChangeAspect="1" noChangeArrowheads="1"/>
          </p:cNvPicPr>
          <p:nvPr/>
        </p:nvPicPr>
        <p:blipFill>
          <a:blip r:embed="rId7" cstate="print"/>
          <a:srcRect/>
          <a:stretch>
            <a:fillRect/>
          </a:stretch>
        </p:blipFill>
        <p:spPr bwMode="auto">
          <a:xfrm>
            <a:off x="2743200" y="1676400"/>
            <a:ext cx="1752600"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RIISC template">
  <a:themeElements>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EE4C023AD4F46AEDB9FE490D5D57D" ma:contentTypeVersion="1" ma:contentTypeDescription="Create a new document." ma:contentTypeScope="" ma:versionID="828cfc374e49bb1c429f2115862bccd3">
  <xsd:schema xmlns:xsd="http://www.w3.org/2001/XMLSchema" xmlns:p="http://schemas.microsoft.com/office/2006/metadata/properties" xmlns:ns2="c0e42e06-ad23-464f-aedb-9fe490d5d57d" targetNamespace="http://schemas.microsoft.com/office/2006/metadata/properties" ma:root="true" ma:fieldsID="2a30dfa61cbc7cb2f052441d38aa2f94" ns2:_="">
    <xsd:import namespace="c0e42e06-ad23-464f-aedb-9fe490d5d57d"/>
    <xsd:element name="properties">
      <xsd:complexType>
        <xsd:sequence>
          <xsd:element name="documentManagement">
            <xsd:complexType>
              <xsd:all>
                <xsd:element ref="ns2:Target_x0020_Audiences" minOccurs="0"/>
              </xsd:all>
            </xsd:complexType>
          </xsd:element>
        </xsd:sequence>
      </xsd:complexType>
    </xsd:element>
  </xsd:schema>
  <xsd:schema xmlns:xsd="http://www.w3.org/2001/XMLSchema" xmlns:dms="http://schemas.microsoft.com/office/2006/documentManagement/types" targetNamespace="c0e42e06-ad23-464f-aedb-9fe490d5d57d" elementFormDefault="qualified">
    <xsd:import namespace="http://schemas.microsoft.com/office/2006/documentManagement/types"/>
    <xsd:element name="Target_x0020_Audiences" ma:index="8"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arget_x0020_Audiences xmlns="c0e42e06-ad23-464f-aedb-9fe490d5d5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6EB78-4620-4A73-8F84-4D57513B5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42e06-ad23-464f-aedb-9fe490d5d5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9E1B9B2-CBBC-487A-BA62-67978EB524A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c0e42e06-ad23-464f-aedb-9fe490d5d57d"/>
    <ds:schemaRef ds:uri="http://schemas.openxmlformats.org/package/2006/metadata/core-properties"/>
  </ds:schemaRefs>
</ds:datastoreItem>
</file>

<file path=customXml/itemProps3.xml><?xml version="1.0" encoding="utf-8"?>
<ds:datastoreItem xmlns:ds="http://schemas.openxmlformats.org/officeDocument/2006/customXml" ds:itemID="{0DEFC92F-A4E5-4BE0-923E-E2D4268F1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WRIISC template</Template>
  <TotalTime>86</TotalTime>
  <Words>3338</Words>
  <Application>Microsoft Office PowerPoint</Application>
  <PresentationFormat>On-screen Show (4:3)</PresentationFormat>
  <Paragraphs>324</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WRIISC template</vt:lpstr>
      <vt:lpstr> Exposures of Concern to Veterans and How to Conduct an  Environmental Exposure Assessment for Veterans</vt:lpstr>
      <vt:lpstr>Ron Teichman, MD, MPH, FACP, FACOEM</vt:lpstr>
      <vt:lpstr>Disclaimer</vt:lpstr>
      <vt:lpstr>PowerPoint Presentation</vt:lpstr>
      <vt:lpstr>Categorization of Exposures   </vt:lpstr>
      <vt:lpstr> Categorization of Exposures – cont’d </vt:lpstr>
      <vt:lpstr>Depleted Uranium</vt:lpstr>
      <vt:lpstr>Depleted Uranium - 2</vt:lpstr>
      <vt:lpstr>Public Perception - Toxic Effects of DU</vt:lpstr>
      <vt:lpstr>Civilian Uses of Natural Uranium</vt:lpstr>
      <vt:lpstr>Depleted Uranium - 3</vt:lpstr>
      <vt:lpstr>Depleted Uranium - 4</vt:lpstr>
      <vt:lpstr>Depleted Uranium - 5</vt:lpstr>
      <vt:lpstr>Depleted Uranium - 6</vt:lpstr>
      <vt:lpstr>Depleted Uranium - 7</vt:lpstr>
      <vt:lpstr>Sandstorms</vt:lpstr>
      <vt:lpstr>Sandstorms - 2</vt:lpstr>
      <vt:lpstr>Sandstorms - 3</vt:lpstr>
      <vt:lpstr>Sandstorms - 4</vt:lpstr>
      <vt:lpstr>Sandstorms - 5</vt:lpstr>
      <vt:lpstr>Multiple Vaccinations</vt:lpstr>
      <vt:lpstr>Advisory Committee on Immunization Practice (ACIP)  Recommended immunization schedule for persons aged 0 through 6 years --- United States, 2010</vt:lpstr>
      <vt:lpstr>Advisory Committee on Immunization Practice (ACIP)  Recommended immunization schedule for persons aged 7 through 18 years --- United States, 2010</vt:lpstr>
      <vt:lpstr>Advisory Committee on Immunization Practice (ACIP)  Recommended adult immunization schedule, by vaccine and age group - United States, 2010 </vt:lpstr>
      <vt:lpstr>Vaccines Routinely Administered to All Military Recruits (PGW Era)</vt:lpstr>
      <vt:lpstr>Vaccines Administered to Special Military Occupations (PGW Era)</vt:lpstr>
      <vt:lpstr>Multiple Vaccinations - 2</vt:lpstr>
      <vt:lpstr>Multiple Vaccinations - 3</vt:lpstr>
      <vt:lpstr>Multiple Vaccinations - 4</vt:lpstr>
      <vt:lpstr>Hexavalent Chromium – Qarmat Ali</vt:lpstr>
      <vt:lpstr>Qarmat Ali - 2</vt:lpstr>
      <vt:lpstr>Qarmat Ali - 3</vt:lpstr>
      <vt:lpstr>Qarmat Ali - 4</vt:lpstr>
      <vt:lpstr>Burn Pits</vt:lpstr>
      <vt:lpstr>PowerPoint Presentation</vt:lpstr>
      <vt:lpstr>Burn Pits - 2</vt:lpstr>
      <vt:lpstr>Burn Pits - 3</vt:lpstr>
      <vt:lpstr>How to conduct an environmental exposure assessment for veterans</vt:lpstr>
      <vt:lpstr>Environmental Exposure Assessment  Step by Step “How To”</vt:lpstr>
      <vt:lpstr>Environmental Exposure Assessment  Step by Step “How To”</vt:lpstr>
      <vt:lpstr>Environmental Exposure Assessment  Step by Step “How To”</vt:lpstr>
      <vt:lpstr>Environmental Exposure Assessment  Step by Step “How To”</vt:lpstr>
      <vt:lpstr>Environmental Exposure Assessment  Step by Step “How To”</vt:lpstr>
      <vt:lpstr> Environmental Exposure Assessment  Step by Step “How To”</vt:lpstr>
      <vt:lpstr>Environmental Exposure Assessment  Step by Step “How To”</vt:lpstr>
      <vt:lpstr> Environmental Exposure Assessment  Step by Step “How To”</vt:lpstr>
      <vt:lpstr>Environmental Exposure Assessment  Step by Step “How To”</vt:lpstr>
      <vt:lpstr>Environmental Exposure Assessment  Step by Step “How To”</vt:lpstr>
      <vt:lpstr>Environmental Exposure Assessment  Step by Step “How To”</vt:lpstr>
      <vt:lpstr>Environmental Exposure Assessment  Step by Step “How To”</vt:lpstr>
      <vt:lpstr>Environmental Exposure Assessment  Step by Step “How To”</vt:lpstr>
      <vt:lpstr>Environmental Exposure Assessment   Step by Step “How To”</vt:lpstr>
      <vt:lpstr>PowerPoint Presentation</vt:lpstr>
      <vt:lpstr>Oil Well Fire Smoke</vt:lpstr>
      <vt:lpstr>PowerPoint Presentation</vt:lpstr>
      <vt:lpstr>Oil Well Fire Smoke - 2</vt:lpstr>
      <vt:lpstr>Oil Well Fire Smoke - 3</vt:lpstr>
      <vt:lpstr>Oil Well Fire Smoke - 4</vt:lpstr>
      <vt:lpstr>Oil Well Fire Smoke - 5</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conduct an environmental exposure assessment for veterans</dc:title>
  <dc:creator>vhaeasteichr</dc:creator>
  <cp:lastModifiedBy>Chua, Florence B.</cp:lastModifiedBy>
  <cp:revision>14</cp:revision>
  <dcterms:created xsi:type="dcterms:W3CDTF">2009-07-27T17:57:24Z</dcterms:created>
  <dcterms:modified xsi:type="dcterms:W3CDTF">2014-10-22T17:31:33Z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0x010100062EE4C023AD4F46AEDB9FE490D5D57D</vt:lpwstr>
  </property>
</Properties>
</file>