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3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4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7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8" descr="WRIISC_top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0" descr="\\vhaeasfpc3\RUsers$\vhaeaschuaf\Desktop\WRIISC logo\TRIWRIISC_bottom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72175"/>
            <a:ext cx="91535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Tahom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6" name="Picture 5" descr="M:\Assets\VA\VA Signature.em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52400"/>
            <a:ext cx="2444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3280621" y="76200"/>
            <a:ext cx="2582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E7E"/>
                </a:solidFill>
              </a:rPr>
              <a:t>Office of Public</a:t>
            </a:r>
            <a:r>
              <a:rPr lang="en-US" sz="1600" b="1" baseline="0" dirty="0" smtClean="0">
                <a:solidFill>
                  <a:srgbClr val="003E7E"/>
                </a:solidFill>
              </a:rPr>
              <a:t> Health &amp;</a:t>
            </a:r>
          </a:p>
          <a:p>
            <a:pPr algn="ctr"/>
            <a:r>
              <a:rPr lang="en-US" sz="1600" b="1" baseline="0" dirty="0" smtClean="0">
                <a:solidFill>
                  <a:srgbClr val="003E7E"/>
                </a:solidFill>
              </a:rPr>
              <a:t>Environmental Hazards</a:t>
            </a:r>
            <a:endParaRPr lang="en-US" sz="1600" b="1" dirty="0">
              <a:solidFill>
                <a:srgbClr val="003E7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5000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6" descr="\\vhaeasfpc3\RUsers$\vhaeaschuaf\Desktop\WRIISC logo\TRIWRIISC_bottom.e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972175"/>
            <a:ext cx="91535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D174C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3600" dirty="0" smtClean="0"/>
              <a:t>Introduction to Complementary and Alternative Medicine</a:t>
            </a:r>
            <a:br>
              <a:rPr lang="en-US" sz="3600" dirty="0" smtClean="0"/>
            </a:br>
            <a:r>
              <a:rPr lang="en-US" sz="3600" dirty="0" smtClean="0"/>
              <a:t> in the VA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6600" dirty="0" smtClean="0"/>
              <a:t/>
            </a:r>
            <a:br>
              <a:rPr lang="en-US" sz="6600" dirty="0" smtClean="0"/>
            </a:br>
            <a:endParaRPr lang="en-US" dirty="0" smtClean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33800"/>
            <a:ext cx="8382000" cy="1143000"/>
          </a:xfrm>
        </p:spPr>
        <p:txBody>
          <a:bodyPr/>
          <a:lstStyle/>
          <a:p>
            <a:r>
              <a:rPr lang="en-US" sz="2800" dirty="0" smtClean="0"/>
              <a:t>Jeanette E. Akhter, M.D., </a:t>
            </a:r>
            <a:r>
              <a:rPr lang="en-US" sz="2800" dirty="0" err="1" smtClean="0"/>
              <a:t>M.Ac</a:t>
            </a:r>
            <a:endParaRPr lang="en-US" sz="2800" dirty="0" smtClean="0"/>
          </a:p>
          <a:p>
            <a:r>
              <a:rPr lang="en-US" sz="2800" dirty="0" smtClean="0"/>
              <a:t>War Related Illness and Injury Center</a:t>
            </a:r>
          </a:p>
          <a:p>
            <a:r>
              <a:rPr lang="en-US" sz="2800" dirty="0" smtClean="0"/>
              <a:t>Washington, DC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Why incorporate CAM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VA?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2057401"/>
            <a:ext cx="8229600" cy="3733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4000" dirty="0" smtClean="0"/>
              <a:t>	</a:t>
            </a:r>
          </a:p>
          <a:p>
            <a:pPr>
              <a:buFont typeface="Arial" charset="0"/>
              <a:buNone/>
            </a:pPr>
            <a:r>
              <a:rPr lang="en-US" sz="4000" dirty="0" smtClean="0"/>
              <a:t>	Numerous Veterans have complex and difficult-to-diagnose, difficult-to treat health problems following deployment</a:t>
            </a:r>
          </a:p>
          <a:p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600" dirty="0" smtClean="0"/>
              <a:t>Treatment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ED174C"/>
              </a:buClr>
            </a:pPr>
            <a:r>
              <a:rPr lang="en-US" sz="3200" dirty="0" smtClean="0"/>
              <a:t>First response: </a:t>
            </a:r>
            <a:r>
              <a:rPr lang="en-US" dirty="0" smtClean="0"/>
              <a:t>Provide the highest quality traditional western medical care </a:t>
            </a:r>
            <a:r>
              <a:rPr lang="en-US" dirty="0" smtClean="0"/>
              <a:t>available</a:t>
            </a:r>
          </a:p>
          <a:p>
            <a:pPr marL="342900" lvl="1" indent="-342900">
              <a:buClr>
                <a:srgbClr val="ED174C"/>
              </a:buClr>
            </a:pPr>
            <a:r>
              <a:rPr lang="en-US" sz="3200" dirty="0" smtClean="0"/>
              <a:t>Sometimes </a:t>
            </a:r>
            <a:r>
              <a:rPr lang="en-US" sz="3200" dirty="0" smtClean="0"/>
              <a:t>results are not completely </a:t>
            </a:r>
            <a:r>
              <a:rPr lang="en-US" sz="3200" dirty="0" smtClean="0"/>
              <a:t>satisfactory</a:t>
            </a:r>
          </a:p>
          <a:p>
            <a:pPr marL="742950" lvl="2" indent="-342900">
              <a:buClr>
                <a:srgbClr val="ED174C"/>
              </a:buClr>
            </a:pPr>
            <a:r>
              <a:rPr lang="en-US" dirty="0" smtClean="0"/>
              <a:t>Residual pain</a:t>
            </a:r>
          </a:p>
          <a:p>
            <a:pPr marL="742950" lvl="2" indent="-342900">
              <a:buClr>
                <a:srgbClr val="ED174C"/>
              </a:buClr>
            </a:pPr>
            <a:r>
              <a:rPr lang="en-US" dirty="0" smtClean="0"/>
              <a:t>Side effects of treatments</a:t>
            </a:r>
            <a:endParaRPr lang="en-US" dirty="0" smtClean="0"/>
          </a:p>
          <a:p>
            <a:pPr marL="342900" lvl="1" indent="-342900">
              <a:buClr>
                <a:srgbClr val="ED174C"/>
              </a:buClr>
            </a:pPr>
            <a:r>
              <a:rPr lang="en-US" sz="3200" dirty="0" smtClean="0"/>
              <a:t>Veterans, their families, and their care </a:t>
            </a:r>
            <a:r>
              <a:rPr lang="en-US" sz="3200" dirty="0" smtClean="0"/>
              <a:t>providers </a:t>
            </a:r>
            <a:r>
              <a:rPr lang="en-US" sz="3200" dirty="0" smtClean="0"/>
              <a:t>seek additional beneficial therapies </a:t>
            </a: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676400"/>
          </a:xfrm>
        </p:spPr>
        <p:txBody>
          <a:bodyPr/>
          <a:lstStyle/>
          <a:p>
            <a:pPr eaLnBrk="1" hangingPunct="1"/>
            <a:r>
              <a:rPr lang="en-US" sz="4800" b="1" smtClean="0"/>
              <a:t>Use of CAM in US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4000" dirty="0" smtClean="0"/>
          </a:p>
          <a:p>
            <a:pPr eaLnBrk="1" hangingPunct="1">
              <a:buNone/>
            </a:pPr>
            <a:r>
              <a:rPr lang="en-US" sz="4000" dirty="0" smtClean="0"/>
              <a:t>The 2007 National Health Interview Survey (NHIS) showed that approximately 38 percent of adults use CAM</a:t>
            </a:r>
            <a:r>
              <a:rPr lang="en-US" dirty="0" smtClean="0"/>
              <a:t>.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VHAHCS Complementary and Alternative Medicine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4297363"/>
          </a:xfrm>
        </p:spPr>
        <p:txBody>
          <a:bodyPr/>
          <a:lstStyle/>
          <a:p>
            <a:pPr marL="342900" lvl="1" indent="-342900" eaLnBrk="1" hangingPunct="1">
              <a:buClr>
                <a:srgbClr val="C00000"/>
              </a:buClr>
            </a:pPr>
            <a:r>
              <a:rPr lang="en-US" sz="3600" dirty="0" smtClean="0"/>
              <a:t>2002  VA Health Agency Information Group Study</a:t>
            </a:r>
          </a:p>
          <a:p>
            <a:pPr marL="342900" lvl="1" indent="-342900" eaLnBrk="1" hangingPunct="1">
              <a:buClr>
                <a:srgbClr val="C00000"/>
              </a:buClr>
            </a:pPr>
            <a:r>
              <a:rPr lang="en-US" sz="3600" dirty="0" smtClean="0"/>
              <a:t>84% of VAs offered either in-house CAM therapies or referred out</a:t>
            </a:r>
          </a:p>
          <a:p>
            <a:pPr marL="342900" lvl="1" indent="-342900" eaLnBrk="1" hangingPunct="1">
              <a:buClr>
                <a:srgbClr val="C00000"/>
              </a:buClr>
            </a:pPr>
            <a:r>
              <a:rPr lang="en-US" sz="3600" dirty="0" smtClean="0"/>
              <a:t>Study being repeated this year</a:t>
            </a:r>
          </a:p>
          <a:p>
            <a:pPr marL="342900" lvl="1" indent="-342900" eaLnBrk="1" hangingPunct="1"/>
            <a:endParaRPr lang="en-US" sz="3600" dirty="0" smtClean="0"/>
          </a:p>
          <a:p>
            <a:pPr eaLnBrk="1" hangingPunct="1">
              <a:buFont typeface="Arial" charset="0"/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b="1" dirty="0" smtClean="0"/>
              <a:t>VA Central Office preparing publication of guidelines for CAM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Standardization of criteria to determine which CAM modalities should be integrated into VA care</a:t>
            </a:r>
          </a:p>
          <a:p>
            <a:pPr eaLnBrk="1" hangingPunct="1"/>
            <a:r>
              <a:rPr lang="en-US" sz="3600" dirty="0" smtClean="0"/>
              <a:t>Credentialing requirements for practitioners</a:t>
            </a:r>
          </a:p>
          <a:p>
            <a:pPr eaLnBrk="1" hangingPunct="1"/>
            <a:r>
              <a:rPr lang="en-US" sz="3600" dirty="0" smtClean="0"/>
              <a:t>Mechanisms for CAM delivery</a:t>
            </a:r>
          </a:p>
          <a:p>
            <a:pPr eaLnBrk="1" hangingPunct="1"/>
            <a:r>
              <a:rPr lang="en-US" sz="3600" dirty="0" smtClean="0"/>
              <a:t>Documentation, billing,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Important Questions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r>
              <a:rPr lang="en-US" sz="3600" dirty="0" smtClean="0"/>
              <a:t>1. What is CAM?</a:t>
            </a:r>
          </a:p>
          <a:p>
            <a:pPr eaLnBrk="1" hangingPunct="1"/>
            <a:endParaRPr lang="en-US" sz="3600" dirty="0" smtClean="0"/>
          </a:p>
          <a:p>
            <a:pPr eaLnBrk="1" hangingPunct="1"/>
            <a:r>
              <a:rPr lang="en-US" sz="3600" dirty="0" smtClean="0"/>
              <a:t>2. Why is it important for me to know about it?</a:t>
            </a:r>
          </a:p>
          <a:p>
            <a:pPr eaLnBrk="1" hangingPunct="1"/>
            <a:endParaRPr lang="en-US" sz="3600" dirty="0" smtClean="0"/>
          </a:p>
          <a:p>
            <a:pPr eaLnBrk="1" hangingPunct="1"/>
            <a:r>
              <a:rPr lang="en-US" sz="3600" dirty="0" smtClean="0"/>
              <a:t>3. Is the VA involved in CAM?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pPr eaLnBrk="1" hangingPunct="1"/>
            <a:r>
              <a:rPr lang="en-US" sz="5400" b="1" smtClean="0"/>
              <a:t>Definition of CAM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smtClean="0"/>
              <a:t>  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 </a:t>
            </a:r>
            <a:r>
              <a:rPr lang="en-US" sz="3600" smtClean="0"/>
              <a:t>“Diverse medical and health care systems, practices, and products that are not generally considered part of conventional medicine” </a:t>
            </a:r>
          </a:p>
          <a:p>
            <a:pPr eaLnBrk="1" hangingPunct="1">
              <a:buFont typeface="Arial" charset="0"/>
              <a:buNone/>
            </a:pPr>
            <a:r>
              <a:rPr lang="en-US" sz="3600" smtClean="0"/>
              <a:t>			         (NCCAM</a:t>
            </a:r>
            <a:r>
              <a:rPr lang="en-US" sz="3600" b="1" smtClean="0"/>
              <a:t>)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National Center for Complementary and Alternative Medicine (NCCAM</a:t>
            </a:r>
            <a:r>
              <a:rPr lang="en-US" sz="4000" smtClean="0"/>
              <a:t>)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eaLnBrk="1" hangingPunct="1"/>
            <a:r>
              <a:rPr lang="en-US" smtClean="0"/>
              <a:t>Federal Government's lead agency for scientific research on CAM</a:t>
            </a:r>
            <a:endParaRPr lang="en-US" b="1" smtClean="0"/>
          </a:p>
          <a:p>
            <a:pPr eaLnBrk="1" hangingPunct="1"/>
            <a:r>
              <a:rPr lang="en-US" smtClean="0"/>
              <a:t>1 of the 27 institutes and centers that make up the  National Institutes of Health (NIH) within the U.S. Department of Health and Human Services</a:t>
            </a:r>
          </a:p>
          <a:p>
            <a:pPr eaLnBrk="1" hangingPunct="1"/>
            <a:r>
              <a:rPr lang="en-US" smtClean="0"/>
              <a:t>http://nccam.nih.gov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b="1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NCCAM's mission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 explore CAM practices using rigorous scientific methods and build an evidence base regarding the safety and effectiveness of these practices </a:t>
            </a:r>
          </a:p>
          <a:p>
            <a:pPr lvl="1" eaLnBrk="1" hangingPunct="1">
              <a:buClr>
                <a:srgbClr val="C00000"/>
              </a:buClr>
              <a:buSzPct val="82000"/>
            </a:pPr>
            <a:r>
              <a:rPr lang="en-US" dirty="0" smtClean="0"/>
              <a:t>Basic, translational ("bench-to-bedside"), and clinical research	</a:t>
            </a:r>
          </a:p>
          <a:p>
            <a:pPr lvl="1" eaLnBrk="1" hangingPunct="1">
              <a:buClr>
                <a:srgbClr val="C00000"/>
              </a:buClr>
              <a:buSzPct val="82000"/>
            </a:pPr>
            <a:r>
              <a:rPr lang="en-US" dirty="0" smtClean="0"/>
              <a:t>Research capacity building and training </a:t>
            </a:r>
          </a:p>
          <a:p>
            <a:pPr lvl="1" eaLnBrk="1" hangingPunct="1">
              <a:buClr>
                <a:srgbClr val="C00000"/>
              </a:buClr>
              <a:buSzPct val="82000"/>
            </a:pPr>
            <a:r>
              <a:rPr lang="en-US" dirty="0" smtClean="0"/>
              <a:t>Education and outreach programs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Further Definition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dirty="0" smtClean="0"/>
              <a:t>"</a:t>
            </a:r>
            <a:r>
              <a:rPr lang="en-US" sz="2800" dirty="0" smtClean="0"/>
              <a:t>Complementary medicine" refers to use of CAM </a:t>
            </a:r>
            <a:r>
              <a:rPr lang="en-US" sz="2800" b="1" dirty="0" smtClean="0"/>
              <a:t>together with</a:t>
            </a:r>
            <a:r>
              <a:rPr lang="en-US" sz="2800" dirty="0" smtClean="0"/>
              <a:t> conventional medicine.  Most use of CAM by Americans is complementary. </a:t>
            </a:r>
          </a:p>
          <a:p>
            <a:pPr eaLnBrk="1" hangingPunct="1"/>
            <a:r>
              <a:rPr lang="en-US" sz="2800" dirty="0" smtClean="0"/>
              <a:t>"Alternative medicine" refers to use of CAM </a:t>
            </a:r>
            <a:r>
              <a:rPr lang="en-US" sz="2800" b="1" dirty="0" smtClean="0"/>
              <a:t>in place of</a:t>
            </a:r>
            <a:r>
              <a:rPr lang="en-US" sz="2800" dirty="0" smtClean="0"/>
              <a:t> conventional medicine</a:t>
            </a:r>
            <a:r>
              <a:rPr lang="en-US" sz="3000" dirty="0" smtClean="0"/>
              <a:t>.</a:t>
            </a:r>
          </a:p>
          <a:p>
            <a:pPr eaLnBrk="1" hangingPunct="1"/>
            <a:r>
              <a:rPr lang="en-US" sz="2800" dirty="0" smtClean="0"/>
              <a:t> "Integrative medicine" (also called integrated medicine) refers to a practice that combines both conventional and CAM treatments for which there is evidence of safety and effectiveness. </a:t>
            </a:r>
          </a:p>
          <a:p>
            <a:pPr eaLnBrk="1" hangingPunct="1"/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Types of CAM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 Natural products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 Mind-body medicine</a:t>
            </a:r>
          </a:p>
          <a:p>
            <a:pPr eaLnBrk="1" hangingPunct="1"/>
            <a:r>
              <a:rPr lang="en-US" smtClean="0"/>
              <a:t> Manipulative and body-based practices</a:t>
            </a:r>
          </a:p>
          <a:p>
            <a:pPr eaLnBrk="1" hangingPunct="1"/>
            <a:r>
              <a:rPr lang="en-US" smtClean="0"/>
              <a:t> Movement therapies</a:t>
            </a:r>
          </a:p>
          <a:p>
            <a:pPr eaLnBrk="1" hangingPunct="1"/>
            <a:r>
              <a:rPr lang="en-US" smtClean="0"/>
              <a:t> Traditional healers</a:t>
            </a:r>
          </a:p>
          <a:p>
            <a:pPr eaLnBrk="1" hangingPunct="1"/>
            <a:r>
              <a:rPr lang="en-US" smtClean="0"/>
              <a:t> Energy field manipulation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Types of CAM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eaLnBrk="1" hangingPunct="1">
              <a:buClr>
                <a:srgbClr val="C00000"/>
              </a:buClr>
            </a:pPr>
            <a:r>
              <a:rPr lang="en-US" sz="3600" dirty="0" smtClean="0"/>
              <a:t>Whole medical systems</a:t>
            </a:r>
          </a:p>
          <a:p>
            <a:pPr lvl="3" eaLnBrk="1" hangingPunct="1">
              <a:buClr>
                <a:srgbClr val="C00000"/>
              </a:buClr>
              <a:buSzPct val="86000"/>
            </a:pPr>
            <a:r>
              <a:rPr lang="en-US" sz="3200" dirty="0" err="1" smtClean="0"/>
              <a:t>Ayurvedic</a:t>
            </a:r>
            <a:r>
              <a:rPr lang="en-US" sz="3200" dirty="0" smtClean="0"/>
              <a:t> medicine </a:t>
            </a:r>
          </a:p>
          <a:p>
            <a:pPr lvl="3" eaLnBrk="1" hangingPunct="1">
              <a:buClr>
                <a:srgbClr val="C00000"/>
              </a:buClr>
              <a:buSzPct val="86000"/>
            </a:pPr>
            <a:r>
              <a:rPr lang="en-US" sz="3200" dirty="0" smtClean="0"/>
              <a:t>Traditional Chinese medicine</a:t>
            </a:r>
          </a:p>
          <a:p>
            <a:pPr lvl="4" eaLnBrk="1" hangingPunct="1">
              <a:buClr>
                <a:srgbClr val="C00000"/>
              </a:buClr>
              <a:buSzPct val="55000"/>
            </a:pPr>
            <a:r>
              <a:rPr lang="en-US" sz="3200" dirty="0" smtClean="0"/>
              <a:t>Acupuncture</a:t>
            </a:r>
          </a:p>
          <a:p>
            <a:pPr lvl="4" eaLnBrk="1" hangingPunct="1">
              <a:buClr>
                <a:srgbClr val="C00000"/>
              </a:buClr>
              <a:buSzPct val="55000"/>
            </a:pPr>
            <a:r>
              <a:rPr lang="en-US" sz="3200" dirty="0" smtClean="0"/>
              <a:t>Herbs</a:t>
            </a:r>
          </a:p>
          <a:p>
            <a:pPr lvl="3" eaLnBrk="1" hangingPunct="1">
              <a:buClr>
                <a:srgbClr val="C00000"/>
              </a:buClr>
              <a:buSzPct val="86000"/>
            </a:pPr>
            <a:r>
              <a:rPr lang="en-US" sz="3200" dirty="0" smtClean="0"/>
              <a:t> Homeopathy</a:t>
            </a:r>
          </a:p>
          <a:p>
            <a:pPr lvl="3" eaLnBrk="1" hangingPunct="1">
              <a:buClr>
                <a:srgbClr val="C00000"/>
              </a:buClr>
              <a:buSzPct val="86000"/>
            </a:pPr>
            <a:r>
              <a:rPr lang="en-US" sz="3200" dirty="0" smtClean="0"/>
              <a:t> Naturopathy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CAM Online Education Series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4400" dirty="0">
                <a:latin typeface="Calibri" pitchFamily="34" charset="0"/>
              </a:rPr>
              <a:t>10 lectures with videos and  </a:t>
            </a:r>
            <a:r>
              <a:rPr lang="en-US" sz="4400" dirty="0" smtClean="0">
                <a:latin typeface="Calibri" pitchFamily="34" charset="0"/>
              </a:rPr>
              <a:t>transcripts</a:t>
            </a:r>
            <a:endParaRPr lang="en-US" sz="44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4400" dirty="0">
                <a:latin typeface="Calibri" pitchFamily="34" charset="0"/>
              </a:rPr>
              <a:t>A question and answer transcript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4400" dirty="0">
                <a:latin typeface="Calibri" pitchFamily="34" charset="0"/>
              </a:rPr>
              <a:t>An optional online test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4400" dirty="0">
                <a:latin typeface="Calibri" pitchFamily="34" charset="0"/>
              </a:rPr>
              <a:t>Additional resource links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4400" dirty="0">
                <a:latin typeface="Calibri" pitchFamily="34" charset="0"/>
              </a:rPr>
              <a:t>A certificate of completion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iWRIISC Template">
  <a:themeElements>
    <a:clrScheme name="WRIIS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RIISC template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RIIS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2EE4C023AD4F46AEDB9FE490D5D57D" ma:contentTypeVersion="1" ma:contentTypeDescription="Create a new document." ma:contentTypeScope="" ma:versionID="828cfc374e49bb1c429f2115862bccd3">
  <xsd:schema xmlns:xsd="http://www.w3.org/2001/XMLSchema" xmlns:p="http://schemas.microsoft.com/office/2006/metadata/properties" xmlns:ns2="c0e42e06-ad23-464f-aedb-9fe490d5d57d" targetNamespace="http://schemas.microsoft.com/office/2006/metadata/properties" ma:root="true" ma:fieldsID="2a30dfa61cbc7cb2f052441d38aa2f94" ns2:_="">
    <xsd:import namespace="c0e42e06-ad23-464f-aedb-9fe490d5d57d"/>
    <xsd:element name="properties">
      <xsd:complexType>
        <xsd:sequence>
          <xsd:element name="documentManagement">
            <xsd:complexType>
              <xsd:all>
                <xsd:element ref="ns2:Target_x0020_Audienc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c0e42e06-ad23-464f-aedb-9fe490d5d57d" elementFormDefault="qualified">
    <xsd:import namespace="http://schemas.microsoft.com/office/2006/documentManagement/types"/>
    <xsd:element name="Target_x0020_Audiences" ma:index="8" nillable="true" ma:displayName="Target Audiences" ma:internalName="Target_x0020_Audiences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arget_x0020_Audiences xmlns="c0e42e06-ad23-464f-aedb-9fe490d5d57d" xsi:nil="true"/>
  </documentManagement>
</p:properties>
</file>

<file path=customXml/itemProps1.xml><?xml version="1.0" encoding="utf-8"?>
<ds:datastoreItem xmlns:ds="http://schemas.openxmlformats.org/officeDocument/2006/customXml" ds:itemID="{567083A9-7025-47F7-9025-645BDBD3B803}"/>
</file>

<file path=customXml/itemProps2.xml><?xml version="1.0" encoding="utf-8"?>
<ds:datastoreItem xmlns:ds="http://schemas.openxmlformats.org/officeDocument/2006/customXml" ds:itemID="{95FD621D-DE3A-4C2E-B9BB-39817888EC93}"/>
</file>

<file path=customXml/itemProps3.xml><?xml version="1.0" encoding="utf-8"?>
<ds:datastoreItem xmlns:ds="http://schemas.openxmlformats.org/officeDocument/2006/customXml" ds:itemID="{9C966B95-9D3E-40D4-9CD2-6037EC5DA7FC}"/>
</file>

<file path=docProps/app.xml><?xml version="1.0" encoding="utf-8"?>
<Properties xmlns="http://schemas.openxmlformats.org/officeDocument/2006/extended-properties" xmlns:vt="http://schemas.openxmlformats.org/officeDocument/2006/docPropsVTypes">
  <Template>TriWRIISC Template</Template>
  <TotalTime>55</TotalTime>
  <Words>417</Words>
  <Application>Microsoft Office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TriWRIISC Template</vt:lpstr>
      <vt:lpstr>  Introduction to Complementary and Alternative Medicine  in the VA   </vt:lpstr>
      <vt:lpstr>Important Questions</vt:lpstr>
      <vt:lpstr>Definition of CAM</vt:lpstr>
      <vt:lpstr>National Center for Complementary and Alternative Medicine (NCCAM)</vt:lpstr>
      <vt:lpstr>NCCAM's mission</vt:lpstr>
      <vt:lpstr>Further Definition</vt:lpstr>
      <vt:lpstr>Types of CAM</vt:lpstr>
      <vt:lpstr>Types of CAM</vt:lpstr>
      <vt:lpstr>CAM Online Education Series</vt:lpstr>
      <vt:lpstr>Why incorporate CAM  in the VA?</vt:lpstr>
      <vt:lpstr>Treatment</vt:lpstr>
      <vt:lpstr>Use of CAM in US</vt:lpstr>
      <vt:lpstr>VHAHCS Complementary and Alternative Medicine</vt:lpstr>
      <vt:lpstr>  VA Central Office preparing publication of guidelines for CAM </vt:lpstr>
    </vt:vector>
  </TitlesOfParts>
  <Company>Department of Veterans Affairs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Kelly K. McCoy</dc:creator>
  <cp:lastModifiedBy>vhawasakhteje1</cp:lastModifiedBy>
  <cp:revision>4</cp:revision>
  <dcterms:created xsi:type="dcterms:W3CDTF">2011-02-16T20:24:37Z</dcterms:created>
  <dcterms:modified xsi:type="dcterms:W3CDTF">2011-03-08T19:11:49Z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0x010100062EE4C023AD4F46AEDB9FE490D5D57D</vt:lpwstr>
  </property>
</Properties>
</file>