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410" r:id="rId3"/>
    <p:sldId id="411" r:id="rId4"/>
    <p:sldId id="360" r:id="rId5"/>
    <p:sldId id="383" r:id="rId6"/>
    <p:sldId id="384" r:id="rId7"/>
    <p:sldId id="385" r:id="rId8"/>
    <p:sldId id="403" r:id="rId9"/>
    <p:sldId id="404" r:id="rId10"/>
    <p:sldId id="405" r:id="rId11"/>
    <p:sldId id="406" r:id="rId12"/>
    <p:sldId id="407" r:id="rId13"/>
    <p:sldId id="408" r:id="rId14"/>
    <p:sldId id="409" r:id="rId15"/>
    <p:sldId id="302" r:id="rId16"/>
    <p:sldId id="333" r:id="rId17"/>
    <p:sldId id="334" r:id="rId18"/>
    <p:sldId id="335" r:id="rId19"/>
    <p:sldId id="298" r:id="rId20"/>
    <p:sldId id="370" r:id="rId21"/>
    <p:sldId id="300" r:id="rId22"/>
    <p:sldId id="397" r:id="rId23"/>
    <p:sldId id="394" r:id="rId24"/>
    <p:sldId id="395" r:id="rId25"/>
    <p:sldId id="418" r:id="rId26"/>
    <p:sldId id="374" r:id="rId27"/>
    <p:sldId id="304" r:id="rId28"/>
    <p:sldId id="350" r:id="rId29"/>
    <p:sldId id="305" r:id="rId30"/>
    <p:sldId id="412" r:id="rId31"/>
    <p:sldId id="413" r:id="rId32"/>
    <p:sldId id="414" r:id="rId33"/>
    <p:sldId id="415" r:id="rId34"/>
    <p:sldId id="416" r:id="rId35"/>
    <p:sldId id="417" r:id="rId36"/>
    <p:sldId id="306" r:id="rId37"/>
    <p:sldId id="377" r:id="rId38"/>
    <p:sldId id="378" r:id="rId39"/>
    <p:sldId id="379" r:id="rId40"/>
    <p:sldId id="419" r:id="rId41"/>
    <p:sldId id="351" r:id="rId42"/>
    <p:sldId id="353" r:id="rId43"/>
    <p:sldId id="356" r:id="rId44"/>
    <p:sldId id="340" r:id="rId45"/>
    <p:sldId id="420" r:id="rId46"/>
    <p:sldId id="346" r:id="rId47"/>
    <p:sldId id="327" r:id="rId48"/>
  </p:sldIdLst>
  <p:sldSz cx="9144000" cy="6858000" type="screen4x3"/>
  <p:notesSz cx="7010400" cy="9296400"/>
  <p:defaultTextStyle>
    <a:defPPr>
      <a:defRPr lang="en-US"/>
    </a:defPPr>
    <a:lvl1pPr algn="l" rtl="0" fontAlgn="base">
      <a:spcBef>
        <a:spcPct val="0"/>
      </a:spcBef>
      <a:spcAft>
        <a:spcPct val="0"/>
      </a:spcAft>
      <a:defRPr sz="3600" kern="1200">
        <a:solidFill>
          <a:schemeClr val="tx1"/>
        </a:solidFill>
        <a:latin typeface="Arial" pitchFamily="34" charset="0"/>
        <a:ea typeface="ＭＳ Ｐゴシック" pitchFamily="1" charset="-128"/>
        <a:cs typeface="+mn-cs"/>
      </a:defRPr>
    </a:lvl1pPr>
    <a:lvl2pPr marL="457200" algn="l" rtl="0" fontAlgn="base">
      <a:spcBef>
        <a:spcPct val="0"/>
      </a:spcBef>
      <a:spcAft>
        <a:spcPct val="0"/>
      </a:spcAft>
      <a:defRPr sz="3600" kern="1200">
        <a:solidFill>
          <a:schemeClr val="tx1"/>
        </a:solidFill>
        <a:latin typeface="Arial" pitchFamily="34" charset="0"/>
        <a:ea typeface="ＭＳ Ｐゴシック" pitchFamily="1" charset="-128"/>
        <a:cs typeface="+mn-cs"/>
      </a:defRPr>
    </a:lvl2pPr>
    <a:lvl3pPr marL="914400" algn="l" rtl="0" fontAlgn="base">
      <a:spcBef>
        <a:spcPct val="0"/>
      </a:spcBef>
      <a:spcAft>
        <a:spcPct val="0"/>
      </a:spcAft>
      <a:defRPr sz="3600" kern="1200">
        <a:solidFill>
          <a:schemeClr val="tx1"/>
        </a:solidFill>
        <a:latin typeface="Arial" pitchFamily="34" charset="0"/>
        <a:ea typeface="ＭＳ Ｐゴシック" pitchFamily="1" charset="-128"/>
        <a:cs typeface="+mn-cs"/>
      </a:defRPr>
    </a:lvl3pPr>
    <a:lvl4pPr marL="1371600" algn="l" rtl="0" fontAlgn="base">
      <a:spcBef>
        <a:spcPct val="0"/>
      </a:spcBef>
      <a:spcAft>
        <a:spcPct val="0"/>
      </a:spcAft>
      <a:defRPr sz="3600" kern="1200">
        <a:solidFill>
          <a:schemeClr val="tx1"/>
        </a:solidFill>
        <a:latin typeface="Arial" pitchFamily="34" charset="0"/>
        <a:ea typeface="ＭＳ Ｐゴシック" pitchFamily="1" charset="-128"/>
        <a:cs typeface="+mn-cs"/>
      </a:defRPr>
    </a:lvl4pPr>
    <a:lvl5pPr marL="1828800" algn="l" rtl="0" fontAlgn="base">
      <a:spcBef>
        <a:spcPct val="0"/>
      </a:spcBef>
      <a:spcAft>
        <a:spcPct val="0"/>
      </a:spcAft>
      <a:defRPr sz="3600" kern="1200">
        <a:solidFill>
          <a:schemeClr val="tx1"/>
        </a:solidFill>
        <a:latin typeface="Arial" pitchFamily="34" charset="0"/>
        <a:ea typeface="ＭＳ Ｐゴシック" pitchFamily="1" charset="-128"/>
        <a:cs typeface="+mn-cs"/>
      </a:defRPr>
    </a:lvl5pPr>
    <a:lvl6pPr marL="2286000" algn="l" defTabSz="914400" rtl="0" eaLnBrk="1" latinLnBrk="0" hangingPunct="1">
      <a:defRPr sz="3600" kern="1200">
        <a:solidFill>
          <a:schemeClr val="tx1"/>
        </a:solidFill>
        <a:latin typeface="Arial" pitchFamily="34" charset="0"/>
        <a:ea typeface="ＭＳ Ｐゴシック" pitchFamily="1" charset="-128"/>
        <a:cs typeface="+mn-cs"/>
      </a:defRPr>
    </a:lvl6pPr>
    <a:lvl7pPr marL="2743200" algn="l" defTabSz="914400" rtl="0" eaLnBrk="1" latinLnBrk="0" hangingPunct="1">
      <a:defRPr sz="3600" kern="1200">
        <a:solidFill>
          <a:schemeClr val="tx1"/>
        </a:solidFill>
        <a:latin typeface="Arial" pitchFamily="34" charset="0"/>
        <a:ea typeface="ＭＳ Ｐゴシック" pitchFamily="1" charset="-128"/>
        <a:cs typeface="+mn-cs"/>
      </a:defRPr>
    </a:lvl7pPr>
    <a:lvl8pPr marL="3200400" algn="l" defTabSz="914400" rtl="0" eaLnBrk="1" latinLnBrk="0" hangingPunct="1">
      <a:defRPr sz="3600" kern="1200">
        <a:solidFill>
          <a:schemeClr val="tx1"/>
        </a:solidFill>
        <a:latin typeface="Arial" pitchFamily="34" charset="0"/>
        <a:ea typeface="ＭＳ Ｐゴシック" pitchFamily="1" charset="-128"/>
        <a:cs typeface="+mn-cs"/>
      </a:defRPr>
    </a:lvl8pPr>
    <a:lvl9pPr marL="3657600" algn="l" defTabSz="914400" rtl="0" eaLnBrk="1" latinLnBrk="0" hangingPunct="1">
      <a:defRPr sz="3600" kern="1200">
        <a:solidFill>
          <a:schemeClr val="tx1"/>
        </a:solidFill>
        <a:latin typeface="Arial" pitchFamily="34"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38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3365" autoAdjust="0"/>
    <p:restoredTop sz="94384" autoAdjust="0"/>
  </p:normalViewPr>
  <p:slideViewPr>
    <p:cSldViewPr>
      <p:cViewPr>
        <p:scale>
          <a:sx n="100" d="100"/>
          <a:sy n="100" d="100"/>
        </p:scale>
        <p:origin x="-8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91" d="100"/>
          <a:sy n="191" d="100"/>
        </p:scale>
        <p:origin x="-5160" y="-10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2E538D-F208-4C43-8CDA-BF11E9E740E2}" type="doc">
      <dgm:prSet loTypeId="urn:microsoft.com/office/officeart/2005/8/layout/venn2" loCatId="relationship" qsTypeId="urn:microsoft.com/office/officeart/2005/8/quickstyle/simple5" qsCatId="simple" csTypeId="urn:microsoft.com/office/officeart/2005/8/colors/accent1_3" csCatId="accent1" phldr="1"/>
      <dgm:spPr/>
      <dgm:t>
        <a:bodyPr/>
        <a:lstStyle/>
        <a:p>
          <a:endParaRPr lang="en-US"/>
        </a:p>
      </dgm:t>
    </dgm:pt>
    <dgm:pt modelId="{71D77BCC-0E7F-4F19-96A6-E59B28C0CB84}">
      <dgm:prSet custT="1"/>
      <dgm:spPr/>
      <dgm:t>
        <a:bodyPr lIns="0"/>
        <a:lstStyle/>
        <a:p>
          <a:pPr algn="l" rtl="0">
            <a:lnSpc>
              <a:spcPct val="90000"/>
            </a:lnSpc>
            <a:spcAft>
              <a:spcPct val="35000"/>
            </a:spcAft>
          </a:pPr>
          <a:endParaRPr lang="en-US" sz="1400" b="1" dirty="0" smtClean="0">
            <a:solidFill>
              <a:schemeClr val="tx1"/>
            </a:solidFill>
          </a:endParaRPr>
        </a:p>
        <a:p>
          <a:pPr algn="l" rtl="0">
            <a:lnSpc>
              <a:spcPct val="90000"/>
            </a:lnSpc>
            <a:spcAft>
              <a:spcPct val="35000"/>
            </a:spcAft>
          </a:pPr>
          <a:endParaRPr lang="en-US" sz="1400" b="1" dirty="0" smtClean="0">
            <a:solidFill>
              <a:schemeClr val="tx1"/>
            </a:solidFill>
          </a:endParaRPr>
        </a:p>
        <a:p>
          <a:pPr algn="l" rtl="0">
            <a:lnSpc>
              <a:spcPct val="90000"/>
            </a:lnSpc>
            <a:spcAft>
              <a:spcPct val="35000"/>
            </a:spcAft>
          </a:pPr>
          <a:endParaRPr lang="en-US" sz="1400" b="1" dirty="0" smtClean="0">
            <a:solidFill>
              <a:schemeClr val="tx1"/>
            </a:solidFill>
          </a:endParaRPr>
        </a:p>
        <a:p>
          <a:pPr algn="l" rtl="0">
            <a:lnSpc>
              <a:spcPct val="90000"/>
            </a:lnSpc>
            <a:spcAft>
              <a:spcPct val="35000"/>
            </a:spcAft>
          </a:pPr>
          <a:endParaRPr lang="en-US" sz="1400" b="1" dirty="0" smtClean="0">
            <a:solidFill>
              <a:schemeClr val="tx1"/>
            </a:solidFill>
          </a:endParaRPr>
        </a:p>
        <a:p>
          <a:pPr algn="l" rtl="0">
            <a:lnSpc>
              <a:spcPct val="100000"/>
            </a:lnSpc>
            <a:spcAft>
              <a:spcPts val="0"/>
            </a:spcAft>
          </a:pPr>
          <a:r>
            <a:rPr lang="en-US" sz="1600" b="1" dirty="0" smtClean="0">
              <a:solidFill>
                <a:schemeClr val="tx1"/>
              </a:solidFill>
            </a:rPr>
            <a:t>PCP</a:t>
          </a:r>
        </a:p>
        <a:p>
          <a:pPr algn="l" rtl="0">
            <a:lnSpc>
              <a:spcPct val="100000"/>
            </a:lnSpc>
            <a:spcAft>
              <a:spcPts val="0"/>
            </a:spcAft>
          </a:pPr>
          <a:r>
            <a:rPr lang="en-US" sz="1200" b="1" dirty="0" smtClean="0">
              <a:solidFill>
                <a:schemeClr val="tx1"/>
              </a:solidFill>
            </a:rPr>
            <a:t>Clinical Associate (LPN, MA, or Health Tech)</a:t>
          </a:r>
        </a:p>
        <a:p>
          <a:pPr algn="l" rtl="0">
            <a:lnSpc>
              <a:spcPct val="100000"/>
            </a:lnSpc>
            <a:spcAft>
              <a:spcPts val="0"/>
            </a:spcAft>
          </a:pPr>
          <a:r>
            <a:rPr lang="en-US" sz="1200" b="1" dirty="0" smtClean="0">
              <a:solidFill>
                <a:schemeClr val="tx1"/>
              </a:solidFill>
            </a:rPr>
            <a:t>Clerk</a:t>
          </a:r>
        </a:p>
        <a:p>
          <a:pPr algn="l" rtl="0">
            <a:lnSpc>
              <a:spcPct val="100000"/>
            </a:lnSpc>
            <a:spcAft>
              <a:spcPts val="0"/>
            </a:spcAft>
          </a:pPr>
          <a:r>
            <a:rPr lang="en-US" sz="1600" b="1" u="sng" dirty="0" smtClean="0">
              <a:solidFill>
                <a:schemeClr val="tx1"/>
              </a:solidFill>
            </a:rPr>
            <a:t>RN Care Manager</a:t>
          </a:r>
        </a:p>
      </dgm:t>
    </dgm:pt>
    <dgm:pt modelId="{7618500E-904B-46A7-B106-213FF9419594}" type="parTrans" cxnId="{3DC69913-8F4A-42C4-8C42-D08580BB3E1A}">
      <dgm:prSet/>
      <dgm:spPr/>
      <dgm:t>
        <a:bodyPr/>
        <a:lstStyle/>
        <a:p>
          <a:endParaRPr lang="en-US" sz="2400">
            <a:solidFill>
              <a:schemeClr val="tx1"/>
            </a:solidFill>
          </a:endParaRPr>
        </a:p>
      </dgm:t>
    </dgm:pt>
    <dgm:pt modelId="{F2ED70DC-79BE-4155-9020-64BA9728871A}" type="sibTrans" cxnId="{3DC69913-8F4A-42C4-8C42-D08580BB3E1A}">
      <dgm:prSet/>
      <dgm:spPr/>
      <dgm:t>
        <a:bodyPr/>
        <a:lstStyle/>
        <a:p>
          <a:endParaRPr lang="en-US" sz="2400">
            <a:solidFill>
              <a:schemeClr val="tx1"/>
            </a:solidFill>
          </a:endParaRPr>
        </a:p>
      </dgm:t>
    </dgm:pt>
    <dgm:pt modelId="{11673C1C-7F3D-48CB-B380-E807EB828FF0}">
      <dgm:prSet custT="1"/>
      <dgm:spPr/>
      <dgm:t>
        <a:bodyPr lIns="0" tIns="0"/>
        <a:lstStyle/>
        <a:p>
          <a:pPr rtl="0"/>
          <a:r>
            <a:rPr lang="en-US" sz="1200" b="1" dirty="0" smtClean="0">
              <a:solidFill>
                <a:srgbClr val="C00000"/>
              </a:solidFill>
            </a:rPr>
            <a:t>Psychiatrist</a:t>
          </a:r>
          <a:r>
            <a:rPr lang="en-US" sz="1200" b="1" dirty="0" smtClean="0">
              <a:solidFill>
                <a:schemeClr val="tx1"/>
              </a:solidFill>
            </a:rPr>
            <a:t> </a:t>
          </a:r>
          <a:r>
            <a:rPr lang="en-US" sz="1200" b="1" dirty="0" smtClean="0">
              <a:solidFill>
                <a:srgbClr val="C00000"/>
              </a:solidFill>
            </a:rPr>
            <a:t>± 10 panels</a:t>
          </a:r>
          <a:endParaRPr lang="en-US" sz="1200" b="1" dirty="0">
            <a:solidFill>
              <a:srgbClr val="C00000"/>
            </a:solidFill>
          </a:endParaRPr>
        </a:p>
      </dgm:t>
    </dgm:pt>
    <dgm:pt modelId="{2D43E5AA-1DA4-4251-AA08-15EB2E9C3319}">
      <dgm:prSet custT="1"/>
      <dgm:spPr/>
      <dgm:t>
        <a:bodyPr lIns="0" tIns="0"/>
        <a:lstStyle/>
        <a:p>
          <a:pPr rtl="0"/>
          <a:r>
            <a:rPr lang="en-US" sz="1200" b="1" dirty="0" smtClean="0">
              <a:solidFill>
                <a:srgbClr val="C00000"/>
              </a:solidFill>
            </a:rPr>
            <a:t>Care Manager ± 5 panels</a:t>
          </a:r>
          <a:endParaRPr lang="en-US" sz="1200" b="1" dirty="0">
            <a:solidFill>
              <a:srgbClr val="C00000"/>
            </a:solidFill>
          </a:endParaRPr>
        </a:p>
      </dgm:t>
    </dgm:pt>
    <dgm:pt modelId="{1FC35A61-BE82-4C97-9A79-0976C1B42472}">
      <dgm:prSet custT="1"/>
      <dgm:spPr/>
      <dgm:t>
        <a:bodyPr lIns="0" tIns="0"/>
        <a:lstStyle/>
        <a:p>
          <a:pPr rtl="0"/>
          <a:r>
            <a:rPr lang="en-US" sz="1200" b="1" dirty="0" smtClean="0">
              <a:solidFill>
                <a:srgbClr val="C00000"/>
              </a:solidFill>
            </a:rPr>
            <a:t>Social Worker ± 5 panels</a:t>
          </a:r>
          <a:endParaRPr lang="en-US" sz="1200" b="1" dirty="0">
            <a:solidFill>
              <a:srgbClr val="C00000"/>
            </a:solidFill>
          </a:endParaRPr>
        </a:p>
      </dgm:t>
    </dgm:pt>
    <dgm:pt modelId="{22930A42-FC15-430A-B27F-DD33BCB3500E}">
      <dgm:prSet custT="1"/>
      <dgm:spPr/>
      <dgm:t>
        <a:bodyPr lIns="0" tIns="0"/>
        <a:lstStyle/>
        <a:p>
          <a:pPr rtl="0"/>
          <a:r>
            <a:rPr lang="en-US" sz="1200" b="1" dirty="0" smtClean="0">
              <a:solidFill>
                <a:srgbClr val="C00000"/>
              </a:solidFill>
            </a:rPr>
            <a:t>Psychologist ± 3 panels</a:t>
          </a:r>
          <a:endParaRPr lang="en-US" sz="1200" b="1" dirty="0">
            <a:solidFill>
              <a:srgbClr val="C00000"/>
            </a:solidFill>
          </a:endParaRPr>
        </a:p>
      </dgm:t>
    </dgm:pt>
    <dgm:pt modelId="{7A4230C6-8331-4042-9C21-B68A2238F384}">
      <dgm:prSet custT="1"/>
      <dgm:spPr/>
      <dgm:t>
        <a:bodyPr lIns="0" tIns="0"/>
        <a:lstStyle/>
        <a:p>
          <a:pPr rtl="0"/>
          <a:r>
            <a:rPr lang="en-US" sz="1200" b="1" dirty="0" smtClean="0">
              <a:solidFill>
                <a:srgbClr val="C00000"/>
              </a:solidFill>
            </a:rPr>
            <a:t>Integrated Behavioral Health</a:t>
          </a:r>
          <a:endParaRPr lang="en-US" sz="1200" b="1" dirty="0">
            <a:solidFill>
              <a:srgbClr val="C00000"/>
            </a:solidFill>
          </a:endParaRPr>
        </a:p>
      </dgm:t>
    </dgm:pt>
    <dgm:pt modelId="{788E11FE-0427-4D23-9971-021299A0EBF2}" type="sibTrans" cxnId="{2F1B29AD-FEF0-4E58-8FA5-70C98B2548E9}">
      <dgm:prSet/>
      <dgm:spPr/>
      <dgm:t>
        <a:bodyPr/>
        <a:lstStyle/>
        <a:p>
          <a:endParaRPr lang="en-US" sz="2400">
            <a:solidFill>
              <a:schemeClr val="tx1"/>
            </a:solidFill>
          </a:endParaRPr>
        </a:p>
      </dgm:t>
    </dgm:pt>
    <dgm:pt modelId="{57E57851-DAB8-4EE3-BEFC-4E20B91E2E12}" type="parTrans" cxnId="{2F1B29AD-FEF0-4E58-8FA5-70C98B2548E9}">
      <dgm:prSet/>
      <dgm:spPr/>
      <dgm:t>
        <a:bodyPr/>
        <a:lstStyle/>
        <a:p>
          <a:endParaRPr lang="en-US" sz="2400">
            <a:solidFill>
              <a:schemeClr val="tx1"/>
            </a:solidFill>
          </a:endParaRPr>
        </a:p>
      </dgm:t>
    </dgm:pt>
    <dgm:pt modelId="{3E7D2644-7ED5-4E4D-8F43-9A300AE90693}" type="sibTrans" cxnId="{7997D43C-C6F5-47C5-8EBC-F124B02BD04C}">
      <dgm:prSet/>
      <dgm:spPr/>
      <dgm:t>
        <a:bodyPr/>
        <a:lstStyle/>
        <a:p>
          <a:endParaRPr lang="en-US" sz="2400">
            <a:solidFill>
              <a:schemeClr val="tx1"/>
            </a:solidFill>
          </a:endParaRPr>
        </a:p>
      </dgm:t>
    </dgm:pt>
    <dgm:pt modelId="{867C2A51-AA86-49B3-9F19-B3003CE222BD}" type="parTrans" cxnId="{7997D43C-C6F5-47C5-8EBC-F124B02BD04C}">
      <dgm:prSet/>
      <dgm:spPr/>
      <dgm:t>
        <a:bodyPr/>
        <a:lstStyle/>
        <a:p>
          <a:endParaRPr lang="en-US" sz="2400">
            <a:solidFill>
              <a:schemeClr val="tx1"/>
            </a:solidFill>
          </a:endParaRPr>
        </a:p>
      </dgm:t>
    </dgm:pt>
    <dgm:pt modelId="{43CDD7CC-3992-4725-BD67-474975478578}" type="sibTrans" cxnId="{B1DBF634-D2E4-484F-924B-53E852AE8BEB}">
      <dgm:prSet/>
      <dgm:spPr/>
      <dgm:t>
        <a:bodyPr/>
        <a:lstStyle/>
        <a:p>
          <a:endParaRPr lang="en-US" sz="2400">
            <a:solidFill>
              <a:schemeClr val="tx1"/>
            </a:solidFill>
          </a:endParaRPr>
        </a:p>
      </dgm:t>
    </dgm:pt>
    <dgm:pt modelId="{571F99DB-C6AD-4B24-B46D-4C39BA3A1164}" type="parTrans" cxnId="{B1DBF634-D2E4-484F-924B-53E852AE8BEB}">
      <dgm:prSet/>
      <dgm:spPr/>
      <dgm:t>
        <a:bodyPr/>
        <a:lstStyle/>
        <a:p>
          <a:endParaRPr lang="en-US" sz="2400">
            <a:solidFill>
              <a:schemeClr val="tx1"/>
            </a:solidFill>
          </a:endParaRPr>
        </a:p>
      </dgm:t>
    </dgm:pt>
    <dgm:pt modelId="{568CC30D-7849-44E6-957C-1635C96DACE7}" type="sibTrans" cxnId="{ED0F4B3C-72B4-45F0-850F-5D1BD4C6440A}">
      <dgm:prSet/>
      <dgm:spPr/>
      <dgm:t>
        <a:bodyPr/>
        <a:lstStyle/>
        <a:p>
          <a:endParaRPr lang="en-US" sz="2400">
            <a:solidFill>
              <a:schemeClr val="tx1"/>
            </a:solidFill>
          </a:endParaRPr>
        </a:p>
      </dgm:t>
    </dgm:pt>
    <dgm:pt modelId="{5CF27582-94E1-4562-BE31-FD6DBA187982}" type="parTrans" cxnId="{ED0F4B3C-72B4-45F0-850F-5D1BD4C6440A}">
      <dgm:prSet/>
      <dgm:spPr/>
      <dgm:t>
        <a:bodyPr/>
        <a:lstStyle/>
        <a:p>
          <a:endParaRPr lang="en-US" sz="2400">
            <a:solidFill>
              <a:schemeClr val="tx1"/>
            </a:solidFill>
          </a:endParaRPr>
        </a:p>
      </dgm:t>
    </dgm:pt>
    <dgm:pt modelId="{36D5F3EF-96D0-4A08-8AE3-8D66D35AA944}">
      <dgm:prSet custT="1"/>
      <dgm:spPr/>
      <dgm:t>
        <a:bodyPr lIns="0" tIns="0"/>
        <a:lstStyle/>
        <a:p>
          <a:pPr rtl="0"/>
          <a:r>
            <a:rPr lang="en-US" sz="1200" b="1" dirty="0" smtClean="0">
              <a:solidFill>
                <a:srgbClr val="C00000"/>
              </a:solidFill>
            </a:rPr>
            <a:t>Case Manager</a:t>
          </a:r>
          <a:endParaRPr lang="en-US" sz="1200" b="1" dirty="0">
            <a:solidFill>
              <a:srgbClr val="C00000"/>
            </a:solidFill>
          </a:endParaRPr>
        </a:p>
      </dgm:t>
    </dgm:pt>
    <dgm:pt modelId="{AD187960-C1DA-4E5E-92C7-4058D1427D5B}">
      <dgm:prSet custT="1"/>
      <dgm:spPr/>
      <dgm:t>
        <a:bodyPr lIns="0" tIns="0"/>
        <a:lstStyle/>
        <a:p>
          <a:pPr rtl="0"/>
          <a:r>
            <a:rPr lang="en-US" sz="1200" dirty="0" smtClean="0">
              <a:solidFill>
                <a:srgbClr val="C00000"/>
              </a:solidFill>
            </a:rPr>
            <a:t>Nutrition: ± 5 panels</a:t>
          </a:r>
          <a:endParaRPr lang="en-US" sz="1200" dirty="0">
            <a:solidFill>
              <a:srgbClr val="C00000"/>
            </a:solidFill>
          </a:endParaRPr>
        </a:p>
      </dgm:t>
    </dgm:pt>
    <dgm:pt modelId="{F910D3A3-6CEA-4F4A-940E-BD80F1D80CF6}">
      <dgm:prSet custT="1"/>
      <dgm:spPr/>
      <dgm:t>
        <a:bodyPr lIns="0" tIns="0"/>
        <a:lstStyle/>
        <a:p>
          <a:pPr rtl="0"/>
          <a:r>
            <a:rPr lang="en-US" sz="1200" b="1" dirty="0" smtClean="0">
              <a:solidFill>
                <a:srgbClr val="C00000"/>
              </a:solidFill>
            </a:rPr>
            <a:t>Social Work: ± 2 panels</a:t>
          </a:r>
          <a:endParaRPr lang="en-US" sz="1200" b="1" dirty="0">
            <a:solidFill>
              <a:srgbClr val="C00000"/>
            </a:solidFill>
          </a:endParaRPr>
        </a:p>
      </dgm:t>
    </dgm:pt>
    <dgm:pt modelId="{4218868D-EDE5-4AAE-9197-57CB5CCE3B3F}">
      <dgm:prSet custT="1"/>
      <dgm:spPr/>
      <dgm:t>
        <a:bodyPr lIns="0" tIns="0"/>
        <a:lstStyle/>
        <a:p>
          <a:pPr rtl="0"/>
          <a:r>
            <a:rPr lang="en-US" sz="1100" dirty="0" smtClean="0">
              <a:solidFill>
                <a:schemeClr val="tx1"/>
              </a:solidFill>
            </a:rPr>
            <a:t>Clinical Pharmacy anticoagulation: ± 5 panels</a:t>
          </a:r>
          <a:endParaRPr lang="en-US" sz="1100" dirty="0">
            <a:solidFill>
              <a:schemeClr val="tx1"/>
            </a:solidFill>
          </a:endParaRPr>
        </a:p>
      </dgm:t>
    </dgm:pt>
    <dgm:pt modelId="{C75EE7B7-5785-4B55-B157-CBDB6229F373}">
      <dgm:prSet custT="1"/>
      <dgm:spPr/>
      <dgm:t>
        <a:bodyPr lIns="0" tIns="0"/>
        <a:lstStyle/>
        <a:p>
          <a:pPr rtl="0"/>
          <a:r>
            <a:rPr lang="en-US" sz="1100" b="1" dirty="0" smtClean="0">
              <a:solidFill>
                <a:schemeClr val="tx1"/>
              </a:solidFill>
            </a:rPr>
            <a:t>Clinical Pharmacy Specialist:</a:t>
          </a:r>
          <a:r>
            <a:rPr lang="en-US" sz="1100" dirty="0" smtClean="0">
              <a:solidFill>
                <a:schemeClr val="tx1"/>
              </a:solidFill>
            </a:rPr>
            <a:t> ± 3 panels</a:t>
          </a:r>
          <a:endParaRPr lang="en-US" sz="1100" dirty="0">
            <a:solidFill>
              <a:schemeClr val="tx1"/>
            </a:solidFill>
          </a:endParaRPr>
        </a:p>
      </dgm:t>
    </dgm:pt>
    <dgm:pt modelId="{FF2F6EDA-A0EB-4DE2-BA9F-A27839325EA7}">
      <dgm:prSet custT="1"/>
      <dgm:spPr/>
      <dgm:t>
        <a:bodyPr lIns="0" tIns="0"/>
        <a:lstStyle/>
        <a:p>
          <a:pPr rtl="0"/>
          <a:r>
            <a:rPr lang="en-US" sz="1800" b="1" dirty="0" smtClean="0">
              <a:solidFill>
                <a:schemeClr val="tx1"/>
              </a:solidFill>
            </a:rPr>
            <a:t>          </a:t>
          </a:r>
          <a:r>
            <a:rPr lang="en-US" sz="2000" b="1" dirty="0" smtClean="0">
              <a:solidFill>
                <a:schemeClr val="tx1"/>
              </a:solidFill>
            </a:rPr>
            <a:t> Core</a:t>
          </a:r>
        </a:p>
        <a:p>
          <a:pPr rtl="0"/>
          <a:r>
            <a:rPr lang="en-US" sz="1800" b="1" dirty="0" smtClean="0">
              <a:solidFill>
                <a:schemeClr val="tx1"/>
              </a:solidFill>
            </a:rPr>
            <a:t>   Team members</a:t>
          </a:r>
          <a:endParaRPr lang="en-US" sz="1800" b="1" dirty="0">
            <a:solidFill>
              <a:schemeClr val="tx1"/>
            </a:solidFill>
          </a:endParaRPr>
        </a:p>
      </dgm:t>
    </dgm:pt>
    <dgm:pt modelId="{0CDADB28-5F56-4004-A602-56331E85590A}" type="sibTrans" cxnId="{61864858-47A0-4143-B3FA-4C12E27F4E89}">
      <dgm:prSet/>
      <dgm:spPr/>
      <dgm:t>
        <a:bodyPr/>
        <a:lstStyle/>
        <a:p>
          <a:endParaRPr lang="en-US" sz="2400">
            <a:solidFill>
              <a:schemeClr val="tx1"/>
            </a:solidFill>
          </a:endParaRPr>
        </a:p>
      </dgm:t>
    </dgm:pt>
    <dgm:pt modelId="{FE0C4A7D-E489-44B5-8D41-0D2E5CD620C5}" type="parTrans" cxnId="{61864858-47A0-4143-B3FA-4C12E27F4E89}">
      <dgm:prSet/>
      <dgm:spPr/>
      <dgm:t>
        <a:bodyPr/>
        <a:lstStyle/>
        <a:p>
          <a:endParaRPr lang="en-US" sz="2400">
            <a:solidFill>
              <a:schemeClr val="tx1"/>
            </a:solidFill>
          </a:endParaRPr>
        </a:p>
      </dgm:t>
    </dgm:pt>
    <dgm:pt modelId="{F6745205-3CB7-4C78-968F-680EE56ED879}" type="sibTrans" cxnId="{E03F3CA7-98C4-4E68-8F4E-02756D89D664}">
      <dgm:prSet/>
      <dgm:spPr/>
      <dgm:t>
        <a:bodyPr/>
        <a:lstStyle/>
        <a:p>
          <a:endParaRPr lang="en-US" sz="2400">
            <a:solidFill>
              <a:schemeClr val="tx1"/>
            </a:solidFill>
          </a:endParaRPr>
        </a:p>
      </dgm:t>
    </dgm:pt>
    <dgm:pt modelId="{A65CFB99-A8BC-4798-9AB8-20286F864D1B}" type="parTrans" cxnId="{E03F3CA7-98C4-4E68-8F4E-02756D89D664}">
      <dgm:prSet/>
      <dgm:spPr/>
      <dgm:t>
        <a:bodyPr/>
        <a:lstStyle/>
        <a:p>
          <a:endParaRPr lang="en-US" sz="2400">
            <a:solidFill>
              <a:schemeClr val="tx1"/>
            </a:solidFill>
          </a:endParaRPr>
        </a:p>
      </dgm:t>
    </dgm:pt>
    <dgm:pt modelId="{81141F3A-5493-4B57-97F3-851DAE3B2128}" type="sibTrans" cxnId="{083C2021-3C27-4318-BA4C-C8006D653603}">
      <dgm:prSet/>
      <dgm:spPr/>
      <dgm:t>
        <a:bodyPr/>
        <a:lstStyle/>
        <a:p>
          <a:endParaRPr lang="en-US" sz="2400">
            <a:solidFill>
              <a:schemeClr val="tx1"/>
            </a:solidFill>
          </a:endParaRPr>
        </a:p>
      </dgm:t>
    </dgm:pt>
    <dgm:pt modelId="{392B8904-BACC-4D05-BF4B-F875BBC7254F}" type="parTrans" cxnId="{083C2021-3C27-4318-BA4C-C8006D653603}">
      <dgm:prSet/>
      <dgm:spPr/>
      <dgm:t>
        <a:bodyPr/>
        <a:lstStyle/>
        <a:p>
          <a:endParaRPr lang="en-US" sz="2400">
            <a:solidFill>
              <a:schemeClr val="tx1"/>
            </a:solidFill>
          </a:endParaRPr>
        </a:p>
      </dgm:t>
    </dgm:pt>
    <dgm:pt modelId="{5239ADE9-3A20-42C3-88B4-D644300AE2E1}" type="sibTrans" cxnId="{4E12A80B-E1F6-472B-A5E4-4160AA5E1FE7}">
      <dgm:prSet/>
      <dgm:spPr/>
      <dgm:t>
        <a:bodyPr/>
        <a:lstStyle/>
        <a:p>
          <a:endParaRPr lang="en-US" sz="2400">
            <a:solidFill>
              <a:schemeClr val="tx1"/>
            </a:solidFill>
          </a:endParaRPr>
        </a:p>
      </dgm:t>
    </dgm:pt>
    <dgm:pt modelId="{03110C9E-EC4E-4BB3-A4AC-2A44B1CA6AC7}" type="parTrans" cxnId="{4E12A80B-E1F6-472B-A5E4-4160AA5E1FE7}">
      <dgm:prSet/>
      <dgm:spPr/>
      <dgm:t>
        <a:bodyPr/>
        <a:lstStyle/>
        <a:p>
          <a:endParaRPr lang="en-US" sz="2400">
            <a:solidFill>
              <a:schemeClr val="tx1"/>
            </a:solidFill>
          </a:endParaRPr>
        </a:p>
      </dgm:t>
    </dgm:pt>
    <dgm:pt modelId="{EDF8095B-1583-4DBD-BE82-198F7B71A3C1}" type="sibTrans" cxnId="{91152262-5C33-4030-90CC-1988F035D8A8}">
      <dgm:prSet/>
      <dgm:spPr/>
      <dgm:t>
        <a:bodyPr/>
        <a:lstStyle/>
        <a:p>
          <a:endParaRPr lang="en-US" sz="2400">
            <a:solidFill>
              <a:schemeClr val="tx1"/>
            </a:solidFill>
          </a:endParaRPr>
        </a:p>
      </dgm:t>
    </dgm:pt>
    <dgm:pt modelId="{C8F2F49D-ECFF-4573-8C35-23B711B5B844}" type="parTrans" cxnId="{91152262-5C33-4030-90CC-1988F035D8A8}">
      <dgm:prSet/>
      <dgm:spPr/>
      <dgm:t>
        <a:bodyPr/>
        <a:lstStyle/>
        <a:p>
          <a:endParaRPr lang="en-US" sz="2400">
            <a:solidFill>
              <a:schemeClr val="tx1"/>
            </a:solidFill>
          </a:endParaRPr>
        </a:p>
      </dgm:t>
    </dgm:pt>
    <dgm:pt modelId="{4DF48D23-5801-4B35-A296-212F66050318}" type="sibTrans" cxnId="{D6C7F9BE-144A-4A0C-9AE0-D12C21497A1B}">
      <dgm:prSet/>
      <dgm:spPr/>
      <dgm:t>
        <a:bodyPr/>
        <a:lstStyle/>
        <a:p>
          <a:endParaRPr lang="en-US" sz="2400">
            <a:solidFill>
              <a:schemeClr val="tx1"/>
            </a:solidFill>
          </a:endParaRPr>
        </a:p>
      </dgm:t>
    </dgm:pt>
    <dgm:pt modelId="{EC59331B-51D4-458F-A4C4-2E522AB2AB9A}" type="parTrans" cxnId="{D6C7F9BE-144A-4A0C-9AE0-D12C21497A1B}">
      <dgm:prSet/>
      <dgm:spPr/>
      <dgm:t>
        <a:bodyPr/>
        <a:lstStyle/>
        <a:p>
          <a:endParaRPr lang="en-US" sz="2400">
            <a:solidFill>
              <a:schemeClr val="tx1"/>
            </a:solidFill>
          </a:endParaRPr>
        </a:p>
      </dgm:t>
    </dgm:pt>
    <dgm:pt modelId="{A201DEEF-E93B-46BD-84F7-A88A6FCA54F8}" type="sibTrans" cxnId="{56B8AEE5-C4BE-4479-8034-82D879F26DF7}">
      <dgm:prSet/>
      <dgm:spPr/>
      <dgm:t>
        <a:bodyPr/>
        <a:lstStyle/>
        <a:p>
          <a:endParaRPr lang="en-US" sz="2400">
            <a:solidFill>
              <a:schemeClr val="tx1"/>
            </a:solidFill>
          </a:endParaRPr>
        </a:p>
      </dgm:t>
    </dgm:pt>
    <dgm:pt modelId="{82373E51-80CD-4387-B97C-3405E2BA5080}" type="parTrans" cxnId="{56B8AEE5-C4BE-4479-8034-82D879F26DF7}">
      <dgm:prSet/>
      <dgm:spPr/>
      <dgm:t>
        <a:bodyPr/>
        <a:lstStyle/>
        <a:p>
          <a:endParaRPr lang="en-US" sz="2400">
            <a:solidFill>
              <a:schemeClr val="tx1"/>
            </a:solidFill>
          </a:endParaRPr>
        </a:p>
      </dgm:t>
    </dgm:pt>
    <dgm:pt modelId="{B4286666-5B30-4EB0-AB2F-66E68459AC86}">
      <dgm:prSet custT="1"/>
      <dgm:spPr/>
      <dgm:t>
        <a:bodyPr lIns="0" tIns="0"/>
        <a:lstStyle/>
        <a:p>
          <a:pPr rtl="0"/>
          <a:endParaRPr lang="en-US" sz="1100" dirty="0">
            <a:solidFill>
              <a:schemeClr val="tx1"/>
            </a:solidFill>
          </a:endParaRPr>
        </a:p>
      </dgm:t>
    </dgm:pt>
    <dgm:pt modelId="{749741EE-C6FB-4CA7-AB2E-97273124FDD2}" type="parTrans" cxnId="{7137CF84-2680-4510-842B-B8DB4D0CE48B}">
      <dgm:prSet/>
      <dgm:spPr/>
      <dgm:t>
        <a:bodyPr/>
        <a:lstStyle/>
        <a:p>
          <a:endParaRPr lang="en-US"/>
        </a:p>
      </dgm:t>
    </dgm:pt>
    <dgm:pt modelId="{3AC74435-88C4-46E8-B994-83B3C86E62BB}" type="sibTrans" cxnId="{7137CF84-2680-4510-842B-B8DB4D0CE48B}">
      <dgm:prSet/>
      <dgm:spPr/>
      <dgm:t>
        <a:bodyPr/>
        <a:lstStyle/>
        <a:p>
          <a:endParaRPr lang="en-US"/>
        </a:p>
      </dgm:t>
    </dgm:pt>
    <dgm:pt modelId="{D8B2810E-0821-40D0-B90B-2808DCED20A7}">
      <dgm:prSet custT="1"/>
      <dgm:spPr/>
      <dgm:t>
        <a:bodyPr lIns="0" tIns="0"/>
        <a:lstStyle/>
        <a:p>
          <a:pPr rtl="0"/>
          <a:endParaRPr lang="en-US" sz="1200" b="1" dirty="0">
            <a:solidFill>
              <a:srgbClr val="C00000"/>
            </a:solidFill>
          </a:endParaRPr>
        </a:p>
      </dgm:t>
    </dgm:pt>
    <dgm:pt modelId="{C364E11C-03CD-45B8-955A-16F56A8BB7BB}" type="parTrans" cxnId="{2A19A522-3194-4EDC-A539-8BFCC907A0B2}">
      <dgm:prSet/>
      <dgm:spPr/>
      <dgm:t>
        <a:bodyPr/>
        <a:lstStyle/>
        <a:p>
          <a:endParaRPr lang="en-US"/>
        </a:p>
      </dgm:t>
    </dgm:pt>
    <dgm:pt modelId="{4902A371-94F6-4B1D-8DED-B02974374582}" type="sibTrans" cxnId="{2A19A522-3194-4EDC-A539-8BFCC907A0B2}">
      <dgm:prSet/>
      <dgm:spPr/>
      <dgm:t>
        <a:bodyPr/>
        <a:lstStyle/>
        <a:p>
          <a:endParaRPr lang="en-US"/>
        </a:p>
      </dgm:t>
    </dgm:pt>
    <dgm:pt modelId="{BEE95110-7EF0-4973-878D-3161A399D057}">
      <dgm:prSet custT="1"/>
      <dgm:spPr>
        <a:blipFill rotWithShape="0">
          <a:blip xmlns:r="http://schemas.openxmlformats.org/officeDocument/2006/relationships" r:embed="rId1"/>
          <a:stretch>
            <a:fillRect/>
          </a:stretch>
        </a:blipFill>
      </dgm:spPr>
      <dgm:t>
        <a:bodyPr/>
        <a:lstStyle/>
        <a:p>
          <a:pPr algn="ctr" rtl="0">
            <a:lnSpc>
              <a:spcPct val="100000"/>
            </a:lnSpc>
            <a:spcAft>
              <a:spcPts val="0"/>
            </a:spcAft>
          </a:pPr>
          <a:r>
            <a:rPr lang="en-US" sz="1600" b="1" dirty="0" smtClean="0">
              <a:solidFill>
                <a:srgbClr val="FF0000"/>
              </a:solidFill>
            </a:rPr>
            <a:t>OEF/OIF/OND</a:t>
          </a:r>
        </a:p>
        <a:p>
          <a:pPr algn="ctr" rtl="0">
            <a:lnSpc>
              <a:spcPct val="100000"/>
            </a:lnSpc>
            <a:spcAft>
              <a:spcPts val="0"/>
            </a:spcAft>
          </a:pPr>
          <a:r>
            <a:rPr lang="en-US" sz="1600" b="1" dirty="0" smtClean="0">
              <a:solidFill>
                <a:srgbClr val="FF0000"/>
              </a:solidFill>
            </a:rPr>
            <a:t>Program staff PM/CM/SW </a:t>
          </a:r>
          <a:endParaRPr lang="en-US" sz="1600" b="1" dirty="0" smtClean="0">
            <a:solidFill>
              <a:schemeClr val="tx1"/>
            </a:solidFill>
          </a:endParaRPr>
        </a:p>
        <a:p>
          <a:pPr algn="ctr" rtl="0">
            <a:lnSpc>
              <a:spcPct val="90000"/>
            </a:lnSpc>
            <a:spcAft>
              <a:spcPct val="35000"/>
            </a:spcAft>
          </a:pPr>
          <a:r>
            <a:rPr lang="en-US" sz="2800" b="1" dirty="0" smtClean="0">
              <a:solidFill>
                <a:schemeClr val="tx1"/>
              </a:solidFill>
            </a:rPr>
            <a:t>Veteran</a:t>
          </a:r>
        </a:p>
      </dgm:t>
    </dgm:pt>
    <dgm:pt modelId="{0B3A2337-11B4-43CD-A04F-663F744C5220}" type="sibTrans" cxnId="{85064646-169F-457A-B090-FED2818608E1}">
      <dgm:prSet/>
      <dgm:spPr/>
      <dgm:t>
        <a:bodyPr/>
        <a:lstStyle/>
        <a:p>
          <a:endParaRPr lang="en-US" sz="2400">
            <a:solidFill>
              <a:schemeClr val="tx1"/>
            </a:solidFill>
          </a:endParaRPr>
        </a:p>
      </dgm:t>
    </dgm:pt>
    <dgm:pt modelId="{D649B0FB-E745-4E58-846F-86626521F710}" type="parTrans" cxnId="{85064646-169F-457A-B090-FED2818608E1}">
      <dgm:prSet/>
      <dgm:spPr/>
      <dgm:t>
        <a:bodyPr/>
        <a:lstStyle/>
        <a:p>
          <a:endParaRPr lang="en-US" sz="2400">
            <a:solidFill>
              <a:schemeClr val="tx1"/>
            </a:solidFill>
          </a:endParaRPr>
        </a:p>
      </dgm:t>
    </dgm:pt>
    <dgm:pt modelId="{828E3B20-2ED5-4134-A5F8-0F26953F3A48}" type="pres">
      <dgm:prSet presAssocID="{B72E538D-F208-4C43-8CDA-BF11E9E740E2}" presName="Name0" presStyleCnt="0">
        <dgm:presLayoutVars>
          <dgm:chMax val="7"/>
          <dgm:resizeHandles val="exact"/>
        </dgm:presLayoutVars>
      </dgm:prSet>
      <dgm:spPr/>
      <dgm:t>
        <a:bodyPr/>
        <a:lstStyle/>
        <a:p>
          <a:endParaRPr lang="en-US"/>
        </a:p>
      </dgm:t>
    </dgm:pt>
    <dgm:pt modelId="{03C59D4A-EB86-4741-8353-A707F45B3A57}" type="pres">
      <dgm:prSet presAssocID="{B72E538D-F208-4C43-8CDA-BF11E9E740E2}" presName="comp1" presStyleCnt="0"/>
      <dgm:spPr/>
    </dgm:pt>
    <dgm:pt modelId="{68F27090-6C14-4809-A5DA-E768FF0FFDBC}" type="pres">
      <dgm:prSet presAssocID="{B72E538D-F208-4C43-8CDA-BF11E9E740E2}" presName="circle1" presStyleLbl="node1" presStyleIdx="0" presStyleCnt="3" custScaleX="110500" custLinFactNeighborX="-306"/>
      <dgm:spPr/>
      <dgm:t>
        <a:bodyPr/>
        <a:lstStyle/>
        <a:p>
          <a:endParaRPr lang="en-US"/>
        </a:p>
      </dgm:t>
    </dgm:pt>
    <dgm:pt modelId="{8F8388CB-BAFB-4C88-9DAB-8E6BB03EC068}" type="pres">
      <dgm:prSet presAssocID="{B72E538D-F208-4C43-8CDA-BF11E9E740E2}" presName="c1text" presStyleLbl="node1" presStyleIdx="0" presStyleCnt="3">
        <dgm:presLayoutVars>
          <dgm:bulletEnabled val="1"/>
        </dgm:presLayoutVars>
      </dgm:prSet>
      <dgm:spPr/>
      <dgm:t>
        <a:bodyPr/>
        <a:lstStyle/>
        <a:p>
          <a:endParaRPr lang="en-US"/>
        </a:p>
      </dgm:t>
    </dgm:pt>
    <dgm:pt modelId="{94DA904A-F1AC-4092-86BA-49206900C725}" type="pres">
      <dgm:prSet presAssocID="{B72E538D-F208-4C43-8CDA-BF11E9E740E2}" presName="comp2" presStyleCnt="0"/>
      <dgm:spPr/>
    </dgm:pt>
    <dgm:pt modelId="{F8E935B9-1D45-4D86-BF2B-40B7B29E9956}" type="pres">
      <dgm:prSet presAssocID="{B72E538D-F208-4C43-8CDA-BF11E9E740E2}" presName="circle2" presStyleLbl="node1" presStyleIdx="1" presStyleCnt="3" custScaleX="77037" custScaleY="60163" custLinFactNeighborX="-6281" custLinFactNeighborY="14815"/>
      <dgm:spPr/>
      <dgm:t>
        <a:bodyPr/>
        <a:lstStyle/>
        <a:p>
          <a:endParaRPr lang="en-US"/>
        </a:p>
      </dgm:t>
    </dgm:pt>
    <dgm:pt modelId="{7595798A-BD81-43AA-8CF8-300896B20626}" type="pres">
      <dgm:prSet presAssocID="{B72E538D-F208-4C43-8CDA-BF11E9E740E2}" presName="c2text" presStyleLbl="node1" presStyleIdx="1" presStyleCnt="3">
        <dgm:presLayoutVars>
          <dgm:bulletEnabled val="1"/>
        </dgm:presLayoutVars>
      </dgm:prSet>
      <dgm:spPr/>
      <dgm:t>
        <a:bodyPr/>
        <a:lstStyle/>
        <a:p>
          <a:endParaRPr lang="en-US"/>
        </a:p>
      </dgm:t>
    </dgm:pt>
    <dgm:pt modelId="{5AF4124B-0B65-4250-ADDB-B6541BC619D4}" type="pres">
      <dgm:prSet presAssocID="{B72E538D-F208-4C43-8CDA-BF11E9E740E2}" presName="comp3" presStyleCnt="0"/>
      <dgm:spPr/>
    </dgm:pt>
    <dgm:pt modelId="{7460917E-481C-440D-A2BD-9F7AC6A4391E}" type="pres">
      <dgm:prSet presAssocID="{B72E538D-F208-4C43-8CDA-BF11E9E740E2}" presName="circle3" presStyleLbl="node1" presStyleIdx="2" presStyleCnt="3" custScaleX="72377" custScaleY="53333" custLinFactNeighborX="-7911" custLinFactNeighborY="23334"/>
      <dgm:spPr/>
      <dgm:t>
        <a:bodyPr/>
        <a:lstStyle/>
        <a:p>
          <a:endParaRPr lang="en-US"/>
        </a:p>
      </dgm:t>
    </dgm:pt>
    <dgm:pt modelId="{27EEB75C-034E-4029-A410-1F4B938774D6}" type="pres">
      <dgm:prSet presAssocID="{B72E538D-F208-4C43-8CDA-BF11E9E740E2}" presName="c3text" presStyleLbl="node1" presStyleIdx="2" presStyleCnt="3">
        <dgm:presLayoutVars>
          <dgm:bulletEnabled val="1"/>
        </dgm:presLayoutVars>
      </dgm:prSet>
      <dgm:spPr/>
      <dgm:t>
        <a:bodyPr/>
        <a:lstStyle/>
        <a:p>
          <a:endParaRPr lang="en-US"/>
        </a:p>
      </dgm:t>
    </dgm:pt>
  </dgm:ptLst>
  <dgm:cxnLst>
    <dgm:cxn modelId="{46705DD7-30C0-4946-BBED-FEF06D9FDBE8}" type="presOf" srcId="{11673C1C-7F3D-48CB-B380-E807EB828FF0}" destId="{68F27090-6C14-4809-A5DA-E768FF0FFDBC}" srcOrd="0" destOrd="12" presId="urn:microsoft.com/office/officeart/2005/8/layout/venn2"/>
    <dgm:cxn modelId="{B1DBF634-D2E4-484F-924B-53E852AE8BEB}" srcId="{7A4230C6-8331-4042-9C21-B68A2238F384}" destId="{1FC35A61-BE82-4C97-9A79-0976C1B42472}" srcOrd="1" destOrd="0" parTransId="{571F99DB-C6AD-4B24-B46D-4C39BA3A1164}" sibTransId="{43CDD7CC-3992-4725-BD67-474975478578}"/>
    <dgm:cxn modelId="{1A4EED91-1C0D-4591-A4DF-87EA36EA4012}" type="presOf" srcId="{D8B2810E-0821-40D0-B90B-2808DCED20A7}" destId="{68F27090-6C14-4809-A5DA-E768FF0FFDBC}" srcOrd="0" destOrd="4" presId="urn:microsoft.com/office/officeart/2005/8/layout/venn2"/>
    <dgm:cxn modelId="{F3FABFFC-854C-4B88-969E-3449B1C53333}" type="presOf" srcId="{F910D3A3-6CEA-4F4A-940E-BD80F1D80CF6}" destId="{8F8388CB-BAFB-4C88-9DAB-8E6BB03EC068}" srcOrd="1" destOrd="5" presId="urn:microsoft.com/office/officeart/2005/8/layout/venn2"/>
    <dgm:cxn modelId="{FA198935-7326-49DE-BA08-09497BD54574}" type="presOf" srcId="{11673C1C-7F3D-48CB-B380-E807EB828FF0}" destId="{8F8388CB-BAFB-4C88-9DAB-8E6BB03EC068}" srcOrd="1" destOrd="12" presId="urn:microsoft.com/office/officeart/2005/8/layout/venn2"/>
    <dgm:cxn modelId="{E700767C-10B9-4EDA-82B9-92D975CDC73E}" type="presOf" srcId="{7A4230C6-8331-4042-9C21-B68A2238F384}" destId="{68F27090-6C14-4809-A5DA-E768FF0FFDBC}" srcOrd="0" destOrd="8" presId="urn:microsoft.com/office/officeart/2005/8/layout/venn2"/>
    <dgm:cxn modelId="{48F20FD8-9594-427F-BE13-0EF615CE5CB6}" type="presOf" srcId="{1FC35A61-BE82-4C97-9A79-0976C1B42472}" destId="{8F8388CB-BAFB-4C88-9DAB-8E6BB03EC068}" srcOrd="1" destOrd="10" presId="urn:microsoft.com/office/officeart/2005/8/layout/venn2"/>
    <dgm:cxn modelId="{E03F3CA7-98C4-4E68-8F4E-02756D89D664}" srcId="{FF2F6EDA-A0EB-4DE2-BA9F-A27839325EA7}" destId="{7A4230C6-8331-4042-9C21-B68A2238F384}" srcOrd="7" destOrd="0" parTransId="{A65CFB99-A8BC-4798-9AB8-20286F864D1B}" sibTransId="{F6745205-3CB7-4C78-968F-680EE56ED879}"/>
    <dgm:cxn modelId="{96783D3B-E7E7-4B6B-BBA0-44CB3FA4FF66}" type="presOf" srcId="{71D77BCC-0E7F-4F19-96A6-E59B28C0CB84}" destId="{F8E935B9-1D45-4D86-BF2B-40B7B29E9956}" srcOrd="0" destOrd="0" presId="urn:microsoft.com/office/officeart/2005/8/layout/venn2"/>
    <dgm:cxn modelId="{4DF3CE86-6851-47A8-BA45-3B10ED02D12D}" type="presOf" srcId="{C75EE7B7-5785-4B55-B157-CBDB6229F373}" destId="{68F27090-6C14-4809-A5DA-E768FF0FFDBC}" srcOrd="0" destOrd="1" presId="urn:microsoft.com/office/officeart/2005/8/layout/venn2"/>
    <dgm:cxn modelId="{CE3B66D0-F169-4BAA-A949-69527D942DB1}" type="presOf" srcId="{4218868D-EDE5-4AAE-9197-57CB5CCE3B3F}" destId="{68F27090-6C14-4809-A5DA-E768FF0FFDBC}" srcOrd="0" destOrd="2" presId="urn:microsoft.com/office/officeart/2005/8/layout/venn2"/>
    <dgm:cxn modelId="{FC3350AD-29C5-499A-9978-9D91D69658F1}" type="presOf" srcId="{BEE95110-7EF0-4973-878D-3161A399D057}" destId="{27EEB75C-034E-4029-A410-1F4B938774D6}" srcOrd="1" destOrd="0" presId="urn:microsoft.com/office/officeart/2005/8/layout/venn2"/>
    <dgm:cxn modelId="{7137CF84-2680-4510-842B-B8DB4D0CE48B}" srcId="{FF2F6EDA-A0EB-4DE2-BA9F-A27839325EA7}" destId="{B4286666-5B30-4EB0-AB2F-66E68459AC86}" srcOrd="2" destOrd="0" parTransId="{749741EE-C6FB-4CA7-AB2E-97273124FDD2}" sibTransId="{3AC74435-88C4-46E8-B994-83B3C86E62BB}"/>
    <dgm:cxn modelId="{56B8AEE5-C4BE-4479-8034-82D879F26DF7}" srcId="{FF2F6EDA-A0EB-4DE2-BA9F-A27839325EA7}" destId="{C75EE7B7-5785-4B55-B157-CBDB6229F373}" srcOrd="0" destOrd="0" parTransId="{82373E51-80CD-4387-B97C-3405E2BA5080}" sibTransId="{A201DEEF-E93B-46BD-84F7-A88A6FCA54F8}"/>
    <dgm:cxn modelId="{CC98E66E-6278-4DD1-ADC5-ED12BBD94DBA}" type="presOf" srcId="{4218868D-EDE5-4AAE-9197-57CB5CCE3B3F}" destId="{8F8388CB-BAFB-4C88-9DAB-8E6BB03EC068}" srcOrd="1" destOrd="2" presId="urn:microsoft.com/office/officeart/2005/8/layout/venn2"/>
    <dgm:cxn modelId="{7997D43C-C6F5-47C5-8EBC-F124B02BD04C}" srcId="{7A4230C6-8331-4042-9C21-B68A2238F384}" destId="{2D43E5AA-1DA4-4251-AA08-15EB2E9C3319}" srcOrd="2" destOrd="0" parTransId="{867C2A51-AA86-49B3-9F19-B3003CE222BD}" sibTransId="{3E7D2644-7ED5-4E4D-8F43-9A300AE90693}"/>
    <dgm:cxn modelId="{4071FAD5-B9E8-4C1E-A4D6-82E19738181A}" type="presOf" srcId="{B72E538D-F208-4C43-8CDA-BF11E9E740E2}" destId="{828E3B20-2ED5-4134-A5F8-0F26953F3A48}" srcOrd="0" destOrd="0" presId="urn:microsoft.com/office/officeart/2005/8/layout/venn2"/>
    <dgm:cxn modelId="{4E12A80B-E1F6-472B-A5E4-4160AA5E1FE7}" srcId="{FF2F6EDA-A0EB-4DE2-BA9F-A27839325EA7}" destId="{AD187960-C1DA-4E5E-92C7-4058D1427D5B}" srcOrd="5" destOrd="0" parTransId="{03110C9E-EC4E-4BB3-A4AC-2A44B1CA6AC7}" sibTransId="{5239ADE9-3A20-42C3-88B4-D644300AE2E1}"/>
    <dgm:cxn modelId="{0B6D3C60-5689-49D0-BE39-8484C861C32A}" type="presOf" srcId="{FF2F6EDA-A0EB-4DE2-BA9F-A27839325EA7}" destId="{8F8388CB-BAFB-4C88-9DAB-8E6BB03EC068}" srcOrd="1" destOrd="0" presId="urn:microsoft.com/office/officeart/2005/8/layout/venn2"/>
    <dgm:cxn modelId="{85064646-169F-457A-B090-FED2818608E1}" srcId="{B72E538D-F208-4C43-8CDA-BF11E9E740E2}" destId="{BEE95110-7EF0-4973-878D-3161A399D057}" srcOrd="2" destOrd="0" parTransId="{D649B0FB-E745-4E58-846F-86626521F710}" sibTransId="{0B3A2337-11B4-43CD-A04F-663F744C5220}"/>
    <dgm:cxn modelId="{B06E759F-3C63-4030-9A75-4D595184C166}" type="presOf" srcId="{7A4230C6-8331-4042-9C21-B68A2238F384}" destId="{8F8388CB-BAFB-4C88-9DAB-8E6BB03EC068}" srcOrd="1" destOrd="8" presId="urn:microsoft.com/office/officeart/2005/8/layout/venn2"/>
    <dgm:cxn modelId="{50CD6202-54C9-48C3-8979-EC05145EEAE2}" type="presOf" srcId="{2D43E5AA-1DA4-4251-AA08-15EB2E9C3319}" destId="{8F8388CB-BAFB-4C88-9DAB-8E6BB03EC068}" srcOrd="1" destOrd="11" presId="urn:microsoft.com/office/officeart/2005/8/layout/venn2"/>
    <dgm:cxn modelId="{18BE8D52-961E-4406-97A3-054715254FC2}" type="presOf" srcId="{D8B2810E-0821-40D0-B90B-2808DCED20A7}" destId="{8F8388CB-BAFB-4C88-9DAB-8E6BB03EC068}" srcOrd="1" destOrd="4" presId="urn:microsoft.com/office/officeart/2005/8/layout/venn2"/>
    <dgm:cxn modelId="{7229951B-0663-40D9-BCEF-8291A0959FA6}" type="presOf" srcId="{2D43E5AA-1DA4-4251-AA08-15EB2E9C3319}" destId="{68F27090-6C14-4809-A5DA-E768FF0FFDBC}" srcOrd="0" destOrd="11" presId="urn:microsoft.com/office/officeart/2005/8/layout/venn2"/>
    <dgm:cxn modelId="{91152262-5C33-4030-90CC-1988F035D8A8}" srcId="{FF2F6EDA-A0EB-4DE2-BA9F-A27839325EA7}" destId="{F910D3A3-6CEA-4F4A-940E-BD80F1D80CF6}" srcOrd="4" destOrd="0" parTransId="{C8F2F49D-ECFF-4573-8C35-23B711B5B844}" sibTransId="{EDF8095B-1583-4DBD-BE82-198F7B71A3C1}"/>
    <dgm:cxn modelId="{B61DAA8E-1645-4C23-A017-DCE037E95C16}" type="presOf" srcId="{C75EE7B7-5785-4B55-B157-CBDB6229F373}" destId="{8F8388CB-BAFB-4C88-9DAB-8E6BB03EC068}" srcOrd="1" destOrd="1" presId="urn:microsoft.com/office/officeart/2005/8/layout/venn2"/>
    <dgm:cxn modelId="{15E38C66-EB4C-4422-A789-83871BE11FA2}" type="presOf" srcId="{B4286666-5B30-4EB0-AB2F-66E68459AC86}" destId="{68F27090-6C14-4809-A5DA-E768FF0FFDBC}" srcOrd="0" destOrd="3" presId="urn:microsoft.com/office/officeart/2005/8/layout/venn2"/>
    <dgm:cxn modelId="{179DDD27-D546-4861-B4B5-28F8C9F20044}" type="presOf" srcId="{71D77BCC-0E7F-4F19-96A6-E59B28C0CB84}" destId="{7595798A-BD81-43AA-8CF8-300896B20626}" srcOrd="1" destOrd="0" presId="urn:microsoft.com/office/officeart/2005/8/layout/venn2"/>
    <dgm:cxn modelId="{AD54B122-0137-4E6E-ACC0-16796A1055C7}" type="presOf" srcId="{36D5F3EF-96D0-4A08-8AE3-8D66D35AA944}" destId="{8F8388CB-BAFB-4C88-9DAB-8E6BB03EC068}" srcOrd="1" destOrd="7" presId="urn:microsoft.com/office/officeart/2005/8/layout/venn2"/>
    <dgm:cxn modelId="{D6C7F9BE-144A-4A0C-9AE0-D12C21497A1B}" srcId="{FF2F6EDA-A0EB-4DE2-BA9F-A27839325EA7}" destId="{4218868D-EDE5-4AAE-9197-57CB5CCE3B3F}" srcOrd="1" destOrd="0" parTransId="{EC59331B-51D4-458F-A4C4-2E522AB2AB9A}" sibTransId="{4DF48D23-5801-4B35-A296-212F66050318}"/>
    <dgm:cxn modelId="{ED0F4B3C-72B4-45F0-850F-5D1BD4C6440A}" srcId="{7A4230C6-8331-4042-9C21-B68A2238F384}" destId="{22930A42-FC15-430A-B27F-DD33BCB3500E}" srcOrd="0" destOrd="0" parTransId="{5CF27582-94E1-4562-BE31-FD6DBA187982}" sibTransId="{568CC30D-7849-44E6-957C-1635C96DACE7}"/>
    <dgm:cxn modelId="{3DC69913-8F4A-42C4-8C42-D08580BB3E1A}" srcId="{B72E538D-F208-4C43-8CDA-BF11E9E740E2}" destId="{71D77BCC-0E7F-4F19-96A6-E59B28C0CB84}" srcOrd="1" destOrd="0" parTransId="{7618500E-904B-46A7-B106-213FF9419594}" sibTransId="{F2ED70DC-79BE-4155-9020-64BA9728871A}"/>
    <dgm:cxn modelId="{2F1B29AD-FEF0-4E58-8FA5-70C98B2548E9}" srcId="{7A4230C6-8331-4042-9C21-B68A2238F384}" destId="{11673C1C-7F3D-48CB-B380-E807EB828FF0}" srcOrd="3" destOrd="0" parTransId="{57E57851-DAB8-4EE3-BEFC-4E20B91E2E12}" sibTransId="{788E11FE-0427-4D23-9971-021299A0EBF2}"/>
    <dgm:cxn modelId="{5431F140-D27A-4343-8622-FCABED0DCC5B}" type="presOf" srcId="{AD187960-C1DA-4E5E-92C7-4058D1427D5B}" destId="{68F27090-6C14-4809-A5DA-E768FF0FFDBC}" srcOrd="0" destOrd="6" presId="urn:microsoft.com/office/officeart/2005/8/layout/venn2"/>
    <dgm:cxn modelId="{BB365B73-AB39-425F-97FC-BFF1807C98B4}" type="presOf" srcId="{22930A42-FC15-430A-B27F-DD33BCB3500E}" destId="{8F8388CB-BAFB-4C88-9DAB-8E6BB03EC068}" srcOrd="1" destOrd="9" presId="urn:microsoft.com/office/officeart/2005/8/layout/venn2"/>
    <dgm:cxn modelId="{E79279AF-32FA-43BA-900D-196A5C42A8F2}" type="presOf" srcId="{B4286666-5B30-4EB0-AB2F-66E68459AC86}" destId="{8F8388CB-BAFB-4C88-9DAB-8E6BB03EC068}" srcOrd="1" destOrd="3" presId="urn:microsoft.com/office/officeart/2005/8/layout/venn2"/>
    <dgm:cxn modelId="{B24E124F-EABF-4C61-AFCF-E2F2AAFA8A09}" type="presOf" srcId="{AD187960-C1DA-4E5E-92C7-4058D1427D5B}" destId="{8F8388CB-BAFB-4C88-9DAB-8E6BB03EC068}" srcOrd="1" destOrd="6" presId="urn:microsoft.com/office/officeart/2005/8/layout/venn2"/>
    <dgm:cxn modelId="{8B32C475-F6BE-4A88-B344-5DED3B65B2DF}" type="presOf" srcId="{22930A42-FC15-430A-B27F-DD33BCB3500E}" destId="{68F27090-6C14-4809-A5DA-E768FF0FFDBC}" srcOrd="0" destOrd="9" presId="urn:microsoft.com/office/officeart/2005/8/layout/venn2"/>
    <dgm:cxn modelId="{7813E883-F478-42C0-A152-DA9D0844609C}" type="presOf" srcId="{BEE95110-7EF0-4973-878D-3161A399D057}" destId="{7460917E-481C-440D-A2BD-9F7AC6A4391E}" srcOrd="0" destOrd="0" presId="urn:microsoft.com/office/officeart/2005/8/layout/venn2"/>
    <dgm:cxn modelId="{D33C4A6D-8C1B-42BD-B28F-103E6A1088DD}" type="presOf" srcId="{FF2F6EDA-A0EB-4DE2-BA9F-A27839325EA7}" destId="{68F27090-6C14-4809-A5DA-E768FF0FFDBC}" srcOrd="0" destOrd="0" presId="urn:microsoft.com/office/officeart/2005/8/layout/venn2"/>
    <dgm:cxn modelId="{61864858-47A0-4143-B3FA-4C12E27F4E89}" srcId="{B72E538D-F208-4C43-8CDA-BF11E9E740E2}" destId="{FF2F6EDA-A0EB-4DE2-BA9F-A27839325EA7}" srcOrd="0" destOrd="0" parTransId="{FE0C4A7D-E489-44B5-8D41-0D2E5CD620C5}" sibTransId="{0CDADB28-5F56-4004-A602-56331E85590A}"/>
    <dgm:cxn modelId="{2A19A522-3194-4EDC-A539-8BFCC907A0B2}" srcId="{FF2F6EDA-A0EB-4DE2-BA9F-A27839325EA7}" destId="{D8B2810E-0821-40D0-B90B-2808DCED20A7}" srcOrd="3" destOrd="0" parTransId="{C364E11C-03CD-45B8-955A-16F56A8BB7BB}" sibTransId="{4902A371-94F6-4B1D-8DED-B02974374582}"/>
    <dgm:cxn modelId="{083C2021-3C27-4318-BA4C-C8006D653603}" srcId="{FF2F6EDA-A0EB-4DE2-BA9F-A27839325EA7}" destId="{36D5F3EF-96D0-4A08-8AE3-8D66D35AA944}" srcOrd="6" destOrd="0" parTransId="{392B8904-BACC-4D05-BF4B-F875BBC7254F}" sibTransId="{81141F3A-5493-4B57-97F3-851DAE3B2128}"/>
    <dgm:cxn modelId="{C2CC06DE-0EF2-401A-BC83-4951C5E33540}" type="presOf" srcId="{1FC35A61-BE82-4C97-9A79-0976C1B42472}" destId="{68F27090-6C14-4809-A5DA-E768FF0FFDBC}" srcOrd="0" destOrd="10" presId="urn:microsoft.com/office/officeart/2005/8/layout/venn2"/>
    <dgm:cxn modelId="{1A5E380F-4262-40A8-ACFA-703BDC557CF5}" type="presOf" srcId="{36D5F3EF-96D0-4A08-8AE3-8D66D35AA944}" destId="{68F27090-6C14-4809-A5DA-E768FF0FFDBC}" srcOrd="0" destOrd="7" presId="urn:microsoft.com/office/officeart/2005/8/layout/venn2"/>
    <dgm:cxn modelId="{9590704F-6D0C-4355-B1BC-D44580774033}" type="presOf" srcId="{F910D3A3-6CEA-4F4A-940E-BD80F1D80CF6}" destId="{68F27090-6C14-4809-A5DA-E768FF0FFDBC}" srcOrd="0" destOrd="5" presId="urn:microsoft.com/office/officeart/2005/8/layout/venn2"/>
    <dgm:cxn modelId="{4FB4F649-194A-41EB-B411-EF82C51BB6E1}" type="presParOf" srcId="{828E3B20-2ED5-4134-A5F8-0F26953F3A48}" destId="{03C59D4A-EB86-4741-8353-A707F45B3A57}" srcOrd="0" destOrd="0" presId="urn:microsoft.com/office/officeart/2005/8/layout/venn2"/>
    <dgm:cxn modelId="{3EED0F73-6757-48C1-8A70-FAE73F104565}" type="presParOf" srcId="{03C59D4A-EB86-4741-8353-A707F45B3A57}" destId="{68F27090-6C14-4809-A5DA-E768FF0FFDBC}" srcOrd="0" destOrd="0" presId="urn:microsoft.com/office/officeart/2005/8/layout/venn2"/>
    <dgm:cxn modelId="{D0347867-C072-4A7F-BCA8-F816F7901DC4}" type="presParOf" srcId="{03C59D4A-EB86-4741-8353-A707F45B3A57}" destId="{8F8388CB-BAFB-4C88-9DAB-8E6BB03EC068}" srcOrd="1" destOrd="0" presId="urn:microsoft.com/office/officeart/2005/8/layout/venn2"/>
    <dgm:cxn modelId="{1EEBA168-7AC2-4B38-9D77-E016CF4E0995}" type="presParOf" srcId="{828E3B20-2ED5-4134-A5F8-0F26953F3A48}" destId="{94DA904A-F1AC-4092-86BA-49206900C725}" srcOrd="1" destOrd="0" presId="urn:microsoft.com/office/officeart/2005/8/layout/venn2"/>
    <dgm:cxn modelId="{B712C472-A48B-47B6-9C39-2842147F3161}" type="presParOf" srcId="{94DA904A-F1AC-4092-86BA-49206900C725}" destId="{F8E935B9-1D45-4D86-BF2B-40B7B29E9956}" srcOrd="0" destOrd="0" presId="urn:microsoft.com/office/officeart/2005/8/layout/venn2"/>
    <dgm:cxn modelId="{7A6D61AC-75DB-4E4D-A947-9B014B2B8F5F}" type="presParOf" srcId="{94DA904A-F1AC-4092-86BA-49206900C725}" destId="{7595798A-BD81-43AA-8CF8-300896B20626}" srcOrd="1" destOrd="0" presId="urn:microsoft.com/office/officeart/2005/8/layout/venn2"/>
    <dgm:cxn modelId="{5593BF70-C13D-40F2-9A84-CC629EED9472}" type="presParOf" srcId="{828E3B20-2ED5-4134-A5F8-0F26953F3A48}" destId="{5AF4124B-0B65-4250-ADDB-B6541BC619D4}" srcOrd="2" destOrd="0" presId="urn:microsoft.com/office/officeart/2005/8/layout/venn2"/>
    <dgm:cxn modelId="{2F9DEC75-6816-4E21-9336-496CCB7EA66B}" type="presParOf" srcId="{5AF4124B-0B65-4250-ADDB-B6541BC619D4}" destId="{7460917E-481C-440D-A2BD-9F7AC6A4391E}" srcOrd="0" destOrd="0" presId="urn:microsoft.com/office/officeart/2005/8/layout/venn2"/>
    <dgm:cxn modelId="{E27FEF20-D33D-4622-A740-62B9EF85395E}" type="presParOf" srcId="{5AF4124B-0B65-4250-ADDB-B6541BC619D4}" destId="{27EEB75C-034E-4029-A410-1F4B938774D6}"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F27090-6C14-4809-A5DA-E768FF0FFDBC}">
      <dsp:nvSpPr>
        <dsp:cNvPr id="0" name=""/>
        <dsp:cNvSpPr/>
      </dsp:nvSpPr>
      <dsp:spPr>
        <a:xfrm>
          <a:off x="761970" y="0"/>
          <a:ext cx="7578088" cy="6857999"/>
        </a:xfrm>
        <a:prstGeom prst="ellips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128016" bIns="128016" numCol="1" spcCol="1270" anchor="t" anchorCtr="0">
          <a:noAutofit/>
        </a:bodyPr>
        <a:lstStyle/>
        <a:p>
          <a:pPr lvl="0" algn="l" defTabSz="800100" rtl="0">
            <a:lnSpc>
              <a:spcPct val="90000"/>
            </a:lnSpc>
            <a:spcBef>
              <a:spcPct val="0"/>
            </a:spcBef>
            <a:spcAft>
              <a:spcPct val="35000"/>
            </a:spcAft>
          </a:pPr>
          <a:r>
            <a:rPr lang="en-US" sz="1800" b="1" kern="1200" dirty="0" smtClean="0">
              <a:solidFill>
                <a:schemeClr val="tx1"/>
              </a:solidFill>
            </a:rPr>
            <a:t>          </a:t>
          </a:r>
          <a:r>
            <a:rPr lang="en-US" sz="2000" b="1" kern="1200" dirty="0" smtClean="0">
              <a:solidFill>
                <a:schemeClr val="tx1"/>
              </a:solidFill>
            </a:rPr>
            <a:t> Core</a:t>
          </a:r>
        </a:p>
        <a:p>
          <a:pPr lvl="0" algn="l" defTabSz="800100" rtl="0">
            <a:lnSpc>
              <a:spcPct val="90000"/>
            </a:lnSpc>
            <a:spcBef>
              <a:spcPct val="0"/>
            </a:spcBef>
            <a:spcAft>
              <a:spcPct val="35000"/>
            </a:spcAft>
          </a:pPr>
          <a:r>
            <a:rPr lang="en-US" sz="1800" b="1" kern="1200" dirty="0" smtClean="0">
              <a:solidFill>
                <a:schemeClr val="tx1"/>
              </a:solidFill>
            </a:rPr>
            <a:t>   Team members</a:t>
          </a:r>
          <a:endParaRPr lang="en-US" sz="1800" b="1" kern="1200" dirty="0">
            <a:solidFill>
              <a:schemeClr val="tx1"/>
            </a:solidFill>
          </a:endParaRPr>
        </a:p>
        <a:p>
          <a:pPr marL="57150" lvl="1" indent="-57150" algn="l" defTabSz="488950" rtl="0">
            <a:lnSpc>
              <a:spcPct val="90000"/>
            </a:lnSpc>
            <a:spcBef>
              <a:spcPct val="0"/>
            </a:spcBef>
            <a:spcAft>
              <a:spcPct val="15000"/>
            </a:spcAft>
            <a:buChar char="••"/>
          </a:pPr>
          <a:r>
            <a:rPr lang="en-US" sz="1100" b="1" kern="1200" dirty="0" smtClean="0">
              <a:solidFill>
                <a:schemeClr val="tx1"/>
              </a:solidFill>
            </a:rPr>
            <a:t>Clinical Pharmacy Specialist:</a:t>
          </a:r>
          <a:r>
            <a:rPr lang="en-US" sz="1100" kern="1200" dirty="0" smtClean="0">
              <a:solidFill>
                <a:schemeClr val="tx1"/>
              </a:solidFill>
            </a:rPr>
            <a:t> ± 3 panels</a:t>
          </a:r>
          <a:endParaRPr lang="en-US" sz="1100" kern="1200" dirty="0">
            <a:solidFill>
              <a:schemeClr val="tx1"/>
            </a:solidFill>
          </a:endParaRPr>
        </a:p>
        <a:p>
          <a:pPr marL="57150" lvl="1" indent="-57150" algn="l" defTabSz="488950" rtl="0">
            <a:lnSpc>
              <a:spcPct val="90000"/>
            </a:lnSpc>
            <a:spcBef>
              <a:spcPct val="0"/>
            </a:spcBef>
            <a:spcAft>
              <a:spcPct val="15000"/>
            </a:spcAft>
            <a:buChar char="••"/>
          </a:pPr>
          <a:r>
            <a:rPr lang="en-US" sz="1100" kern="1200" dirty="0" smtClean="0">
              <a:solidFill>
                <a:schemeClr val="tx1"/>
              </a:solidFill>
            </a:rPr>
            <a:t>Clinical Pharmacy anticoagulation: ± 5 panels</a:t>
          </a:r>
          <a:endParaRPr lang="en-US" sz="1100" kern="1200" dirty="0">
            <a:solidFill>
              <a:schemeClr val="tx1"/>
            </a:solidFill>
          </a:endParaRPr>
        </a:p>
        <a:p>
          <a:pPr marL="57150" lvl="1" indent="-57150" algn="l" defTabSz="488950" rtl="0">
            <a:lnSpc>
              <a:spcPct val="90000"/>
            </a:lnSpc>
            <a:spcBef>
              <a:spcPct val="0"/>
            </a:spcBef>
            <a:spcAft>
              <a:spcPct val="15000"/>
            </a:spcAft>
            <a:buChar char="••"/>
          </a:pPr>
          <a:endParaRPr lang="en-US" sz="1100" kern="1200" dirty="0">
            <a:solidFill>
              <a:schemeClr val="tx1"/>
            </a:solidFill>
          </a:endParaRPr>
        </a:p>
        <a:p>
          <a:pPr marL="114300" lvl="1" indent="-114300" algn="l" defTabSz="533400" rtl="0">
            <a:lnSpc>
              <a:spcPct val="90000"/>
            </a:lnSpc>
            <a:spcBef>
              <a:spcPct val="0"/>
            </a:spcBef>
            <a:spcAft>
              <a:spcPct val="15000"/>
            </a:spcAft>
            <a:buChar char="••"/>
          </a:pPr>
          <a:endParaRPr lang="en-US" sz="1200" b="1" kern="1200" dirty="0">
            <a:solidFill>
              <a:srgbClr val="C00000"/>
            </a:solidFill>
          </a:endParaRPr>
        </a:p>
        <a:p>
          <a:pPr marL="114300" lvl="1" indent="-114300" algn="l" defTabSz="533400" rtl="0">
            <a:lnSpc>
              <a:spcPct val="90000"/>
            </a:lnSpc>
            <a:spcBef>
              <a:spcPct val="0"/>
            </a:spcBef>
            <a:spcAft>
              <a:spcPct val="15000"/>
            </a:spcAft>
            <a:buChar char="••"/>
          </a:pPr>
          <a:r>
            <a:rPr lang="en-US" sz="1200" b="1" kern="1200" dirty="0" smtClean="0">
              <a:solidFill>
                <a:srgbClr val="C00000"/>
              </a:solidFill>
            </a:rPr>
            <a:t>Social Work: ± 2 panels</a:t>
          </a:r>
          <a:endParaRPr lang="en-US" sz="1200" b="1" kern="1200" dirty="0">
            <a:solidFill>
              <a:srgbClr val="C00000"/>
            </a:solidFill>
          </a:endParaRPr>
        </a:p>
        <a:p>
          <a:pPr marL="114300" lvl="1" indent="-114300" algn="l" defTabSz="533400" rtl="0">
            <a:lnSpc>
              <a:spcPct val="90000"/>
            </a:lnSpc>
            <a:spcBef>
              <a:spcPct val="0"/>
            </a:spcBef>
            <a:spcAft>
              <a:spcPct val="15000"/>
            </a:spcAft>
            <a:buChar char="••"/>
          </a:pPr>
          <a:r>
            <a:rPr lang="en-US" sz="1200" kern="1200" dirty="0" smtClean="0">
              <a:solidFill>
                <a:srgbClr val="C00000"/>
              </a:solidFill>
            </a:rPr>
            <a:t>Nutrition: ± 5 panels</a:t>
          </a:r>
          <a:endParaRPr lang="en-US" sz="1200" kern="1200" dirty="0">
            <a:solidFill>
              <a:srgbClr val="C00000"/>
            </a:solidFill>
          </a:endParaRPr>
        </a:p>
        <a:p>
          <a:pPr marL="114300" lvl="1" indent="-114300" algn="l" defTabSz="533400" rtl="0">
            <a:lnSpc>
              <a:spcPct val="90000"/>
            </a:lnSpc>
            <a:spcBef>
              <a:spcPct val="0"/>
            </a:spcBef>
            <a:spcAft>
              <a:spcPct val="15000"/>
            </a:spcAft>
            <a:buChar char="••"/>
          </a:pPr>
          <a:r>
            <a:rPr lang="en-US" sz="1200" b="1" kern="1200" dirty="0" smtClean="0">
              <a:solidFill>
                <a:srgbClr val="C00000"/>
              </a:solidFill>
            </a:rPr>
            <a:t>Case Manager</a:t>
          </a:r>
          <a:endParaRPr lang="en-US" sz="1200" b="1" kern="1200" dirty="0">
            <a:solidFill>
              <a:srgbClr val="C00000"/>
            </a:solidFill>
          </a:endParaRPr>
        </a:p>
        <a:p>
          <a:pPr marL="114300" lvl="1" indent="-114300" algn="l" defTabSz="533400" rtl="0">
            <a:lnSpc>
              <a:spcPct val="90000"/>
            </a:lnSpc>
            <a:spcBef>
              <a:spcPct val="0"/>
            </a:spcBef>
            <a:spcAft>
              <a:spcPct val="15000"/>
            </a:spcAft>
            <a:buChar char="••"/>
          </a:pPr>
          <a:r>
            <a:rPr lang="en-US" sz="1200" b="1" kern="1200" dirty="0" smtClean="0">
              <a:solidFill>
                <a:srgbClr val="C00000"/>
              </a:solidFill>
            </a:rPr>
            <a:t>Integrated Behavioral Health</a:t>
          </a:r>
          <a:endParaRPr lang="en-US" sz="1200" b="1" kern="1200" dirty="0">
            <a:solidFill>
              <a:srgbClr val="C00000"/>
            </a:solidFill>
          </a:endParaRPr>
        </a:p>
        <a:p>
          <a:pPr marL="228600" lvl="2" indent="-114300" algn="l" defTabSz="533400" rtl="0">
            <a:lnSpc>
              <a:spcPct val="90000"/>
            </a:lnSpc>
            <a:spcBef>
              <a:spcPct val="0"/>
            </a:spcBef>
            <a:spcAft>
              <a:spcPct val="15000"/>
            </a:spcAft>
            <a:buChar char="••"/>
          </a:pPr>
          <a:r>
            <a:rPr lang="en-US" sz="1200" b="1" kern="1200" dirty="0" smtClean="0">
              <a:solidFill>
                <a:srgbClr val="C00000"/>
              </a:solidFill>
            </a:rPr>
            <a:t>Psychologist ± 3 panels</a:t>
          </a:r>
          <a:endParaRPr lang="en-US" sz="1200" b="1" kern="1200" dirty="0">
            <a:solidFill>
              <a:srgbClr val="C00000"/>
            </a:solidFill>
          </a:endParaRPr>
        </a:p>
        <a:p>
          <a:pPr marL="228600" lvl="2" indent="-114300" algn="l" defTabSz="533400" rtl="0">
            <a:lnSpc>
              <a:spcPct val="90000"/>
            </a:lnSpc>
            <a:spcBef>
              <a:spcPct val="0"/>
            </a:spcBef>
            <a:spcAft>
              <a:spcPct val="15000"/>
            </a:spcAft>
            <a:buChar char="••"/>
          </a:pPr>
          <a:r>
            <a:rPr lang="en-US" sz="1200" b="1" kern="1200" dirty="0" smtClean="0">
              <a:solidFill>
                <a:srgbClr val="C00000"/>
              </a:solidFill>
            </a:rPr>
            <a:t>Social Worker ± 5 panels</a:t>
          </a:r>
          <a:endParaRPr lang="en-US" sz="1200" b="1" kern="1200" dirty="0">
            <a:solidFill>
              <a:srgbClr val="C00000"/>
            </a:solidFill>
          </a:endParaRPr>
        </a:p>
        <a:p>
          <a:pPr marL="228600" lvl="2" indent="-114300" algn="l" defTabSz="533400" rtl="0">
            <a:lnSpc>
              <a:spcPct val="90000"/>
            </a:lnSpc>
            <a:spcBef>
              <a:spcPct val="0"/>
            </a:spcBef>
            <a:spcAft>
              <a:spcPct val="15000"/>
            </a:spcAft>
            <a:buChar char="••"/>
          </a:pPr>
          <a:r>
            <a:rPr lang="en-US" sz="1200" b="1" kern="1200" dirty="0" smtClean="0">
              <a:solidFill>
                <a:srgbClr val="C00000"/>
              </a:solidFill>
            </a:rPr>
            <a:t>Care Manager ± 5 panels</a:t>
          </a:r>
          <a:endParaRPr lang="en-US" sz="1200" b="1" kern="1200" dirty="0">
            <a:solidFill>
              <a:srgbClr val="C00000"/>
            </a:solidFill>
          </a:endParaRPr>
        </a:p>
        <a:p>
          <a:pPr marL="228600" lvl="2" indent="-114300" algn="l" defTabSz="533400" rtl="0">
            <a:lnSpc>
              <a:spcPct val="90000"/>
            </a:lnSpc>
            <a:spcBef>
              <a:spcPct val="0"/>
            </a:spcBef>
            <a:spcAft>
              <a:spcPct val="15000"/>
            </a:spcAft>
            <a:buChar char="••"/>
          </a:pPr>
          <a:r>
            <a:rPr lang="en-US" sz="1200" b="1" kern="1200" dirty="0" smtClean="0">
              <a:solidFill>
                <a:srgbClr val="C00000"/>
              </a:solidFill>
            </a:rPr>
            <a:t>Psychiatrist</a:t>
          </a:r>
          <a:r>
            <a:rPr lang="en-US" sz="1200" b="1" kern="1200" dirty="0" smtClean="0">
              <a:solidFill>
                <a:schemeClr val="tx1"/>
              </a:solidFill>
            </a:rPr>
            <a:t> </a:t>
          </a:r>
          <a:r>
            <a:rPr lang="en-US" sz="1200" b="1" kern="1200" dirty="0" smtClean="0">
              <a:solidFill>
                <a:srgbClr val="C00000"/>
              </a:solidFill>
            </a:rPr>
            <a:t>± 10 panels</a:t>
          </a:r>
          <a:endParaRPr lang="en-US" sz="1200" b="1" kern="1200" dirty="0">
            <a:solidFill>
              <a:srgbClr val="C00000"/>
            </a:solidFill>
          </a:endParaRPr>
        </a:p>
      </dsp:txBody>
      <dsp:txXfrm>
        <a:off x="3226743" y="342899"/>
        <a:ext cx="2648542" cy="1028699"/>
      </dsp:txXfrm>
    </dsp:sp>
    <dsp:sp modelId="{F8E935B9-1D45-4D86-BF2B-40B7B29E9956}">
      <dsp:nvSpPr>
        <dsp:cNvPr id="0" name=""/>
        <dsp:cNvSpPr/>
      </dsp:nvSpPr>
      <dsp:spPr>
        <a:xfrm>
          <a:off x="2267738" y="3501017"/>
          <a:ext cx="3962397" cy="3094483"/>
        </a:xfrm>
        <a:prstGeom prst="ellipse">
          <a:avLst/>
        </a:prstGeom>
        <a:gradFill rotWithShape="0">
          <a:gsLst>
            <a:gs pos="0">
              <a:schemeClr val="accent1">
                <a:shade val="80000"/>
                <a:hueOff val="6129"/>
                <a:satOff val="6459"/>
                <a:lumOff val="7019"/>
                <a:alphaOff val="0"/>
                <a:shade val="51000"/>
                <a:satMod val="130000"/>
              </a:schemeClr>
            </a:gs>
            <a:gs pos="80000">
              <a:schemeClr val="accent1">
                <a:shade val="80000"/>
                <a:hueOff val="6129"/>
                <a:satOff val="6459"/>
                <a:lumOff val="7019"/>
                <a:alphaOff val="0"/>
                <a:shade val="93000"/>
                <a:satMod val="130000"/>
              </a:schemeClr>
            </a:gs>
            <a:gs pos="100000">
              <a:schemeClr val="accent1">
                <a:shade val="80000"/>
                <a:hueOff val="6129"/>
                <a:satOff val="6459"/>
                <a:lumOff val="70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99568" rIns="99568" bIns="99568" numCol="1" spcCol="1270" anchor="ctr" anchorCtr="0">
          <a:noAutofit/>
        </a:bodyPr>
        <a:lstStyle/>
        <a:p>
          <a:pPr lvl="0" algn="l" defTabSz="622300" rtl="0">
            <a:lnSpc>
              <a:spcPct val="90000"/>
            </a:lnSpc>
            <a:spcBef>
              <a:spcPct val="0"/>
            </a:spcBef>
            <a:spcAft>
              <a:spcPct val="35000"/>
            </a:spcAft>
          </a:pPr>
          <a:endParaRPr lang="en-US" sz="1400" b="1" kern="1200" dirty="0" smtClean="0">
            <a:solidFill>
              <a:schemeClr val="tx1"/>
            </a:solidFill>
          </a:endParaRPr>
        </a:p>
        <a:p>
          <a:pPr lvl="0" algn="l" defTabSz="622300" rtl="0">
            <a:lnSpc>
              <a:spcPct val="90000"/>
            </a:lnSpc>
            <a:spcBef>
              <a:spcPct val="0"/>
            </a:spcBef>
            <a:spcAft>
              <a:spcPct val="35000"/>
            </a:spcAft>
          </a:pPr>
          <a:endParaRPr lang="en-US" sz="1400" b="1" kern="1200" dirty="0" smtClean="0">
            <a:solidFill>
              <a:schemeClr val="tx1"/>
            </a:solidFill>
          </a:endParaRPr>
        </a:p>
        <a:p>
          <a:pPr lvl="0" algn="l" defTabSz="622300" rtl="0">
            <a:lnSpc>
              <a:spcPct val="90000"/>
            </a:lnSpc>
            <a:spcBef>
              <a:spcPct val="0"/>
            </a:spcBef>
            <a:spcAft>
              <a:spcPct val="35000"/>
            </a:spcAft>
          </a:pPr>
          <a:endParaRPr lang="en-US" sz="1400" b="1" kern="1200" dirty="0" smtClean="0">
            <a:solidFill>
              <a:schemeClr val="tx1"/>
            </a:solidFill>
          </a:endParaRPr>
        </a:p>
        <a:p>
          <a:pPr lvl="0" algn="l" defTabSz="622300" rtl="0">
            <a:lnSpc>
              <a:spcPct val="90000"/>
            </a:lnSpc>
            <a:spcBef>
              <a:spcPct val="0"/>
            </a:spcBef>
            <a:spcAft>
              <a:spcPct val="35000"/>
            </a:spcAft>
          </a:pPr>
          <a:endParaRPr lang="en-US" sz="1400" b="1" kern="1200" dirty="0" smtClean="0">
            <a:solidFill>
              <a:schemeClr val="tx1"/>
            </a:solidFill>
          </a:endParaRPr>
        </a:p>
        <a:p>
          <a:pPr lvl="0" algn="l" defTabSz="622300" rtl="0">
            <a:lnSpc>
              <a:spcPct val="100000"/>
            </a:lnSpc>
            <a:spcBef>
              <a:spcPct val="0"/>
            </a:spcBef>
            <a:spcAft>
              <a:spcPts val="0"/>
            </a:spcAft>
          </a:pPr>
          <a:r>
            <a:rPr lang="en-US" sz="1600" b="1" kern="1200" dirty="0" smtClean="0">
              <a:solidFill>
                <a:schemeClr val="tx1"/>
              </a:solidFill>
            </a:rPr>
            <a:t>PCP</a:t>
          </a:r>
        </a:p>
        <a:p>
          <a:pPr lvl="0" algn="l" defTabSz="622300" rtl="0">
            <a:lnSpc>
              <a:spcPct val="100000"/>
            </a:lnSpc>
            <a:spcBef>
              <a:spcPct val="0"/>
            </a:spcBef>
            <a:spcAft>
              <a:spcPts val="0"/>
            </a:spcAft>
          </a:pPr>
          <a:r>
            <a:rPr lang="en-US" sz="1200" b="1" kern="1200" dirty="0" smtClean="0">
              <a:solidFill>
                <a:schemeClr val="tx1"/>
              </a:solidFill>
            </a:rPr>
            <a:t>Clinical Associate (LPN, MA, or Health Tech)</a:t>
          </a:r>
        </a:p>
        <a:p>
          <a:pPr lvl="0" algn="l" defTabSz="622300" rtl="0">
            <a:lnSpc>
              <a:spcPct val="100000"/>
            </a:lnSpc>
            <a:spcBef>
              <a:spcPct val="0"/>
            </a:spcBef>
            <a:spcAft>
              <a:spcPts val="0"/>
            </a:spcAft>
          </a:pPr>
          <a:r>
            <a:rPr lang="en-US" sz="1200" b="1" kern="1200" dirty="0" smtClean="0">
              <a:solidFill>
                <a:schemeClr val="tx1"/>
              </a:solidFill>
            </a:rPr>
            <a:t>Clerk</a:t>
          </a:r>
        </a:p>
        <a:p>
          <a:pPr lvl="0" algn="l" defTabSz="622300" rtl="0">
            <a:lnSpc>
              <a:spcPct val="100000"/>
            </a:lnSpc>
            <a:spcBef>
              <a:spcPct val="0"/>
            </a:spcBef>
            <a:spcAft>
              <a:spcPts val="0"/>
            </a:spcAft>
          </a:pPr>
          <a:r>
            <a:rPr lang="en-US" sz="1600" b="1" u="sng" kern="1200" dirty="0" smtClean="0">
              <a:solidFill>
                <a:schemeClr val="tx1"/>
              </a:solidFill>
            </a:rPr>
            <a:t>RN Care Manager</a:t>
          </a:r>
        </a:p>
      </dsp:txBody>
      <dsp:txXfrm>
        <a:off x="3325698" y="3694422"/>
        <a:ext cx="1846477" cy="580215"/>
      </dsp:txXfrm>
    </dsp:sp>
    <dsp:sp modelId="{7460917E-481C-440D-A2BD-9F7AC6A4391E}">
      <dsp:nvSpPr>
        <dsp:cNvPr id="0" name=""/>
        <dsp:cNvSpPr/>
      </dsp:nvSpPr>
      <dsp:spPr>
        <a:xfrm>
          <a:off x="3059828" y="5029210"/>
          <a:ext cx="2481806" cy="1828788"/>
        </a:xfrm>
        <a:prstGeom prst="ellipse">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100000"/>
            </a:lnSpc>
            <a:spcBef>
              <a:spcPct val="0"/>
            </a:spcBef>
            <a:spcAft>
              <a:spcPts val="0"/>
            </a:spcAft>
          </a:pPr>
          <a:r>
            <a:rPr lang="en-US" sz="1600" b="1" kern="1200" dirty="0" smtClean="0">
              <a:solidFill>
                <a:srgbClr val="FF0000"/>
              </a:solidFill>
            </a:rPr>
            <a:t>OEF/OIF/OND</a:t>
          </a:r>
        </a:p>
        <a:p>
          <a:pPr lvl="0" algn="ctr" defTabSz="711200" rtl="0">
            <a:lnSpc>
              <a:spcPct val="100000"/>
            </a:lnSpc>
            <a:spcBef>
              <a:spcPct val="0"/>
            </a:spcBef>
            <a:spcAft>
              <a:spcPts val="0"/>
            </a:spcAft>
          </a:pPr>
          <a:r>
            <a:rPr lang="en-US" sz="1600" b="1" kern="1200" dirty="0" smtClean="0">
              <a:solidFill>
                <a:srgbClr val="FF0000"/>
              </a:solidFill>
            </a:rPr>
            <a:t>Program staff PM/CM/SW </a:t>
          </a:r>
          <a:endParaRPr lang="en-US" sz="1600" b="1" kern="1200" dirty="0" smtClean="0">
            <a:solidFill>
              <a:schemeClr val="tx1"/>
            </a:solidFill>
          </a:endParaRPr>
        </a:p>
        <a:p>
          <a:pPr lvl="0" algn="ctr" defTabSz="711200" rtl="0">
            <a:lnSpc>
              <a:spcPct val="90000"/>
            </a:lnSpc>
            <a:spcBef>
              <a:spcPct val="0"/>
            </a:spcBef>
            <a:spcAft>
              <a:spcPct val="35000"/>
            </a:spcAft>
          </a:pPr>
          <a:r>
            <a:rPr lang="en-US" sz="2800" b="1" kern="1200" dirty="0" smtClean="0">
              <a:solidFill>
                <a:schemeClr val="tx1"/>
              </a:solidFill>
            </a:rPr>
            <a:t>Veteran</a:t>
          </a:r>
        </a:p>
      </dsp:txBody>
      <dsp:txXfrm>
        <a:off x="3423280" y="5486407"/>
        <a:ext cx="1754902" cy="91439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0FA2694E-60E2-4F46-850D-8890C4A7D9C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E0A4875A-AA51-4035-918E-C71339ADD9A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DA9D8-A5F2-4BB4-873B-F6E688670B24}" type="slidenum">
              <a:rPr lang="en-US"/>
              <a:pPr/>
              <a:t>5</a:t>
            </a:fld>
            <a:endParaRPr lang="en-US"/>
          </a:p>
        </p:txBody>
      </p:sp>
      <p:sp>
        <p:nvSpPr>
          <p:cNvPr id="26626" name="Rectangle 2"/>
          <p:cNvSpPr>
            <a:spLocks noGrp="1" noRot="1" noChangeAspect="1" noChangeArrowheads="1" noTextEdit="1"/>
          </p:cNvSpPr>
          <p:nvPr>
            <p:ph type="sldImg"/>
          </p:nvPr>
        </p:nvSpPr>
        <p:spPr bwMode="auto">
          <a:xfrm>
            <a:off x="1168400" y="697230"/>
            <a:ext cx="4673600" cy="3486150"/>
          </a:xfrm>
          <a:prstGeom prst="rect">
            <a:avLst/>
          </a:prstGeom>
          <a:solidFill>
            <a:srgbClr val="FFFFFF"/>
          </a:solidFill>
          <a:ln>
            <a:solidFill>
              <a:srgbClr val="000000"/>
            </a:solidFill>
            <a:miter lim="800000"/>
            <a:headEnd/>
            <a:tailEnd/>
          </a:ln>
        </p:spPr>
      </p:sp>
      <p:sp>
        <p:nvSpPr>
          <p:cNvPr id="26627"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Placeholder 2"/>
          <p:cNvSpPr>
            <a:spLocks noGrp="1" noRot="1" noChangeAspect="1" noChangeArrowheads="1" noTextEdit="1"/>
          </p:cNvSpPr>
          <p:nvPr>
            <p:ph type="sldImg"/>
          </p:nvPr>
        </p:nvSpPr>
        <p:spPr>
          <a:ln/>
        </p:spPr>
      </p:sp>
      <p:sp>
        <p:nvSpPr>
          <p:cNvPr id="109571" name="Placeholder 3"/>
          <p:cNvSpPr>
            <a:spLocks noGrp="1" noChangeArrowheads="1"/>
          </p:cNvSpPr>
          <p:nvPr>
            <p:ph type="body" idx="1"/>
          </p:nvPr>
        </p:nvSpPr>
        <p:spPr>
          <a:noFill/>
          <a:ln/>
        </p:spPr>
        <p:txBody>
          <a:bodyPr/>
          <a:lstStyle/>
          <a:p>
            <a:r>
              <a:rPr lang="en-US" dirty="0" smtClean="0">
                <a:latin typeface="Arial" pitchFamily="84" charset="0"/>
                <a:ea typeface="ＭＳ Ｐゴシック" pitchFamily="84" charset="-128"/>
              </a:rPr>
              <a:t>We care for the combat Vet but the RN</a:t>
            </a:r>
            <a:r>
              <a:rPr lang="en-US" baseline="0" dirty="0" smtClean="0">
                <a:latin typeface="Arial" pitchFamily="84" charset="0"/>
                <a:ea typeface="ＭＳ Ｐゴシック" pitchFamily="84" charset="-128"/>
              </a:rPr>
              <a:t> care manager is in a unique position</a:t>
            </a:r>
            <a:endParaRPr lang="en-US" dirty="0">
              <a:latin typeface="Arial" pitchFamily="84" charset="0"/>
              <a:ea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available evidence in the literature supports these major domains of the patient-centered medical home. Most of the data that follows is focused on care coordination and care management, especially chronic disease management strategies. However, patient centered medical homes that target their intervention towards one to three of these domains have shown cost, utilization, and satisfaction improvements.</a:t>
            </a:r>
          </a:p>
          <a:p>
            <a:pPr>
              <a:spcBef>
                <a:spcPct val="0"/>
              </a:spcBef>
            </a:pPr>
            <a:endParaRPr lang="en-US" smtClean="0"/>
          </a:p>
          <a:p>
            <a:pPr>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447197-087A-4F51-8FA6-8A65ED1B3BA2}" type="slidenum">
              <a:rPr lang="en-US"/>
              <a:pPr fontAlgn="base">
                <a:spcBef>
                  <a:spcPct val="0"/>
                </a:spcBef>
                <a:spcAft>
                  <a:spcPct val="0"/>
                </a:spcAft>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available evidence in the literature supports these major domains of the patient-centered medical home. Most of the data that follows is focused on care coordination and care management, especially chronic disease management strategies. However, patient centered medical homes that target their intervention towards one to three of these domains have shown cost, utilization, and satisfaction improvements.</a:t>
            </a:r>
          </a:p>
          <a:p>
            <a:pPr>
              <a:spcBef>
                <a:spcPct val="0"/>
              </a:spcBef>
            </a:pPr>
            <a:endParaRPr lang="en-US" dirty="0" smtClean="0"/>
          </a:p>
          <a:p>
            <a:pPr>
              <a:spcBef>
                <a:spcPct val="0"/>
              </a:spcBef>
            </a:pPr>
            <a:endParaRPr lang="en-US" dirty="0"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447197-087A-4F51-8FA6-8A65ED1B3BA2}" type="slidenum">
              <a:rPr lang="en-US"/>
              <a:pPr fontAlgn="base">
                <a:spcBef>
                  <a:spcPct val="0"/>
                </a:spcBef>
                <a:spcAft>
                  <a:spcPct val="0"/>
                </a:spcAft>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D6C1C-8901-463C-9DA5-3B36F29F35D6}" type="slidenum">
              <a:rPr lang="en-US"/>
              <a:pPr/>
              <a:t>6</a:t>
            </a:fld>
            <a:endParaRPr lang="en-US"/>
          </a:p>
        </p:txBody>
      </p:sp>
      <p:sp>
        <p:nvSpPr>
          <p:cNvPr id="28674" name="Rectangle 2"/>
          <p:cNvSpPr>
            <a:spLocks noGrp="1" noRot="1" noChangeAspect="1" noChangeArrowheads="1" noTextEdit="1"/>
          </p:cNvSpPr>
          <p:nvPr>
            <p:ph type="sldImg"/>
          </p:nvPr>
        </p:nvSpPr>
        <p:spPr bwMode="auto">
          <a:xfrm>
            <a:off x="1168400" y="697230"/>
            <a:ext cx="4673600" cy="3486150"/>
          </a:xfrm>
          <a:prstGeom prst="rect">
            <a:avLst/>
          </a:prstGeom>
          <a:solidFill>
            <a:srgbClr val="FFFFFF"/>
          </a:solidFill>
          <a:ln>
            <a:solidFill>
              <a:srgbClr val="000000"/>
            </a:solidFill>
            <a:miter lim="800000"/>
            <a:headEnd/>
            <a:tailEnd/>
          </a:ln>
        </p:spPr>
      </p:sp>
      <p:sp>
        <p:nvSpPr>
          <p:cNvPr id="28675"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TITLE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ctrTitle"/>
          </p:nvPr>
        </p:nvSpPr>
        <p:spPr>
          <a:xfrm>
            <a:off x="0" y="2971800"/>
            <a:ext cx="9144000" cy="1219200"/>
          </a:xfrm>
          <a:effectLst/>
        </p:spPr>
        <p:txBody>
          <a:bodyPr/>
          <a:lstStyle>
            <a:lvl1pPr>
              <a:defRPr sz="4400" b="1">
                <a:solidFill>
                  <a:srgbClr val="2D387E"/>
                </a:solidFill>
              </a:defRPr>
            </a:lvl1pPr>
          </a:lstStyle>
          <a:p>
            <a:r>
              <a:rPr lang="en-US"/>
              <a:t>Click to edit Master title style</a:t>
            </a:r>
          </a:p>
        </p:txBody>
      </p:sp>
      <p:sp>
        <p:nvSpPr>
          <p:cNvPr id="3076" name="Rectangle 4"/>
          <p:cNvSpPr>
            <a:spLocks noGrp="1" noChangeArrowheads="1"/>
          </p:cNvSpPr>
          <p:nvPr>
            <p:ph type="subTitle" idx="1"/>
          </p:nvPr>
        </p:nvSpPr>
        <p:spPr>
          <a:xfrm>
            <a:off x="1371600" y="4343400"/>
            <a:ext cx="6400800" cy="1371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304800" y="6381750"/>
            <a:ext cx="2133600" cy="476250"/>
          </a:xfrm>
        </p:spPr>
        <p:txBody>
          <a:bodyPr/>
          <a:lstStyle>
            <a:lvl1pPr>
              <a:defRPr/>
            </a:lvl1pPr>
          </a:lstStyle>
          <a:p>
            <a:endParaRPr lang="en-US"/>
          </a:p>
        </p:txBody>
      </p:sp>
      <p:sp>
        <p:nvSpPr>
          <p:cNvPr id="6" name="Rectangle 6"/>
          <p:cNvSpPr>
            <a:spLocks noGrp="1" noChangeArrowheads="1"/>
          </p:cNvSpPr>
          <p:nvPr>
            <p:ph type="ftr" sz="quarter" idx="11"/>
          </p:nvPr>
        </p:nvSpPr>
        <p:spPr>
          <a:xfrm>
            <a:off x="3124200" y="6381750"/>
            <a:ext cx="2895600" cy="476250"/>
          </a:xfrm>
        </p:spPr>
        <p:txBody>
          <a:bodyPr/>
          <a:lstStyle>
            <a:lvl1pPr>
              <a:defRPr/>
            </a:lvl1pPr>
          </a:lstStyle>
          <a:p>
            <a:endParaRPr lang="en-US"/>
          </a:p>
        </p:txBody>
      </p:sp>
      <p:sp>
        <p:nvSpPr>
          <p:cNvPr id="7" name="Rectangle 7"/>
          <p:cNvSpPr>
            <a:spLocks noGrp="1" noChangeArrowheads="1"/>
          </p:cNvSpPr>
          <p:nvPr>
            <p:ph type="sldNum" sz="quarter" idx="12"/>
          </p:nvPr>
        </p:nvSpPr>
        <p:spPr>
          <a:xfrm>
            <a:off x="6705600" y="6381750"/>
            <a:ext cx="2133600" cy="476250"/>
          </a:xfrm>
        </p:spPr>
        <p:txBody>
          <a:bodyPr/>
          <a:lstStyle>
            <a:lvl1pPr>
              <a:defRPr/>
            </a:lvl1pPr>
          </a:lstStyle>
          <a:p>
            <a:fld id="{8B0B58DF-DCD6-4023-929C-6ACC229317D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B6C78C2-2EBF-48B8-95F4-F4EF4217C7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4E60AF1-49AB-4B77-9EE3-3BF5E4D0E4C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4D59BC00-A695-4104-8323-E3853166944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543A345-3415-4CFB-82FD-3E25A35D9E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F227563-2962-4BCD-B5F9-F40805C184A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7084DC8-5235-42C5-9EFA-AB7AC39753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CDAB63E-9FB6-4318-9F4E-81786CF863C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3787963-668F-4755-B12B-8F0F7335BD4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E9A7864E-C65C-472B-B744-418F9E31BF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B3F7A84-D4BA-4E57-9E3D-310F67E4E5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583EF4A-4486-48D4-A641-3073AB0080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BODY2"/>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0"/>
            <a:ext cx="8229600" cy="6096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Rectangle 4"/>
          <p:cNvSpPr>
            <a:spLocks noGrp="1" noChangeArrowheads="1"/>
          </p:cNvSpPr>
          <p:nvPr>
            <p:ph type="dt" sz="half" idx="2"/>
          </p:nvPr>
        </p:nvSpPr>
        <p:spPr bwMode="auto">
          <a:xfrm>
            <a:off x="152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AvantGarde Bk BT" charset="0"/>
              </a:defRPr>
            </a:lvl1pPr>
          </a:lstStyle>
          <a:p>
            <a:endParaRPr lang="en-US"/>
          </a:p>
        </p:txBody>
      </p:sp>
      <p:sp>
        <p:nvSpPr>
          <p:cNvPr id="1029" name="Rectangle 5"/>
          <p:cNvSpPr>
            <a:spLocks noGrp="1" noChangeArrowheads="1"/>
          </p:cNvSpPr>
          <p:nvPr>
            <p:ph type="ftr" sz="quarter" idx="3"/>
          </p:nvPr>
        </p:nvSpPr>
        <p:spPr bwMode="auto">
          <a:xfrm>
            <a:off x="28194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AvantGarde Bk BT" charset="0"/>
              </a:defRPr>
            </a:lvl1pPr>
          </a:lstStyle>
          <a:p>
            <a:endParaRPr lang="en-US"/>
          </a:p>
        </p:txBody>
      </p:sp>
      <p:sp>
        <p:nvSpPr>
          <p:cNvPr id="1030" name="Rectangle 6"/>
          <p:cNvSpPr>
            <a:spLocks noGrp="1" noChangeArrowheads="1"/>
          </p:cNvSpPr>
          <p:nvPr>
            <p:ph type="sldNum" sz="quarter" idx="4"/>
          </p:nvPr>
        </p:nvSpPr>
        <p:spPr bwMode="auto">
          <a:xfrm>
            <a:off x="6324600" y="6381750"/>
            <a:ext cx="106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AvantGarde Bk BT" charset="0"/>
              </a:defRPr>
            </a:lvl1pPr>
          </a:lstStyle>
          <a:p>
            <a:fld id="{01BC28A4-BFCC-42CE-883A-125F8C5FA9C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4" r:id="rId12"/>
  </p:sldLayoutIdLst>
  <p:hf hdr="0" ftr="0" dt="0"/>
  <p:txStyles>
    <p:titleStyle>
      <a:lvl1pPr algn="ctr" rtl="0" eaLnBrk="0" fontAlgn="base" hangingPunct="0">
        <a:spcBef>
          <a:spcPct val="0"/>
        </a:spcBef>
        <a:spcAft>
          <a:spcPct val="0"/>
        </a:spcAft>
        <a:defRPr sz="4000">
          <a:solidFill>
            <a:schemeClr val="bg1"/>
          </a:solidFill>
          <a:latin typeface="+mj-lt"/>
          <a:ea typeface="ＭＳ Ｐゴシック" pitchFamily="1" charset="-128"/>
          <a:cs typeface="+mj-cs"/>
        </a:defRPr>
      </a:lvl1pPr>
      <a:lvl2pPr algn="ctr" rtl="0" eaLnBrk="0" fontAlgn="base" hangingPunct="0">
        <a:spcBef>
          <a:spcPct val="0"/>
        </a:spcBef>
        <a:spcAft>
          <a:spcPct val="0"/>
        </a:spcAft>
        <a:defRPr sz="4000">
          <a:solidFill>
            <a:schemeClr val="bg1"/>
          </a:solidFill>
          <a:latin typeface="AvantGarde Bk BT" pitchFamily="34" charset="0"/>
          <a:ea typeface="ＭＳ Ｐゴシック" pitchFamily="1" charset="-128"/>
        </a:defRPr>
      </a:lvl2pPr>
      <a:lvl3pPr algn="ctr" rtl="0" eaLnBrk="0" fontAlgn="base" hangingPunct="0">
        <a:spcBef>
          <a:spcPct val="0"/>
        </a:spcBef>
        <a:spcAft>
          <a:spcPct val="0"/>
        </a:spcAft>
        <a:defRPr sz="4000">
          <a:solidFill>
            <a:schemeClr val="bg1"/>
          </a:solidFill>
          <a:latin typeface="AvantGarde Bk BT" pitchFamily="34" charset="0"/>
          <a:ea typeface="ＭＳ Ｐゴシック" pitchFamily="1" charset="-128"/>
        </a:defRPr>
      </a:lvl3pPr>
      <a:lvl4pPr algn="ctr" rtl="0" eaLnBrk="0" fontAlgn="base" hangingPunct="0">
        <a:spcBef>
          <a:spcPct val="0"/>
        </a:spcBef>
        <a:spcAft>
          <a:spcPct val="0"/>
        </a:spcAft>
        <a:defRPr sz="4000">
          <a:solidFill>
            <a:schemeClr val="bg1"/>
          </a:solidFill>
          <a:latin typeface="AvantGarde Bk BT" pitchFamily="34" charset="0"/>
          <a:ea typeface="ＭＳ Ｐゴシック" pitchFamily="1" charset="-128"/>
        </a:defRPr>
      </a:lvl4pPr>
      <a:lvl5pPr algn="ctr" rtl="0" eaLnBrk="0" fontAlgn="base" hangingPunct="0">
        <a:spcBef>
          <a:spcPct val="0"/>
        </a:spcBef>
        <a:spcAft>
          <a:spcPct val="0"/>
        </a:spcAft>
        <a:defRPr sz="4000">
          <a:solidFill>
            <a:schemeClr val="bg1"/>
          </a:solidFill>
          <a:latin typeface="AvantGarde Bk BT" pitchFamily="34" charset="0"/>
          <a:ea typeface="ＭＳ Ｐゴシック" pitchFamily="1" charset="-128"/>
        </a:defRPr>
      </a:lvl5pPr>
      <a:lvl6pPr marL="457200" algn="ctr" rtl="0" fontAlgn="base">
        <a:spcBef>
          <a:spcPct val="0"/>
        </a:spcBef>
        <a:spcAft>
          <a:spcPct val="0"/>
        </a:spcAft>
        <a:defRPr sz="4000">
          <a:solidFill>
            <a:schemeClr val="bg1"/>
          </a:solidFill>
          <a:latin typeface="AvantGarde Bk BT" pitchFamily="34" charset="0"/>
        </a:defRPr>
      </a:lvl6pPr>
      <a:lvl7pPr marL="914400" algn="ctr" rtl="0" fontAlgn="base">
        <a:spcBef>
          <a:spcPct val="0"/>
        </a:spcBef>
        <a:spcAft>
          <a:spcPct val="0"/>
        </a:spcAft>
        <a:defRPr sz="4000">
          <a:solidFill>
            <a:schemeClr val="bg1"/>
          </a:solidFill>
          <a:latin typeface="AvantGarde Bk BT" pitchFamily="34" charset="0"/>
        </a:defRPr>
      </a:lvl7pPr>
      <a:lvl8pPr marL="1371600" algn="ctr" rtl="0" fontAlgn="base">
        <a:spcBef>
          <a:spcPct val="0"/>
        </a:spcBef>
        <a:spcAft>
          <a:spcPct val="0"/>
        </a:spcAft>
        <a:defRPr sz="4000">
          <a:solidFill>
            <a:schemeClr val="bg1"/>
          </a:solidFill>
          <a:latin typeface="AvantGarde Bk BT" pitchFamily="34" charset="0"/>
        </a:defRPr>
      </a:lvl8pPr>
      <a:lvl9pPr marL="1828800" algn="ctr" rtl="0" fontAlgn="base">
        <a:spcBef>
          <a:spcPct val="0"/>
        </a:spcBef>
        <a:spcAft>
          <a:spcPct val="0"/>
        </a:spcAft>
        <a:defRPr sz="4000">
          <a:solidFill>
            <a:schemeClr val="bg1"/>
          </a:solidFill>
          <a:latin typeface="AvantGarde Bk BT" pitchFamily="34" charset="0"/>
        </a:defRPr>
      </a:lvl9pPr>
    </p:titleStyle>
    <p:bodyStyle>
      <a:lvl1pPr marL="342900" indent="-342900" algn="l" rtl="0" eaLnBrk="0" fontAlgn="base" hangingPunct="0">
        <a:spcBef>
          <a:spcPct val="20000"/>
        </a:spcBef>
        <a:spcAft>
          <a:spcPct val="0"/>
        </a:spcAft>
        <a:buChar char="•"/>
        <a:defRPr sz="3200">
          <a:solidFill>
            <a:srgbClr val="2D387E"/>
          </a:solidFill>
          <a:latin typeface="+mn-lt"/>
          <a:ea typeface="ＭＳ Ｐゴシック" pitchFamily="1" charset="-128"/>
          <a:cs typeface="+mn-cs"/>
        </a:defRPr>
      </a:lvl1pPr>
      <a:lvl2pPr marL="742950" indent="-285750" algn="l" rtl="0" eaLnBrk="0" fontAlgn="base" hangingPunct="0">
        <a:spcBef>
          <a:spcPct val="20000"/>
        </a:spcBef>
        <a:spcAft>
          <a:spcPct val="0"/>
        </a:spcAft>
        <a:buChar char="–"/>
        <a:defRPr sz="2800">
          <a:solidFill>
            <a:srgbClr val="2D387E"/>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rgbClr val="2D387E"/>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rgbClr val="2D387E"/>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rgbClr val="2D387E"/>
          </a:solidFill>
          <a:latin typeface="+mn-lt"/>
          <a:ea typeface="ＭＳ Ｐゴシック" pitchFamily="1" charset="-128"/>
        </a:defRPr>
      </a:lvl5pPr>
      <a:lvl6pPr marL="2514600" indent="-228600" algn="l" rtl="0" fontAlgn="base">
        <a:spcBef>
          <a:spcPct val="20000"/>
        </a:spcBef>
        <a:spcAft>
          <a:spcPct val="0"/>
        </a:spcAft>
        <a:buChar char="»"/>
        <a:defRPr sz="2000">
          <a:solidFill>
            <a:srgbClr val="2D387E"/>
          </a:solidFill>
          <a:latin typeface="+mn-lt"/>
        </a:defRPr>
      </a:lvl6pPr>
      <a:lvl7pPr marL="2971800" indent="-228600" algn="l" rtl="0" fontAlgn="base">
        <a:spcBef>
          <a:spcPct val="20000"/>
        </a:spcBef>
        <a:spcAft>
          <a:spcPct val="0"/>
        </a:spcAft>
        <a:buChar char="»"/>
        <a:defRPr sz="2000">
          <a:solidFill>
            <a:srgbClr val="2D387E"/>
          </a:solidFill>
          <a:latin typeface="+mn-lt"/>
        </a:defRPr>
      </a:lvl7pPr>
      <a:lvl8pPr marL="3429000" indent="-228600" algn="l" rtl="0" fontAlgn="base">
        <a:spcBef>
          <a:spcPct val="20000"/>
        </a:spcBef>
        <a:spcAft>
          <a:spcPct val="0"/>
        </a:spcAft>
        <a:buChar char="»"/>
        <a:defRPr sz="2000">
          <a:solidFill>
            <a:srgbClr val="2D387E"/>
          </a:solidFill>
          <a:latin typeface="+mn-lt"/>
        </a:defRPr>
      </a:lvl8pPr>
      <a:lvl9pPr marL="3886200" indent="-228600" algn="l" rtl="0" fontAlgn="base">
        <a:spcBef>
          <a:spcPct val="20000"/>
        </a:spcBef>
        <a:spcAft>
          <a:spcPct val="0"/>
        </a:spcAft>
        <a:buChar char="»"/>
        <a:defRPr sz="2000">
          <a:solidFill>
            <a:srgbClr val="2D38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fld id="{8FD32A8D-99A0-4CB8-BEF7-387B0F9AC1E1}" type="slidenum">
              <a:rPr lang="en-US"/>
              <a:pPr/>
              <a:t>1</a:t>
            </a:fld>
            <a:endParaRPr lang="en-US"/>
          </a:p>
        </p:txBody>
      </p:sp>
      <p:sp>
        <p:nvSpPr>
          <p:cNvPr id="16387" name="Rectangle 3"/>
          <p:cNvSpPr>
            <a:spLocks noGrp="1" noChangeArrowheads="1"/>
          </p:cNvSpPr>
          <p:nvPr>
            <p:ph type="subTitle" idx="1"/>
          </p:nvPr>
        </p:nvSpPr>
        <p:spPr>
          <a:xfrm>
            <a:off x="1447800" y="4572000"/>
            <a:ext cx="6400800" cy="838200"/>
          </a:xfrm>
        </p:spPr>
        <p:txBody>
          <a:bodyPr/>
          <a:lstStyle/>
          <a:p>
            <a:pPr eaLnBrk="1" hangingPunct="1"/>
            <a:r>
              <a:rPr lang="en-US" sz="1400" b="1" dirty="0" smtClean="0">
                <a:solidFill>
                  <a:schemeClr val="tx1"/>
                </a:solidFill>
              </a:rPr>
              <a:t>Stephen C Hunt MD MPH</a:t>
            </a:r>
          </a:p>
          <a:p>
            <a:pPr eaLnBrk="1" hangingPunct="1"/>
            <a:r>
              <a:rPr lang="en-US" sz="1000" b="1" dirty="0" smtClean="0">
                <a:solidFill>
                  <a:schemeClr val="tx1"/>
                </a:solidFill>
              </a:rPr>
              <a:t>National Director, Post-Deployment Integrated Care Initiative</a:t>
            </a:r>
          </a:p>
        </p:txBody>
      </p:sp>
      <p:sp>
        <p:nvSpPr>
          <p:cNvPr id="5" name="Rectangle 4"/>
          <p:cNvSpPr/>
          <p:nvPr/>
        </p:nvSpPr>
        <p:spPr>
          <a:xfrm>
            <a:off x="1905000" y="5257800"/>
            <a:ext cx="6019800" cy="800219"/>
          </a:xfrm>
          <a:prstGeom prst="rect">
            <a:avLst/>
          </a:prstGeom>
        </p:spPr>
        <p:txBody>
          <a:bodyPr wrap="square">
            <a:spAutoFit/>
          </a:bodyPr>
          <a:lstStyle/>
          <a:p>
            <a:pPr algn="ctr" eaLnBrk="1" hangingPunct="1">
              <a:buFontTx/>
              <a:buNone/>
            </a:pPr>
            <a:r>
              <a:rPr lang="en-US" sz="1200" b="1" dirty="0" smtClean="0">
                <a:solidFill>
                  <a:srgbClr val="002060"/>
                </a:solidFill>
                <a:latin typeface="Arial Black" pitchFamily="34" charset="0"/>
              </a:rPr>
              <a:t>War Related Illness and Injury Study Centers</a:t>
            </a:r>
          </a:p>
          <a:p>
            <a:pPr algn="ctr" eaLnBrk="1" hangingPunct="1">
              <a:buFontTx/>
              <a:buNone/>
            </a:pPr>
            <a:r>
              <a:rPr lang="en-US" sz="1200" b="1" dirty="0" smtClean="0">
                <a:solidFill>
                  <a:srgbClr val="002060"/>
                </a:solidFill>
                <a:latin typeface="Arial Black" pitchFamily="34" charset="0"/>
              </a:rPr>
              <a:t>OPHEH/EES</a:t>
            </a:r>
          </a:p>
          <a:p>
            <a:pPr eaLnBrk="1" hangingPunct="1">
              <a:buFontTx/>
              <a:buNone/>
            </a:pPr>
            <a:r>
              <a:rPr lang="en-US" sz="1100" b="1" dirty="0" smtClean="0">
                <a:solidFill>
                  <a:srgbClr val="002060"/>
                </a:solidFill>
                <a:latin typeface="Arial Black" pitchFamily="34" charset="0"/>
              </a:rPr>
              <a:t>       Seattle                                                                   March 30-31, 2011</a:t>
            </a:r>
          </a:p>
          <a:p>
            <a:pPr eaLnBrk="1" hangingPunct="1">
              <a:buFontTx/>
              <a:buNone/>
            </a:pPr>
            <a:r>
              <a:rPr lang="en-US" sz="1100" b="1" dirty="0" smtClean="0">
                <a:solidFill>
                  <a:srgbClr val="002060"/>
                </a:solidFill>
                <a:latin typeface="Arial Black" pitchFamily="34" charset="0"/>
              </a:rPr>
              <a:t>                                   </a:t>
            </a:r>
          </a:p>
        </p:txBody>
      </p:sp>
      <p:sp>
        <p:nvSpPr>
          <p:cNvPr id="6" name="Title 5"/>
          <p:cNvSpPr>
            <a:spLocks noGrp="1"/>
          </p:cNvSpPr>
          <p:nvPr>
            <p:ph type="ctrTitle"/>
          </p:nvPr>
        </p:nvSpPr>
        <p:spPr>
          <a:xfrm>
            <a:off x="0" y="3124200"/>
            <a:ext cx="9144000" cy="1219200"/>
          </a:xfrm>
        </p:spPr>
        <p:txBody>
          <a:bodyPr/>
          <a:lstStyle/>
          <a:p>
            <a:r>
              <a:rPr lang="en-US" sz="3600" dirty="0" smtClean="0">
                <a:solidFill>
                  <a:srgbClr val="C00000"/>
                </a:solidFill>
              </a:rPr>
              <a:t>Integrating Post Combat Care </a:t>
            </a:r>
            <a:br>
              <a:rPr lang="en-US" sz="3600" dirty="0" smtClean="0">
                <a:solidFill>
                  <a:srgbClr val="C00000"/>
                </a:solidFill>
              </a:rPr>
            </a:br>
            <a:r>
              <a:rPr lang="en-US" sz="3600" dirty="0" smtClean="0">
                <a:solidFill>
                  <a:srgbClr val="C00000"/>
                </a:solidFill>
              </a:rPr>
              <a:t>Into VA Health Care:</a:t>
            </a:r>
            <a:br>
              <a:rPr lang="en-US" sz="3600" dirty="0" smtClean="0">
                <a:solidFill>
                  <a:srgbClr val="C00000"/>
                </a:solidFill>
              </a:rPr>
            </a:br>
            <a:r>
              <a:rPr lang="en-US" sz="3600" dirty="0" smtClean="0">
                <a:solidFill>
                  <a:srgbClr val="C00000"/>
                </a:solidFill>
              </a:rPr>
              <a:t>Today and Tomorrow</a:t>
            </a:r>
            <a:endParaRPr lang="en-US" sz="36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609600"/>
          </a:xfrm>
        </p:spPr>
        <p:txBody>
          <a:bodyPr/>
          <a:lstStyle/>
          <a:p>
            <a:r>
              <a:rPr lang="en-US" sz="3600" dirty="0" smtClean="0"/>
              <a:t>Most Common Disabilities in Veterans</a:t>
            </a:r>
            <a:endParaRPr lang="en-US" sz="3600" dirty="0"/>
          </a:p>
        </p:txBody>
      </p:sp>
      <p:sp>
        <p:nvSpPr>
          <p:cNvPr id="200706" name="Rectangle 2"/>
          <p:cNvSpPr>
            <a:spLocks noGrp="1" noChangeArrowheads="1"/>
          </p:cNvSpPr>
          <p:nvPr>
            <p:ph idx="1"/>
          </p:nvPr>
        </p:nvSpPr>
        <p:spPr/>
        <p:txBody>
          <a:bodyPr/>
          <a:lstStyle/>
          <a:p>
            <a:pPr marL="609600" indent="-609600" algn="l">
              <a:lnSpc>
                <a:spcPct val="80000"/>
              </a:lnSpc>
              <a:buNone/>
            </a:pPr>
            <a:r>
              <a:rPr lang="en-US" sz="2400" dirty="0"/>
              <a:t>          </a:t>
            </a:r>
            <a:r>
              <a:rPr lang="en-US" sz="2400" dirty="0" smtClean="0"/>
              <a:t>		</a:t>
            </a:r>
          </a:p>
          <a:p>
            <a:pPr marL="609600" indent="-609600" algn="l">
              <a:lnSpc>
                <a:spcPct val="80000"/>
              </a:lnSpc>
              <a:buNone/>
            </a:pPr>
            <a:r>
              <a:rPr lang="en-US" sz="2400" b="1" dirty="0" smtClean="0">
                <a:solidFill>
                  <a:srgbClr val="C00000"/>
                </a:solidFill>
              </a:rPr>
              <a:t>			</a:t>
            </a:r>
            <a:r>
              <a:rPr lang="en-US" sz="2800" b="1" u="sng" dirty="0" smtClean="0">
                <a:solidFill>
                  <a:srgbClr val="C00000"/>
                </a:solidFill>
              </a:rPr>
              <a:t>Peacetime </a:t>
            </a:r>
            <a:r>
              <a:rPr lang="en-US" sz="2800" b="1" u="sng" dirty="0">
                <a:solidFill>
                  <a:srgbClr val="C00000"/>
                </a:solidFill>
              </a:rPr>
              <a:t>Era Veterans</a:t>
            </a:r>
          </a:p>
          <a:p>
            <a:pPr marL="609600" indent="-609600" algn="l">
              <a:lnSpc>
                <a:spcPct val="80000"/>
              </a:lnSpc>
              <a:buNone/>
            </a:pPr>
            <a:r>
              <a:rPr lang="en-US" sz="2800" dirty="0">
                <a:solidFill>
                  <a:schemeClr val="tx1"/>
                </a:solidFill>
              </a:rPr>
              <a:t>       </a:t>
            </a:r>
            <a:r>
              <a:rPr lang="en-US" sz="2800" dirty="0" smtClean="0">
                <a:solidFill>
                  <a:schemeClr val="tx1"/>
                </a:solidFill>
              </a:rPr>
              <a:t>		</a:t>
            </a:r>
            <a:r>
              <a:rPr lang="en-US" sz="2800" b="1" dirty="0">
                <a:solidFill>
                  <a:schemeClr val="tx1"/>
                </a:solidFill>
              </a:rPr>
              <a:t>	</a:t>
            </a:r>
          </a:p>
          <a:p>
            <a:pPr marL="609600" indent="-609600">
              <a:lnSpc>
                <a:spcPct val="80000"/>
              </a:lnSpc>
              <a:buNone/>
            </a:pPr>
            <a:endParaRPr lang="en-US" sz="2000" b="1" dirty="0">
              <a:solidFill>
                <a:schemeClr val="tx1"/>
              </a:solidFill>
            </a:endParaRPr>
          </a:p>
          <a:p>
            <a:pPr marL="609600" indent="-609600" algn="l">
              <a:lnSpc>
                <a:spcPct val="80000"/>
              </a:lnSpc>
              <a:buNone/>
            </a:pPr>
            <a:r>
              <a:rPr lang="en-US" sz="2000" b="1" dirty="0">
                <a:solidFill>
                  <a:schemeClr val="tx1"/>
                </a:solidFill>
              </a:rPr>
              <a:t>1.  Knee				5.4%</a:t>
            </a:r>
          </a:p>
          <a:p>
            <a:pPr marL="609600" indent="-609600" algn="l">
              <a:lnSpc>
                <a:spcPct val="80000"/>
              </a:lnSpc>
              <a:buNone/>
            </a:pPr>
            <a:r>
              <a:rPr lang="en-US" sz="2000" b="1" dirty="0">
                <a:solidFill>
                  <a:schemeClr val="tx1"/>
                </a:solidFill>
              </a:rPr>
              <a:t>2.  Skeletal				5.2%</a:t>
            </a:r>
          </a:p>
          <a:p>
            <a:pPr marL="609600" indent="-609600" algn="l">
              <a:lnSpc>
                <a:spcPct val="80000"/>
              </a:lnSpc>
              <a:buNone/>
            </a:pPr>
            <a:r>
              <a:rPr lang="en-US" sz="2000" b="1" dirty="0">
                <a:solidFill>
                  <a:schemeClr val="tx1"/>
                </a:solidFill>
              </a:rPr>
              <a:t>3.  Arthritis due to trauma		3.9%</a:t>
            </a:r>
          </a:p>
          <a:p>
            <a:pPr marL="609600" indent="-609600" algn="l">
              <a:lnSpc>
                <a:spcPct val="80000"/>
              </a:lnSpc>
              <a:buNone/>
            </a:pPr>
            <a:r>
              <a:rPr lang="en-US" sz="2000" b="1" dirty="0">
                <a:solidFill>
                  <a:schemeClr val="tx1"/>
                </a:solidFill>
              </a:rPr>
              <a:t>4.  Scars				3.8%</a:t>
            </a:r>
          </a:p>
          <a:p>
            <a:pPr marL="609600" indent="-609600" algn="l">
              <a:lnSpc>
                <a:spcPct val="80000"/>
              </a:lnSpc>
              <a:buNone/>
            </a:pPr>
            <a:r>
              <a:rPr lang="en-US" sz="2000" b="1" dirty="0">
                <a:solidFill>
                  <a:schemeClr val="tx1"/>
                </a:solidFill>
              </a:rPr>
              <a:t>5.  LS strain				3.6%</a:t>
            </a:r>
          </a:p>
          <a:p>
            <a:pPr marL="609600" indent="-609600" algn="l">
              <a:lnSpc>
                <a:spcPct val="80000"/>
              </a:lnSpc>
              <a:buNone/>
            </a:pPr>
            <a:r>
              <a:rPr lang="en-US" sz="2000" b="1" dirty="0">
                <a:solidFill>
                  <a:schemeClr val="tx1"/>
                </a:solidFill>
              </a:rPr>
              <a:t>6.  Hypertension			3.3%</a:t>
            </a:r>
          </a:p>
          <a:p>
            <a:pPr marL="609600" indent="-609600" algn="l">
              <a:lnSpc>
                <a:spcPct val="80000"/>
              </a:lnSpc>
              <a:buNone/>
            </a:pPr>
            <a:r>
              <a:rPr lang="en-US" sz="2000" b="1" dirty="0">
                <a:solidFill>
                  <a:schemeClr val="tx1"/>
                </a:solidFill>
              </a:rPr>
              <a:t>7.  Hearing loss			3.2%</a:t>
            </a:r>
          </a:p>
          <a:p>
            <a:pPr marL="609600" indent="-609600" algn="l">
              <a:lnSpc>
                <a:spcPct val="80000"/>
              </a:lnSpc>
              <a:buNone/>
            </a:pPr>
            <a:r>
              <a:rPr lang="en-US" sz="2000" b="1" dirty="0">
                <a:solidFill>
                  <a:schemeClr val="tx1"/>
                </a:solidFill>
              </a:rPr>
              <a:t>8.  DDD				</a:t>
            </a:r>
            <a:r>
              <a:rPr lang="en-US" sz="2000" b="1" dirty="0" smtClean="0">
                <a:solidFill>
                  <a:schemeClr val="tx1"/>
                </a:solidFill>
              </a:rPr>
              <a:t>	2.9</a:t>
            </a:r>
            <a:r>
              <a:rPr lang="en-US" sz="2000" b="1" dirty="0">
                <a:solidFill>
                  <a:schemeClr val="tx1"/>
                </a:solidFill>
              </a:rPr>
              <a:t>%</a:t>
            </a:r>
          </a:p>
          <a:p>
            <a:pPr marL="609600" indent="-609600" algn="l">
              <a:lnSpc>
                <a:spcPct val="80000"/>
              </a:lnSpc>
              <a:buNone/>
            </a:pPr>
            <a:r>
              <a:rPr lang="en-US" sz="2000" b="1" dirty="0">
                <a:solidFill>
                  <a:schemeClr val="tx1"/>
                </a:solidFill>
              </a:rPr>
              <a:t>9.  Tinnitus				2.8%</a:t>
            </a:r>
          </a:p>
          <a:p>
            <a:pPr marL="609600" indent="-609600" algn="l">
              <a:lnSpc>
                <a:spcPct val="80000"/>
              </a:lnSpc>
              <a:buNone/>
            </a:pPr>
            <a:r>
              <a:rPr lang="en-US" sz="2000" b="1" dirty="0">
                <a:solidFill>
                  <a:schemeClr val="tx1"/>
                </a:solidFill>
              </a:rPr>
              <a:t>10.Hemorrhoids			2.4%</a:t>
            </a:r>
            <a:r>
              <a:rPr lang="en-US" sz="2000" dirty="0">
                <a:solidFill>
                  <a:schemeClr val="tx1"/>
                </a:solidFill>
              </a:rPr>
              <a:t>	</a:t>
            </a:r>
          </a:p>
          <a:p>
            <a:pPr marL="609600" indent="-609600" algn="l">
              <a:lnSpc>
                <a:spcPct val="80000"/>
              </a:lnSpc>
              <a:buNone/>
            </a:pPr>
            <a:r>
              <a:rPr lang="en-US" sz="2000" dirty="0">
                <a:solidFill>
                  <a:schemeClr val="tx1"/>
                </a:solidFill>
              </a:rPr>
              <a:t>	</a:t>
            </a:r>
            <a:endParaRPr lang="en-US" sz="2000" b="1" dirty="0">
              <a:solidFill>
                <a:schemeClr val="tx1"/>
              </a:solidFill>
            </a:endParaRPr>
          </a:p>
          <a:p>
            <a:pPr marL="609600" indent="-609600" algn="l">
              <a:lnSpc>
                <a:spcPct val="80000"/>
              </a:lnSpc>
              <a:buNone/>
            </a:pPr>
            <a:endParaRPr lang="en-US" sz="2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p:spPr>
        <p:txBody>
          <a:bodyPr/>
          <a:lstStyle/>
          <a:p>
            <a:r>
              <a:rPr lang="en-US" sz="3600" dirty="0" smtClean="0"/>
              <a:t>Most Common Disabilities in Veterans</a:t>
            </a:r>
            <a:endParaRPr lang="en-US" sz="3600" dirty="0"/>
          </a:p>
        </p:txBody>
      </p:sp>
      <p:sp>
        <p:nvSpPr>
          <p:cNvPr id="201730" name="Rectangle 2"/>
          <p:cNvSpPr>
            <a:spLocks noGrp="1" noChangeArrowheads="1"/>
          </p:cNvSpPr>
          <p:nvPr>
            <p:ph idx="1"/>
          </p:nvPr>
        </p:nvSpPr>
        <p:spPr/>
        <p:txBody>
          <a:bodyPr/>
          <a:lstStyle/>
          <a:p>
            <a:pPr marL="609600" indent="-609600" algn="l">
              <a:lnSpc>
                <a:spcPct val="80000"/>
              </a:lnSpc>
              <a:buNone/>
            </a:pPr>
            <a:r>
              <a:rPr lang="en-US" sz="2400" b="1" dirty="0">
                <a:solidFill>
                  <a:schemeClr val="bg1"/>
                </a:solidFill>
              </a:rPr>
              <a:t>        </a:t>
            </a:r>
            <a:r>
              <a:rPr lang="en-US" sz="2400" b="1" dirty="0" smtClean="0">
                <a:solidFill>
                  <a:schemeClr val="bg1"/>
                </a:solidFill>
              </a:rPr>
              <a:t>		</a:t>
            </a:r>
            <a:r>
              <a:rPr lang="en-US" sz="2800" b="1" u="sng" dirty="0" smtClean="0">
                <a:solidFill>
                  <a:srgbClr val="C00000"/>
                </a:solidFill>
              </a:rPr>
              <a:t>World </a:t>
            </a:r>
            <a:r>
              <a:rPr lang="en-US" sz="2800" b="1" u="sng" dirty="0">
                <a:solidFill>
                  <a:srgbClr val="C00000"/>
                </a:solidFill>
              </a:rPr>
              <a:t>War II Era Veterans</a:t>
            </a:r>
          </a:p>
          <a:p>
            <a:pPr marL="609600" indent="-609600" algn="l">
              <a:lnSpc>
                <a:spcPct val="80000"/>
              </a:lnSpc>
              <a:buNone/>
            </a:pPr>
            <a:r>
              <a:rPr lang="en-US" sz="2800" b="1" dirty="0">
                <a:solidFill>
                  <a:schemeClr val="tx1"/>
                </a:solidFill>
              </a:rPr>
              <a:t>         </a:t>
            </a:r>
            <a:r>
              <a:rPr lang="en-US" sz="2800" b="1" dirty="0" smtClean="0">
                <a:solidFill>
                  <a:schemeClr val="tx1"/>
                </a:solidFill>
              </a:rPr>
              <a:t>	</a:t>
            </a:r>
            <a:endParaRPr lang="en-US" sz="2800" b="1" dirty="0">
              <a:solidFill>
                <a:schemeClr val="tx1"/>
              </a:solidFill>
            </a:endParaRPr>
          </a:p>
          <a:p>
            <a:pPr marL="609600" indent="-609600" algn="l">
              <a:lnSpc>
                <a:spcPct val="80000"/>
              </a:lnSpc>
              <a:buNone/>
            </a:pPr>
            <a:r>
              <a:rPr lang="en-US" sz="2000" b="1" dirty="0">
                <a:solidFill>
                  <a:schemeClr val="tx1"/>
                </a:solidFill>
              </a:rPr>
              <a:t>1.  Anxiety Disorder			</a:t>
            </a:r>
            <a:r>
              <a:rPr lang="en-US" sz="2000" b="1" dirty="0" smtClean="0">
                <a:solidFill>
                  <a:schemeClr val="tx1"/>
                </a:solidFill>
              </a:rPr>
              <a:t>	5.3</a:t>
            </a:r>
            <a:r>
              <a:rPr lang="en-US" sz="2000" b="1" dirty="0">
                <a:solidFill>
                  <a:schemeClr val="tx1"/>
                </a:solidFill>
              </a:rPr>
              <a:t>%</a:t>
            </a:r>
          </a:p>
          <a:p>
            <a:pPr marL="609600" indent="-609600" algn="l">
              <a:lnSpc>
                <a:spcPct val="80000"/>
              </a:lnSpc>
              <a:buNone/>
            </a:pPr>
            <a:r>
              <a:rPr lang="en-US" sz="2000" b="1" dirty="0">
                <a:solidFill>
                  <a:schemeClr val="tx1"/>
                </a:solidFill>
              </a:rPr>
              <a:t>2.  Scars				</a:t>
            </a:r>
            <a:r>
              <a:rPr lang="en-US" sz="2000" b="1" dirty="0" smtClean="0">
                <a:solidFill>
                  <a:schemeClr val="tx1"/>
                </a:solidFill>
              </a:rPr>
              <a:t>	4.7</a:t>
            </a:r>
            <a:r>
              <a:rPr lang="en-US" sz="2000" b="1" dirty="0">
                <a:solidFill>
                  <a:schemeClr val="tx1"/>
                </a:solidFill>
              </a:rPr>
              <a:t>%</a:t>
            </a:r>
          </a:p>
          <a:p>
            <a:pPr marL="609600" indent="-609600" algn="l">
              <a:lnSpc>
                <a:spcPct val="80000"/>
              </a:lnSpc>
              <a:buNone/>
            </a:pPr>
            <a:r>
              <a:rPr lang="en-US" sz="2000" b="1" dirty="0">
                <a:solidFill>
                  <a:schemeClr val="tx1"/>
                </a:solidFill>
              </a:rPr>
              <a:t>3.  Cold injury residuals  		</a:t>
            </a:r>
            <a:r>
              <a:rPr lang="en-US" sz="2000" b="1" dirty="0" smtClean="0">
                <a:solidFill>
                  <a:schemeClr val="tx1"/>
                </a:solidFill>
              </a:rPr>
              <a:t>	4.0</a:t>
            </a:r>
            <a:r>
              <a:rPr lang="en-US" sz="2000" b="1" dirty="0">
                <a:solidFill>
                  <a:schemeClr val="tx1"/>
                </a:solidFill>
              </a:rPr>
              <a:t>%</a:t>
            </a:r>
          </a:p>
          <a:p>
            <a:pPr marL="609600" indent="-609600" algn="l">
              <a:lnSpc>
                <a:spcPct val="80000"/>
              </a:lnSpc>
              <a:buNone/>
            </a:pPr>
            <a:r>
              <a:rPr lang="en-US" sz="2000" b="1" dirty="0">
                <a:solidFill>
                  <a:schemeClr val="tx1"/>
                </a:solidFill>
              </a:rPr>
              <a:t>4.  Arthritis due to trauma		</a:t>
            </a:r>
            <a:r>
              <a:rPr lang="en-US" sz="2000" b="1" dirty="0" smtClean="0">
                <a:solidFill>
                  <a:schemeClr val="tx1"/>
                </a:solidFill>
              </a:rPr>
              <a:t>	3.4</a:t>
            </a:r>
            <a:r>
              <a:rPr lang="en-US" sz="2000" b="1" dirty="0">
                <a:solidFill>
                  <a:schemeClr val="tx1"/>
                </a:solidFill>
              </a:rPr>
              <a:t>%</a:t>
            </a:r>
          </a:p>
          <a:p>
            <a:pPr marL="609600" indent="-609600" algn="l">
              <a:lnSpc>
                <a:spcPct val="80000"/>
              </a:lnSpc>
              <a:buNone/>
            </a:pPr>
            <a:r>
              <a:rPr lang="en-US" sz="2000" b="1" dirty="0">
                <a:solidFill>
                  <a:schemeClr val="tx1"/>
                </a:solidFill>
              </a:rPr>
              <a:t>5.  PTSD		   		</a:t>
            </a:r>
            <a:r>
              <a:rPr lang="en-US" sz="2000" b="1" dirty="0" smtClean="0">
                <a:solidFill>
                  <a:schemeClr val="tx1"/>
                </a:solidFill>
              </a:rPr>
              <a:t>	2.5</a:t>
            </a:r>
            <a:r>
              <a:rPr lang="en-US" sz="2000" b="1" dirty="0">
                <a:solidFill>
                  <a:schemeClr val="tx1"/>
                </a:solidFill>
              </a:rPr>
              <a:t>%</a:t>
            </a:r>
          </a:p>
          <a:p>
            <a:pPr marL="609600" indent="-609600" algn="l">
              <a:lnSpc>
                <a:spcPct val="80000"/>
              </a:lnSpc>
              <a:buNone/>
            </a:pPr>
            <a:r>
              <a:rPr lang="en-US" sz="2000" b="1" dirty="0">
                <a:solidFill>
                  <a:schemeClr val="tx1"/>
                </a:solidFill>
              </a:rPr>
              <a:t>6.  </a:t>
            </a:r>
            <a:r>
              <a:rPr lang="en-US" sz="2000" b="1" dirty="0" err="1">
                <a:solidFill>
                  <a:schemeClr val="tx1"/>
                </a:solidFill>
              </a:rPr>
              <a:t>Pes</a:t>
            </a:r>
            <a:r>
              <a:rPr lang="en-US" sz="2000" b="1" dirty="0">
                <a:solidFill>
                  <a:schemeClr val="tx1"/>
                </a:solidFill>
              </a:rPr>
              <a:t> </a:t>
            </a:r>
            <a:r>
              <a:rPr lang="en-US" sz="2000" b="1" dirty="0" err="1">
                <a:solidFill>
                  <a:schemeClr val="tx1"/>
                </a:solidFill>
              </a:rPr>
              <a:t>planus</a:t>
            </a:r>
            <a:r>
              <a:rPr lang="en-US" sz="2000" b="1" dirty="0">
                <a:solidFill>
                  <a:schemeClr val="tx1"/>
                </a:solidFill>
              </a:rPr>
              <a:t>				</a:t>
            </a:r>
            <a:r>
              <a:rPr lang="en-US" sz="2000" b="1" dirty="0" smtClean="0">
                <a:solidFill>
                  <a:schemeClr val="tx1"/>
                </a:solidFill>
              </a:rPr>
              <a:t>	2.4</a:t>
            </a:r>
            <a:r>
              <a:rPr lang="en-US" sz="2000" b="1" dirty="0">
                <a:solidFill>
                  <a:schemeClr val="tx1"/>
                </a:solidFill>
              </a:rPr>
              <a:t>%</a:t>
            </a:r>
          </a:p>
          <a:p>
            <a:pPr marL="609600" indent="-609600" algn="l">
              <a:lnSpc>
                <a:spcPct val="80000"/>
              </a:lnSpc>
              <a:buNone/>
            </a:pPr>
            <a:r>
              <a:rPr lang="en-US" sz="2000" b="1" dirty="0">
                <a:solidFill>
                  <a:schemeClr val="tx1"/>
                </a:solidFill>
              </a:rPr>
              <a:t>7.  Hearing loss			</a:t>
            </a:r>
            <a:r>
              <a:rPr lang="en-US" sz="2000" b="1" dirty="0" smtClean="0">
                <a:solidFill>
                  <a:schemeClr val="tx1"/>
                </a:solidFill>
              </a:rPr>
              <a:t>	2.9</a:t>
            </a:r>
            <a:r>
              <a:rPr lang="en-US" sz="2000" b="1" dirty="0">
                <a:solidFill>
                  <a:schemeClr val="tx1"/>
                </a:solidFill>
              </a:rPr>
              <a:t>%</a:t>
            </a:r>
          </a:p>
          <a:p>
            <a:pPr marL="609600" indent="-609600" algn="l">
              <a:lnSpc>
                <a:spcPct val="80000"/>
              </a:lnSpc>
              <a:buNone/>
            </a:pPr>
            <a:r>
              <a:rPr lang="en-US" sz="2000" b="1" dirty="0">
                <a:solidFill>
                  <a:schemeClr val="tx1"/>
                </a:solidFill>
              </a:rPr>
              <a:t>8.  Tinnitus				</a:t>
            </a:r>
            <a:r>
              <a:rPr lang="en-US" sz="2000" b="1" dirty="0" smtClean="0">
                <a:solidFill>
                  <a:schemeClr val="tx1"/>
                </a:solidFill>
              </a:rPr>
              <a:t>	2.3</a:t>
            </a:r>
            <a:r>
              <a:rPr lang="en-US" sz="2000" b="1" dirty="0">
                <a:solidFill>
                  <a:schemeClr val="tx1"/>
                </a:solidFill>
              </a:rPr>
              <a:t>%</a:t>
            </a:r>
          </a:p>
          <a:p>
            <a:pPr marL="609600" indent="-609600" algn="l">
              <a:lnSpc>
                <a:spcPct val="80000"/>
              </a:lnSpc>
              <a:buNone/>
            </a:pPr>
            <a:r>
              <a:rPr lang="en-US" sz="2000" b="1" dirty="0">
                <a:solidFill>
                  <a:schemeClr val="tx1"/>
                </a:solidFill>
              </a:rPr>
              <a:t>9.  Scars				</a:t>
            </a:r>
            <a:r>
              <a:rPr lang="en-US" sz="2000" b="1" dirty="0" smtClean="0">
                <a:solidFill>
                  <a:schemeClr val="tx1"/>
                </a:solidFill>
              </a:rPr>
              <a:t>	2.2</a:t>
            </a:r>
            <a:r>
              <a:rPr lang="en-US" sz="2000" b="1" dirty="0">
                <a:solidFill>
                  <a:schemeClr val="tx1"/>
                </a:solidFill>
              </a:rPr>
              <a:t>%</a:t>
            </a:r>
          </a:p>
          <a:p>
            <a:pPr marL="609600" indent="-609600" algn="l">
              <a:lnSpc>
                <a:spcPct val="80000"/>
              </a:lnSpc>
              <a:buNone/>
            </a:pPr>
            <a:r>
              <a:rPr lang="en-US" sz="2000" b="1" dirty="0">
                <a:solidFill>
                  <a:schemeClr val="tx1"/>
                </a:solidFill>
              </a:rPr>
              <a:t>10.Head/neck scars			</a:t>
            </a:r>
            <a:r>
              <a:rPr lang="en-US" sz="2000" b="1" dirty="0" smtClean="0">
                <a:solidFill>
                  <a:schemeClr val="tx1"/>
                </a:solidFill>
              </a:rPr>
              <a:t>	2.3</a:t>
            </a:r>
            <a:r>
              <a:rPr lang="en-US" sz="2000" b="1" dirty="0">
                <a:solidFill>
                  <a:schemeClr val="tx1"/>
                </a:solidFill>
              </a:rPr>
              <a:t>%</a:t>
            </a:r>
          </a:p>
          <a:p>
            <a:pPr marL="609600" indent="-609600" algn="l">
              <a:lnSpc>
                <a:spcPct val="80000"/>
              </a:lnSpc>
              <a:buFontTx/>
              <a:buAutoNum type="arabicPeriod" startAt="5"/>
            </a:pPr>
            <a:endParaRPr lang="en-US" sz="2000" b="1" dirty="0">
              <a:solidFill>
                <a:schemeClr val="tx1"/>
              </a:solidFill>
            </a:endParaRPr>
          </a:p>
          <a:p>
            <a:pPr marL="609600" indent="-609600" algn="l">
              <a:lnSpc>
                <a:spcPct val="80000"/>
              </a:lnSpc>
            </a:pPr>
            <a:r>
              <a:rPr lang="en-US" sz="2000" dirty="0">
                <a:solidFill>
                  <a:schemeClr val="tx1"/>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p:spPr>
        <p:txBody>
          <a:bodyPr/>
          <a:lstStyle/>
          <a:p>
            <a:r>
              <a:rPr lang="en-US" sz="3600" dirty="0" smtClean="0"/>
              <a:t>Most Common Disabilities in Veterans</a:t>
            </a:r>
            <a:endParaRPr lang="en-US" sz="3600" dirty="0"/>
          </a:p>
        </p:txBody>
      </p:sp>
      <p:sp>
        <p:nvSpPr>
          <p:cNvPr id="202754" name="Rectangle 2"/>
          <p:cNvSpPr>
            <a:spLocks noGrp="1" noChangeArrowheads="1"/>
          </p:cNvSpPr>
          <p:nvPr>
            <p:ph idx="1"/>
          </p:nvPr>
        </p:nvSpPr>
        <p:spPr/>
        <p:txBody>
          <a:bodyPr/>
          <a:lstStyle/>
          <a:p>
            <a:pPr marL="609600" indent="-609600" algn="l">
              <a:lnSpc>
                <a:spcPct val="80000"/>
              </a:lnSpc>
            </a:pPr>
            <a:r>
              <a:rPr lang="en-US" sz="2400" dirty="0">
                <a:solidFill>
                  <a:schemeClr val="bg1"/>
                </a:solidFill>
              </a:rPr>
              <a:t> </a:t>
            </a:r>
          </a:p>
          <a:p>
            <a:pPr marL="609600" indent="-609600">
              <a:lnSpc>
                <a:spcPct val="80000"/>
              </a:lnSpc>
              <a:buNone/>
            </a:pPr>
            <a:r>
              <a:rPr lang="en-US" sz="2000" b="1" dirty="0" smtClean="0">
                <a:solidFill>
                  <a:schemeClr val="tx1"/>
                </a:solidFill>
              </a:rPr>
              <a:t>			  </a:t>
            </a:r>
            <a:r>
              <a:rPr lang="en-US" sz="2800" b="1" u="sng" dirty="0" smtClean="0">
                <a:solidFill>
                  <a:srgbClr val="C00000"/>
                </a:solidFill>
              </a:rPr>
              <a:t>Korean </a:t>
            </a:r>
            <a:r>
              <a:rPr lang="en-US" sz="2800" b="1" u="sng" dirty="0">
                <a:solidFill>
                  <a:srgbClr val="C00000"/>
                </a:solidFill>
              </a:rPr>
              <a:t>War Era Veterans</a:t>
            </a:r>
          </a:p>
          <a:p>
            <a:pPr marL="609600" indent="-609600">
              <a:lnSpc>
                <a:spcPct val="80000"/>
              </a:lnSpc>
              <a:buNone/>
            </a:pPr>
            <a:r>
              <a:rPr lang="en-US" sz="2800" dirty="0">
                <a:solidFill>
                  <a:schemeClr val="tx1"/>
                </a:solidFill>
              </a:rPr>
              <a:t>      </a:t>
            </a:r>
            <a:r>
              <a:rPr lang="en-US" sz="2800" dirty="0" smtClean="0">
                <a:solidFill>
                  <a:schemeClr val="tx1"/>
                </a:solidFill>
              </a:rPr>
              <a:t>			</a:t>
            </a:r>
            <a:endParaRPr lang="en-US" sz="2800" b="1" dirty="0">
              <a:solidFill>
                <a:schemeClr val="tx1"/>
              </a:solidFill>
            </a:endParaRPr>
          </a:p>
          <a:p>
            <a:pPr marL="609600" indent="-609600" algn="l">
              <a:lnSpc>
                <a:spcPct val="80000"/>
              </a:lnSpc>
              <a:buNone/>
            </a:pPr>
            <a:endParaRPr lang="en-US" sz="2000" b="1" dirty="0">
              <a:solidFill>
                <a:schemeClr val="tx1"/>
              </a:solidFill>
            </a:endParaRPr>
          </a:p>
          <a:p>
            <a:pPr marL="609600" indent="-609600" algn="l">
              <a:lnSpc>
                <a:spcPct val="80000"/>
              </a:lnSpc>
              <a:buNone/>
            </a:pPr>
            <a:r>
              <a:rPr lang="en-US" sz="2000" b="1" dirty="0">
                <a:solidFill>
                  <a:schemeClr val="tx1"/>
                </a:solidFill>
              </a:rPr>
              <a:t>1.  Scars				5.0%</a:t>
            </a:r>
          </a:p>
          <a:p>
            <a:pPr marL="609600" indent="-609600" algn="l">
              <a:lnSpc>
                <a:spcPct val="80000"/>
              </a:lnSpc>
              <a:buNone/>
            </a:pPr>
            <a:r>
              <a:rPr lang="en-US" sz="2000" b="1" dirty="0">
                <a:solidFill>
                  <a:schemeClr val="tx1"/>
                </a:solidFill>
              </a:rPr>
              <a:t>2.  Cold injury residuals		3.9%</a:t>
            </a:r>
          </a:p>
          <a:p>
            <a:pPr marL="609600" indent="-609600" algn="l">
              <a:lnSpc>
                <a:spcPct val="80000"/>
              </a:lnSpc>
              <a:buNone/>
            </a:pPr>
            <a:r>
              <a:rPr lang="en-US" sz="2000" b="1" dirty="0">
                <a:solidFill>
                  <a:schemeClr val="tx1"/>
                </a:solidFill>
              </a:rPr>
              <a:t>3.  Hearing loss			3.0%</a:t>
            </a:r>
          </a:p>
          <a:p>
            <a:pPr marL="609600" indent="-609600" algn="l">
              <a:lnSpc>
                <a:spcPct val="80000"/>
              </a:lnSpc>
              <a:buNone/>
            </a:pPr>
            <a:r>
              <a:rPr lang="en-US" sz="2000" b="1" dirty="0">
                <a:solidFill>
                  <a:schemeClr val="tx1"/>
                </a:solidFill>
              </a:rPr>
              <a:t>4.  Tinnitus				3.0%</a:t>
            </a:r>
          </a:p>
          <a:p>
            <a:pPr marL="609600" indent="-609600" algn="l">
              <a:lnSpc>
                <a:spcPct val="80000"/>
              </a:lnSpc>
              <a:buNone/>
            </a:pPr>
            <a:r>
              <a:rPr lang="en-US" sz="2000" b="1" dirty="0">
                <a:solidFill>
                  <a:schemeClr val="tx1"/>
                </a:solidFill>
              </a:rPr>
              <a:t>5.  Arthritis due to trauma		2.8%</a:t>
            </a:r>
          </a:p>
          <a:p>
            <a:pPr marL="609600" indent="-609600" algn="l">
              <a:lnSpc>
                <a:spcPct val="80000"/>
              </a:lnSpc>
              <a:buNone/>
            </a:pPr>
            <a:r>
              <a:rPr lang="en-US" sz="2000" b="1" dirty="0">
                <a:solidFill>
                  <a:schemeClr val="tx1"/>
                </a:solidFill>
              </a:rPr>
              <a:t>6.  Ulcer, duodenal			2.3%</a:t>
            </a:r>
          </a:p>
          <a:p>
            <a:pPr marL="609600" indent="-609600" algn="l">
              <a:lnSpc>
                <a:spcPct val="80000"/>
              </a:lnSpc>
              <a:buNone/>
            </a:pPr>
            <a:r>
              <a:rPr lang="en-US" sz="2000" b="1" dirty="0">
                <a:solidFill>
                  <a:schemeClr val="tx1"/>
                </a:solidFill>
              </a:rPr>
              <a:t>7.  PTSD				2.2%</a:t>
            </a:r>
          </a:p>
          <a:p>
            <a:pPr marL="609600" indent="-609600" algn="l">
              <a:lnSpc>
                <a:spcPct val="80000"/>
              </a:lnSpc>
              <a:buNone/>
            </a:pPr>
            <a:r>
              <a:rPr lang="en-US" sz="2000" b="1" dirty="0">
                <a:solidFill>
                  <a:schemeClr val="tx1"/>
                </a:solidFill>
              </a:rPr>
              <a:t>8.  Scars       				2.0%</a:t>
            </a:r>
          </a:p>
          <a:p>
            <a:pPr marL="609600" indent="-609600" algn="l">
              <a:lnSpc>
                <a:spcPct val="80000"/>
              </a:lnSpc>
              <a:buNone/>
            </a:pPr>
            <a:r>
              <a:rPr lang="en-US" sz="2000" b="1" dirty="0">
                <a:solidFill>
                  <a:schemeClr val="tx1"/>
                </a:solidFill>
              </a:rPr>
              <a:t>9.  Anxiety disorder			1.9%</a:t>
            </a:r>
          </a:p>
          <a:p>
            <a:pPr marL="609600" indent="-609600" algn="l">
              <a:lnSpc>
                <a:spcPct val="80000"/>
              </a:lnSpc>
              <a:buNone/>
            </a:pPr>
            <a:r>
              <a:rPr lang="en-US" sz="2000" b="1" dirty="0">
                <a:solidFill>
                  <a:schemeClr val="tx1"/>
                </a:solidFill>
              </a:rPr>
              <a:t>10. Skeletal				1.8%</a:t>
            </a:r>
          </a:p>
          <a:p>
            <a:pPr marL="609600" indent="-609600" algn="l">
              <a:lnSpc>
                <a:spcPct val="80000"/>
              </a:lnSpc>
              <a:buNone/>
            </a:pPr>
            <a:r>
              <a:rPr lang="en-US" sz="2000" dirty="0">
                <a:solidFill>
                  <a:schemeClr val="tx1"/>
                </a:solidFill>
              </a:rPr>
              <a:t>	</a:t>
            </a:r>
            <a:endParaRPr lang="en-US" sz="2000" b="1" dirty="0">
              <a:solidFill>
                <a:schemeClr val="tx1"/>
              </a:solidFill>
            </a:endParaRPr>
          </a:p>
          <a:p>
            <a:pPr marL="609600" indent="-609600" algn="l">
              <a:lnSpc>
                <a:spcPct val="80000"/>
              </a:lnSpc>
              <a:buNone/>
            </a:pPr>
            <a:r>
              <a:rPr lang="en-US" sz="2000" dirty="0">
                <a:solidFill>
                  <a:schemeClr val="tx1"/>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Most Common Disabilities in Veterans</a:t>
            </a:r>
            <a:endParaRPr lang="en-US" sz="3600" dirty="0"/>
          </a:p>
        </p:txBody>
      </p:sp>
      <p:sp>
        <p:nvSpPr>
          <p:cNvPr id="203778" name="Rectangle 2"/>
          <p:cNvSpPr>
            <a:spLocks noGrp="1" noChangeArrowheads="1"/>
          </p:cNvSpPr>
          <p:nvPr>
            <p:ph idx="1"/>
          </p:nvPr>
        </p:nvSpPr>
        <p:spPr/>
        <p:txBody>
          <a:bodyPr/>
          <a:lstStyle/>
          <a:p>
            <a:pPr marL="609600" indent="-609600" algn="l">
              <a:lnSpc>
                <a:spcPct val="80000"/>
              </a:lnSpc>
              <a:buNone/>
            </a:pPr>
            <a:r>
              <a:rPr lang="en-US" sz="2800" dirty="0"/>
              <a:t> </a:t>
            </a:r>
          </a:p>
          <a:p>
            <a:pPr marL="609600" indent="-609600">
              <a:lnSpc>
                <a:spcPct val="80000"/>
              </a:lnSpc>
              <a:buNone/>
            </a:pPr>
            <a:r>
              <a:rPr lang="en-US" sz="2000" b="1" dirty="0" smtClean="0">
                <a:solidFill>
                  <a:schemeClr val="tx1"/>
                </a:solidFill>
              </a:rPr>
              <a:t>			</a:t>
            </a:r>
            <a:r>
              <a:rPr lang="en-US" sz="2800" b="1" u="sng" dirty="0" smtClean="0">
                <a:solidFill>
                  <a:srgbClr val="C00000"/>
                </a:solidFill>
              </a:rPr>
              <a:t>Vietnam </a:t>
            </a:r>
            <a:r>
              <a:rPr lang="en-US" sz="2800" b="1" u="sng" dirty="0">
                <a:solidFill>
                  <a:srgbClr val="C00000"/>
                </a:solidFill>
              </a:rPr>
              <a:t>War Era Veterans</a:t>
            </a:r>
          </a:p>
          <a:p>
            <a:pPr marL="609600" indent="-609600">
              <a:lnSpc>
                <a:spcPct val="80000"/>
              </a:lnSpc>
              <a:buNone/>
            </a:pPr>
            <a:r>
              <a:rPr lang="en-US" sz="2000" dirty="0">
                <a:solidFill>
                  <a:schemeClr val="tx1"/>
                </a:solidFill>
              </a:rPr>
              <a:t>      </a:t>
            </a:r>
            <a:r>
              <a:rPr lang="en-US" sz="2000" dirty="0" smtClean="0">
                <a:solidFill>
                  <a:schemeClr val="tx1"/>
                </a:solidFill>
              </a:rPr>
              <a:t>			</a:t>
            </a:r>
          </a:p>
          <a:p>
            <a:pPr marL="609600" indent="-609600">
              <a:lnSpc>
                <a:spcPct val="80000"/>
              </a:lnSpc>
              <a:buNone/>
            </a:pPr>
            <a:endParaRPr lang="en-US" sz="2000" b="1" dirty="0">
              <a:solidFill>
                <a:schemeClr val="tx1"/>
              </a:solidFill>
            </a:endParaRPr>
          </a:p>
          <a:p>
            <a:pPr marL="609600" indent="-609600" algn="l">
              <a:lnSpc>
                <a:spcPct val="80000"/>
              </a:lnSpc>
              <a:buNone/>
            </a:pPr>
            <a:r>
              <a:rPr lang="en-US" sz="2000" b="1" dirty="0">
                <a:solidFill>
                  <a:schemeClr val="tx1"/>
                </a:solidFill>
              </a:rPr>
              <a:t>1.  Scars				5.6%</a:t>
            </a:r>
          </a:p>
          <a:p>
            <a:pPr marL="609600" indent="-609600" algn="l">
              <a:lnSpc>
                <a:spcPct val="80000"/>
              </a:lnSpc>
              <a:buNone/>
            </a:pPr>
            <a:r>
              <a:rPr lang="en-US" sz="2000" b="1" dirty="0">
                <a:solidFill>
                  <a:schemeClr val="tx1"/>
                </a:solidFill>
              </a:rPr>
              <a:t>2.  PTSD				5.4%</a:t>
            </a:r>
          </a:p>
          <a:p>
            <a:pPr marL="609600" indent="-609600" algn="l">
              <a:lnSpc>
                <a:spcPct val="80000"/>
              </a:lnSpc>
              <a:buNone/>
            </a:pPr>
            <a:r>
              <a:rPr lang="en-US" sz="2000" b="1" dirty="0">
                <a:solidFill>
                  <a:schemeClr val="tx1"/>
                </a:solidFill>
              </a:rPr>
              <a:t>3.  Diabetes				3.9%</a:t>
            </a:r>
          </a:p>
          <a:p>
            <a:pPr marL="609600" indent="-609600" algn="l">
              <a:lnSpc>
                <a:spcPct val="80000"/>
              </a:lnSpc>
              <a:buNone/>
            </a:pPr>
            <a:r>
              <a:rPr lang="en-US" sz="2000" b="1" dirty="0">
                <a:solidFill>
                  <a:schemeClr val="tx1"/>
                </a:solidFill>
              </a:rPr>
              <a:t>4.  Skeletal				3.6%</a:t>
            </a:r>
          </a:p>
          <a:p>
            <a:pPr marL="609600" indent="-609600" algn="l">
              <a:lnSpc>
                <a:spcPct val="80000"/>
              </a:lnSpc>
              <a:buNone/>
            </a:pPr>
            <a:r>
              <a:rPr lang="en-US" sz="2000" b="1" dirty="0">
                <a:solidFill>
                  <a:schemeClr val="tx1"/>
                </a:solidFill>
              </a:rPr>
              <a:t>5.  Hearing Loss			3.4%</a:t>
            </a:r>
          </a:p>
          <a:p>
            <a:pPr marL="609600" indent="-609600" algn="l">
              <a:lnSpc>
                <a:spcPct val="80000"/>
              </a:lnSpc>
              <a:buNone/>
            </a:pPr>
            <a:r>
              <a:rPr lang="en-US" sz="2000" b="1" dirty="0">
                <a:solidFill>
                  <a:schemeClr val="tx1"/>
                </a:solidFill>
              </a:rPr>
              <a:t>6.  Tinnitus				3.1%</a:t>
            </a:r>
          </a:p>
          <a:p>
            <a:pPr marL="609600" indent="-609600" algn="l">
              <a:lnSpc>
                <a:spcPct val="80000"/>
              </a:lnSpc>
              <a:buNone/>
            </a:pPr>
            <a:r>
              <a:rPr lang="en-US" sz="2000" b="1" dirty="0">
                <a:solidFill>
                  <a:schemeClr val="tx1"/>
                </a:solidFill>
              </a:rPr>
              <a:t>7.  Knee				2.9%</a:t>
            </a:r>
          </a:p>
          <a:p>
            <a:pPr marL="609600" indent="-609600" algn="l">
              <a:lnSpc>
                <a:spcPct val="80000"/>
              </a:lnSpc>
              <a:buNone/>
            </a:pPr>
            <a:r>
              <a:rPr lang="en-US" sz="2000" b="1" dirty="0">
                <a:solidFill>
                  <a:schemeClr val="tx1"/>
                </a:solidFill>
              </a:rPr>
              <a:t>8.  Hypertension			2.7%</a:t>
            </a:r>
          </a:p>
          <a:p>
            <a:pPr marL="609600" indent="-609600" algn="l">
              <a:lnSpc>
                <a:spcPct val="80000"/>
              </a:lnSpc>
              <a:buNone/>
            </a:pPr>
            <a:r>
              <a:rPr lang="en-US" sz="2000" b="1" dirty="0">
                <a:solidFill>
                  <a:schemeClr val="tx1"/>
                </a:solidFill>
              </a:rPr>
              <a:t>9.  Arthritis due to trauma		2.6%</a:t>
            </a:r>
          </a:p>
          <a:p>
            <a:pPr marL="609600" indent="-609600" algn="l">
              <a:lnSpc>
                <a:spcPct val="80000"/>
              </a:lnSpc>
              <a:buNone/>
            </a:pPr>
            <a:r>
              <a:rPr lang="en-US" sz="2000" b="1" dirty="0">
                <a:solidFill>
                  <a:schemeClr val="tx1"/>
                </a:solidFill>
              </a:rPr>
              <a:t>10. LS strain				2.3%</a:t>
            </a:r>
          </a:p>
          <a:p>
            <a:pPr marL="609600" indent="-609600" algn="l">
              <a:lnSpc>
                <a:spcPct val="80000"/>
              </a:lnSpc>
              <a:buNone/>
            </a:pPr>
            <a:r>
              <a:rPr lang="en-US" sz="2000" dirty="0">
                <a:solidFill>
                  <a:schemeClr val="tx1"/>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Most Common Disabilities in Veterans</a:t>
            </a:r>
            <a:endParaRPr lang="en-US" sz="3600" dirty="0"/>
          </a:p>
        </p:txBody>
      </p:sp>
      <p:sp>
        <p:nvSpPr>
          <p:cNvPr id="204802" name="Rectangle 2"/>
          <p:cNvSpPr>
            <a:spLocks noGrp="1" noChangeArrowheads="1"/>
          </p:cNvSpPr>
          <p:nvPr>
            <p:ph idx="1"/>
          </p:nvPr>
        </p:nvSpPr>
        <p:spPr/>
        <p:txBody>
          <a:bodyPr/>
          <a:lstStyle/>
          <a:p>
            <a:pPr marL="609600" indent="-609600" algn="l">
              <a:lnSpc>
                <a:spcPct val="80000"/>
              </a:lnSpc>
              <a:buNone/>
            </a:pPr>
            <a:r>
              <a:rPr lang="en-US" sz="2400" dirty="0"/>
              <a:t> </a:t>
            </a:r>
          </a:p>
          <a:p>
            <a:pPr marL="609600" indent="-609600">
              <a:lnSpc>
                <a:spcPct val="80000"/>
              </a:lnSpc>
              <a:buNone/>
            </a:pPr>
            <a:r>
              <a:rPr lang="en-US" sz="2000" b="1" dirty="0" smtClean="0">
                <a:solidFill>
                  <a:schemeClr val="tx1"/>
                </a:solidFill>
              </a:rPr>
              <a:t>			</a:t>
            </a:r>
            <a:r>
              <a:rPr lang="en-US" sz="2800" b="1" u="sng" dirty="0" smtClean="0">
                <a:solidFill>
                  <a:srgbClr val="C00000"/>
                </a:solidFill>
              </a:rPr>
              <a:t>Gulf </a:t>
            </a:r>
            <a:r>
              <a:rPr lang="en-US" sz="2800" b="1" u="sng" dirty="0">
                <a:solidFill>
                  <a:srgbClr val="C00000"/>
                </a:solidFill>
              </a:rPr>
              <a:t>War Era Veterans</a:t>
            </a:r>
          </a:p>
          <a:p>
            <a:pPr marL="609600" indent="-609600">
              <a:lnSpc>
                <a:spcPct val="80000"/>
              </a:lnSpc>
              <a:buNone/>
            </a:pPr>
            <a:r>
              <a:rPr lang="en-US" sz="2800" dirty="0">
                <a:solidFill>
                  <a:schemeClr val="tx1"/>
                </a:solidFill>
              </a:rPr>
              <a:t>    </a:t>
            </a:r>
            <a:r>
              <a:rPr lang="en-US" sz="2800" dirty="0" smtClean="0">
                <a:solidFill>
                  <a:schemeClr val="tx1"/>
                </a:solidFill>
              </a:rPr>
              <a:t>	</a:t>
            </a:r>
            <a:r>
              <a:rPr lang="en-US" sz="2800" b="1" dirty="0">
                <a:solidFill>
                  <a:schemeClr val="tx1"/>
                </a:solidFill>
              </a:rPr>
              <a:t>	</a:t>
            </a:r>
          </a:p>
          <a:p>
            <a:pPr marL="609600" indent="-609600">
              <a:lnSpc>
                <a:spcPct val="80000"/>
              </a:lnSpc>
              <a:buNone/>
            </a:pPr>
            <a:endParaRPr lang="en-US" sz="2000" b="1" dirty="0">
              <a:solidFill>
                <a:schemeClr val="tx1"/>
              </a:solidFill>
            </a:endParaRPr>
          </a:p>
          <a:p>
            <a:pPr marL="609600" indent="-609600" algn="l">
              <a:lnSpc>
                <a:spcPct val="80000"/>
              </a:lnSpc>
              <a:buNone/>
            </a:pPr>
            <a:r>
              <a:rPr lang="en-US" sz="2000" b="1" dirty="0">
                <a:solidFill>
                  <a:schemeClr val="tx1"/>
                </a:solidFill>
              </a:rPr>
              <a:t>1.  Skeletal				6.4%</a:t>
            </a:r>
          </a:p>
          <a:p>
            <a:pPr marL="609600" indent="-609600" algn="l">
              <a:lnSpc>
                <a:spcPct val="80000"/>
              </a:lnSpc>
              <a:buNone/>
            </a:pPr>
            <a:r>
              <a:rPr lang="en-US" sz="2000" b="1" dirty="0">
                <a:solidFill>
                  <a:schemeClr val="tx1"/>
                </a:solidFill>
              </a:rPr>
              <a:t>2.  Knee				4.8%</a:t>
            </a:r>
          </a:p>
          <a:p>
            <a:pPr marL="609600" indent="-609600" algn="l">
              <a:lnSpc>
                <a:spcPct val="80000"/>
              </a:lnSpc>
              <a:buNone/>
            </a:pPr>
            <a:r>
              <a:rPr lang="en-US" sz="2000" b="1" dirty="0">
                <a:solidFill>
                  <a:schemeClr val="tx1"/>
                </a:solidFill>
              </a:rPr>
              <a:t>3.  Arthritis due to trauma		4.5%</a:t>
            </a:r>
          </a:p>
          <a:p>
            <a:pPr marL="609600" indent="-609600" algn="l">
              <a:lnSpc>
                <a:spcPct val="80000"/>
              </a:lnSpc>
              <a:buNone/>
            </a:pPr>
            <a:r>
              <a:rPr lang="en-US" sz="2000" b="1" dirty="0">
                <a:solidFill>
                  <a:schemeClr val="tx1"/>
                </a:solidFill>
              </a:rPr>
              <a:t>4.  LS strain				4.3%</a:t>
            </a:r>
          </a:p>
          <a:p>
            <a:pPr marL="609600" indent="-609600" algn="l">
              <a:lnSpc>
                <a:spcPct val="80000"/>
              </a:lnSpc>
              <a:buNone/>
            </a:pPr>
            <a:r>
              <a:rPr lang="en-US" sz="2000" b="1" dirty="0">
                <a:solidFill>
                  <a:schemeClr val="tx1"/>
                </a:solidFill>
              </a:rPr>
              <a:t>5.  Tinnitus				4.0%</a:t>
            </a:r>
          </a:p>
          <a:p>
            <a:pPr marL="609600" indent="-609600" algn="l">
              <a:lnSpc>
                <a:spcPct val="80000"/>
              </a:lnSpc>
              <a:buNone/>
            </a:pPr>
            <a:r>
              <a:rPr lang="en-US" sz="2000" b="1" dirty="0">
                <a:solidFill>
                  <a:schemeClr val="tx1"/>
                </a:solidFill>
              </a:rPr>
              <a:t>6.  Scars				3.4%</a:t>
            </a:r>
          </a:p>
          <a:p>
            <a:pPr marL="609600" indent="-609600" algn="l">
              <a:lnSpc>
                <a:spcPct val="80000"/>
              </a:lnSpc>
              <a:buNone/>
            </a:pPr>
            <a:r>
              <a:rPr lang="en-US" sz="2000" b="1" dirty="0">
                <a:solidFill>
                  <a:schemeClr val="tx1"/>
                </a:solidFill>
              </a:rPr>
              <a:t>7.  DDD				</a:t>
            </a:r>
            <a:r>
              <a:rPr lang="en-US" sz="2000" b="1" dirty="0" smtClean="0">
                <a:solidFill>
                  <a:schemeClr val="tx1"/>
                </a:solidFill>
              </a:rPr>
              <a:t>	3.2</a:t>
            </a:r>
            <a:r>
              <a:rPr lang="en-US" sz="2000" b="1" dirty="0">
                <a:solidFill>
                  <a:schemeClr val="tx1"/>
                </a:solidFill>
              </a:rPr>
              <a:t>%</a:t>
            </a:r>
          </a:p>
          <a:p>
            <a:pPr marL="609600" indent="-609600" algn="l">
              <a:lnSpc>
                <a:spcPct val="80000"/>
              </a:lnSpc>
              <a:buNone/>
            </a:pPr>
            <a:r>
              <a:rPr lang="en-US" sz="2000" b="1" dirty="0">
                <a:solidFill>
                  <a:schemeClr val="tx1"/>
                </a:solidFill>
              </a:rPr>
              <a:t>8.  Hypertension			3.0%</a:t>
            </a:r>
          </a:p>
          <a:p>
            <a:pPr marL="609600" indent="-609600" algn="l">
              <a:lnSpc>
                <a:spcPct val="80000"/>
              </a:lnSpc>
              <a:buNone/>
            </a:pPr>
            <a:r>
              <a:rPr lang="en-US" sz="2000" b="1" dirty="0">
                <a:solidFill>
                  <a:schemeClr val="tx1"/>
                </a:solidFill>
              </a:rPr>
              <a:t>9.  Hearing Loss			2.9%</a:t>
            </a:r>
          </a:p>
          <a:p>
            <a:pPr marL="609600" indent="-609600" algn="l">
              <a:lnSpc>
                <a:spcPct val="80000"/>
              </a:lnSpc>
              <a:buNone/>
            </a:pPr>
            <a:r>
              <a:rPr lang="en-US" sz="2000" b="1" dirty="0">
                <a:solidFill>
                  <a:schemeClr val="tx1"/>
                </a:solidFill>
              </a:rPr>
              <a:t>10. Ankle				2.3%</a:t>
            </a:r>
          </a:p>
          <a:p>
            <a:pPr marL="609600" indent="-609600">
              <a:lnSpc>
                <a:spcPct val="80000"/>
              </a:lnSpc>
              <a:buNone/>
            </a:pPr>
            <a:endParaRPr lang="en-US" sz="2000" b="1" dirty="0">
              <a:solidFill>
                <a:schemeClr val="tx1"/>
              </a:solidFill>
            </a:endParaRPr>
          </a:p>
          <a:p>
            <a:pPr marL="609600" indent="-609600" algn="l">
              <a:lnSpc>
                <a:spcPct val="80000"/>
              </a:lnSpc>
              <a:buNone/>
            </a:pPr>
            <a:r>
              <a:rPr lang="en-US" sz="2000" dirty="0">
                <a:solidFill>
                  <a:schemeClr val="tx1"/>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p:txBody>
          <a:bodyPr/>
          <a:lstStyle/>
          <a:p>
            <a:pPr marL="609600" indent="-609600" eaLnBrk="1" hangingPunct="1">
              <a:lnSpc>
                <a:spcPct val="90000"/>
              </a:lnSpc>
            </a:pPr>
            <a:r>
              <a:rPr lang="en-US" sz="3600" smtClean="0">
                <a:latin typeface="Arial" pitchFamily="34" charset="0"/>
              </a:rPr>
              <a:t>How Does Combat</a:t>
            </a:r>
            <a:r>
              <a:rPr lang="en-US" sz="3600" smtClean="0">
                <a:solidFill>
                  <a:schemeClr val="tx1"/>
                </a:solidFill>
                <a:latin typeface="Arial" pitchFamily="34" charset="0"/>
              </a:rPr>
              <a:t> </a:t>
            </a:r>
            <a:r>
              <a:rPr lang="en-US" sz="3600" smtClean="0">
                <a:latin typeface="Arial" pitchFamily="34" charset="0"/>
              </a:rPr>
              <a:t>Effect Health?</a:t>
            </a:r>
            <a:endParaRPr lang="en-US" smtClean="0"/>
          </a:p>
        </p:txBody>
      </p:sp>
      <p:sp>
        <p:nvSpPr>
          <p:cNvPr id="28674" name="Rectangle 2"/>
          <p:cNvSpPr>
            <a:spLocks noGrp="1" noChangeArrowheads="1"/>
          </p:cNvSpPr>
          <p:nvPr>
            <p:ph idx="1"/>
          </p:nvPr>
        </p:nvSpPr>
        <p:spPr>
          <a:xfrm>
            <a:off x="228600" y="990600"/>
            <a:ext cx="8915400" cy="5059363"/>
          </a:xfrm>
        </p:spPr>
        <p:txBody>
          <a:bodyPr/>
          <a:lstStyle/>
          <a:p>
            <a:pPr marL="609600" indent="-609600" algn="ctr" eaLnBrk="1" hangingPunct="1">
              <a:lnSpc>
                <a:spcPct val="90000"/>
              </a:lnSpc>
              <a:buFontTx/>
              <a:buNone/>
            </a:pPr>
            <a:r>
              <a:rPr lang="en-US" sz="2600" b="1" i="1" dirty="0" smtClean="0"/>
              <a:t>All wars have the same </a:t>
            </a:r>
          </a:p>
          <a:p>
            <a:pPr marL="609600" indent="-609600" algn="ctr" eaLnBrk="1" hangingPunct="1">
              <a:lnSpc>
                <a:spcPct val="90000"/>
              </a:lnSpc>
              <a:buFontTx/>
              <a:buNone/>
            </a:pPr>
            <a:r>
              <a:rPr lang="en-US" sz="2600" b="1" i="1" dirty="0" smtClean="0"/>
              <a:t>post-combat health problems:</a:t>
            </a:r>
            <a:r>
              <a:rPr lang="en-US" sz="2000" b="1" i="1" dirty="0" smtClean="0"/>
              <a:t> </a:t>
            </a:r>
          </a:p>
          <a:p>
            <a:pPr marL="609600" indent="-609600" eaLnBrk="1" hangingPunct="1">
              <a:lnSpc>
                <a:spcPct val="90000"/>
              </a:lnSpc>
            </a:pPr>
            <a:endParaRPr lang="en-US" sz="2000" b="1" u="sng" dirty="0" smtClean="0"/>
          </a:p>
          <a:p>
            <a:pPr marL="609600" indent="-609600" eaLnBrk="1" hangingPunct="1">
              <a:lnSpc>
                <a:spcPct val="90000"/>
              </a:lnSpc>
            </a:pPr>
            <a:endParaRPr lang="en-US" sz="1600" b="1" u="sng" dirty="0" smtClean="0"/>
          </a:p>
          <a:p>
            <a:pPr marL="609600" indent="-609600" eaLnBrk="1" hangingPunct="1">
              <a:lnSpc>
                <a:spcPct val="90000"/>
              </a:lnSpc>
            </a:pPr>
            <a:r>
              <a:rPr lang="en-US" sz="2400" dirty="0" smtClean="0"/>
              <a:t>physical injuries with residual pain</a:t>
            </a:r>
          </a:p>
          <a:p>
            <a:pPr marL="609600" indent="-609600" eaLnBrk="1" hangingPunct="1">
              <a:lnSpc>
                <a:spcPct val="90000"/>
              </a:lnSpc>
            </a:pPr>
            <a:r>
              <a:rPr lang="en-US" sz="2400" dirty="0" smtClean="0"/>
              <a:t>diagnosable mental health conditions</a:t>
            </a:r>
          </a:p>
          <a:p>
            <a:pPr marL="609600" indent="-609600" eaLnBrk="1" hangingPunct="1">
              <a:lnSpc>
                <a:spcPct val="90000"/>
              </a:lnSpc>
            </a:pPr>
            <a:r>
              <a:rPr lang="en-US" sz="2400" dirty="0" smtClean="0"/>
              <a:t>unexplained symptoms with general health decline </a:t>
            </a:r>
          </a:p>
          <a:p>
            <a:pPr marL="609600" indent="-609600" eaLnBrk="1" hangingPunct="1">
              <a:lnSpc>
                <a:spcPct val="90000"/>
              </a:lnSpc>
            </a:pPr>
            <a:r>
              <a:rPr lang="en-US" sz="2400" dirty="0" smtClean="0"/>
              <a:t>hearing problems </a:t>
            </a:r>
          </a:p>
          <a:p>
            <a:pPr marL="609600" indent="-609600" eaLnBrk="1" hangingPunct="1">
              <a:lnSpc>
                <a:spcPct val="90000"/>
              </a:lnSpc>
            </a:pPr>
            <a:r>
              <a:rPr lang="en-US" sz="2400" dirty="0" smtClean="0"/>
              <a:t>dental problems</a:t>
            </a:r>
          </a:p>
          <a:p>
            <a:pPr marL="609600" indent="-609600" eaLnBrk="1" hangingPunct="1">
              <a:lnSpc>
                <a:spcPct val="90000"/>
              </a:lnSpc>
            </a:pPr>
            <a:r>
              <a:rPr lang="en-US" sz="2400" dirty="0" smtClean="0"/>
              <a:t>psychosocial distress: marriage/work/social disruption</a:t>
            </a:r>
          </a:p>
          <a:p>
            <a:pPr marL="609600" indent="-609600" eaLnBrk="1" hangingPunct="1">
              <a:lnSpc>
                <a:spcPct val="90000"/>
              </a:lnSpc>
            </a:pPr>
            <a:r>
              <a:rPr lang="en-US" sz="2400" dirty="0" smtClean="0"/>
              <a:t>post-war death/injury from “incidental trauma</a:t>
            </a:r>
            <a:r>
              <a:rPr lang="en-US" sz="2000" dirty="0" smtClean="0"/>
              <a:t>”</a:t>
            </a:r>
            <a:r>
              <a:rPr lang="en-US" sz="2000" dirty="0" smtClean="0">
                <a:solidFill>
                  <a:schemeClr val="hlink"/>
                </a:solidFill>
              </a:rPr>
              <a:t>	</a:t>
            </a:r>
          </a:p>
          <a:p>
            <a:pPr marL="609600" indent="-609600" eaLnBrk="1" hangingPunct="1">
              <a:lnSpc>
                <a:spcPct val="90000"/>
              </a:lnSpc>
              <a:buFontTx/>
              <a:buNone/>
            </a:pPr>
            <a:r>
              <a:rPr lang="en-US" sz="24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457200" y="533400"/>
            <a:ext cx="8229600" cy="5486400"/>
          </a:xfrm>
        </p:spPr>
        <p:txBody>
          <a:bodyPr/>
          <a:lstStyle/>
          <a:p>
            <a:pPr eaLnBrk="1" hangingPunct="1">
              <a:buFontTx/>
              <a:buNone/>
            </a:pPr>
            <a:r>
              <a:rPr lang="en-US" sz="3600" b="1" smtClean="0"/>
              <a:t>         </a:t>
            </a:r>
          </a:p>
          <a:p>
            <a:pPr eaLnBrk="1" hangingPunct="1">
              <a:buFontTx/>
              <a:buNone/>
            </a:pPr>
            <a:r>
              <a:rPr lang="en-US" sz="3600" b="1" smtClean="0"/>
              <a:t>          </a:t>
            </a:r>
            <a:r>
              <a:rPr lang="en-US" sz="2800" b="1" u="sng" smtClean="0"/>
              <a:t>What are the stressors of war?</a:t>
            </a:r>
          </a:p>
          <a:p>
            <a:pPr eaLnBrk="1" hangingPunct="1">
              <a:buFontTx/>
              <a:buNone/>
            </a:pPr>
            <a:r>
              <a:rPr lang="en-US" sz="2800" smtClean="0"/>
              <a:t>           	            </a:t>
            </a:r>
            <a:r>
              <a:rPr lang="en-US" sz="2800" b="1" smtClean="0"/>
              <a:t>Physical</a:t>
            </a:r>
            <a:endParaRPr lang="en-US" sz="3600" b="1" smtClean="0"/>
          </a:p>
          <a:p>
            <a:pPr eaLnBrk="1" hangingPunct="1">
              <a:buFontTx/>
              <a:buNone/>
            </a:pPr>
            <a:r>
              <a:rPr lang="en-US" sz="2800" smtClean="0"/>
              <a:t>	 </a:t>
            </a:r>
            <a:endParaRPr lang="en-US" sz="2800" b="1" smtClean="0"/>
          </a:p>
          <a:p>
            <a:pPr eaLnBrk="1" hangingPunct="1">
              <a:buFontTx/>
              <a:buNone/>
            </a:pPr>
            <a:r>
              <a:rPr lang="en-US" sz="2400" b="1" smtClean="0"/>
              <a:t>	injury		 	          noise </a:t>
            </a:r>
          </a:p>
          <a:p>
            <a:pPr eaLnBrk="1" hangingPunct="1">
              <a:buFontTx/>
              <a:buNone/>
            </a:pPr>
            <a:r>
              <a:rPr lang="en-US" sz="2400" b="1" smtClean="0"/>
              <a:t>	temperature	 		sleep deprivation </a:t>
            </a:r>
          </a:p>
          <a:p>
            <a:pPr eaLnBrk="1" hangingPunct="1">
              <a:buFontTx/>
              <a:buNone/>
            </a:pPr>
            <a:r>
              <a:rPr lang="en-US" sz="2400" b="1" smtClean="0"/>
              <a:t>	diet 			 	austere conditions </a:t>
            </a:r>
          </a:p>
          <a:p>
            <a:pPr eaLnBrk="1" hangingPunct="1">
              <a:buFontTx/>
              <a:buNone/>
            </a:pPr>
            <a:r>
              <a:rPr lang="en-US" sz="2400" b="1" smtClean="0"/>
              <a:t>	toxic agents	 		infectious agents</a:t>
            </a:r>
          </a:p>
          <a:p>
            <a:pPr eaLnBrk="1" hangingPunct="1">
              <a:buFontTx/>
              <a:buNone/>
            </a:pPr>
            <a:r>
              <a:rPr lang="en-US" sz="2400" b="1" smtClean="0"/>
              <a:t>    multiple immunizations	blast wave/head injury</a:t>
            </a:r>
          </a:p>
          <a:p>
            <a:pPr eaLnBrk="1" hangingPunct="1"/>
            <a:endParaRPr lang="en-US" sz="24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idx="1"/>
          </p:nvPr>
        </p:nvSpPr>
        <p:spPr/>
        <p:txBody>
          <a:bodyPr/>
          <a:lstStyle/>
          <a:p>
            <a:pPr eaLnBrk="1" hangingPunct="1">
              <a:buFontTx/>
              <a:buNone/>
            </a:pPr>
            <a:r>
              <a:rPr lang="en-US" sz="3600" b="1" smtClean="0"/>
              <a:t>		    </a:t>
            </a:r>
            <a:r>
              <a:rPr lang="en-US" sz="2800" b="1" u="sng" smtClean="0"/>
              <a:t>What are the stressors of war?</a:t>
            </a:r>
          </a:p>
          <a:p>
            <a:pPr eaLnBrk="1" hangingPunct="1">
              <a:buFontTx/>
              <a:buNone/>
            </a:pPr>
            <a:r>
              <a:rPr lang="en-US" sz="2800" smtClean="0"/>
              <a:t>				</a:t>
            </a:r>
            <a:r>
              <a:rPr lang="en-US" sz="2800" b="1" smtClean="0"/>
              <a:t>Psychological </a:t>
            </a:r>
          </a:p>
          <a:p>
            <a:pPr eaLnBrk="1" hangingPunct="1">
              <a:buFontTx/>
              <a:buNone/>
            </a:pPr>
            <a:r>
              <a:rPr lang="en-US" sz="2800" b="1" smtClean="0"/>
              <a:t>			</a:t>
            </a:r>
          </a:p>
          <a:p>
            <a:pPr eaLnBrk="1" hangingPunct="1">
              <a:buFontTx/>
              <a:buNone/>
            </a:pPr>
            <a:r>
              <a:rPr lang="en-US" sz="2800" b="1" smtClean="0"/>
              <a:t>			</a:t>
            </a:r>
            <a:r>
              <a:rPr lang="en-US" sz="2400" b="1" smtClean="0"/>
              <a:t>anticipation of combat</a:t>
            </a:r>
          </a:p>
          <a:p>
            <a:pPr eaLnBrk="1" hangingPunct="1">
              <a:buFontTx/>
              <a:buNone/>
            </a:pPr>
            <a:r>
              <a:rPr lang="en-US" sz="2400" b="1" smtClean="0"/>
              <a:t>			combat trauma	</a:t>
            </a:r>
          </a:p>
          <a:p>
            <a:pPr eaLnBrk="1" hangingPunct="1">
              <a:buFontTx/>
              <a:buNone/>
            </a:pPr>
            <a:r>
              <a:rPr lang="en-US" sz="2400" b="1" smtClean="0"/>
              <a:t>			non-combat trauma </a:t>
            </a:r>
          </a:p>
          <a:p>
            <a:pPr eaLnBrk="1" hangingPunct="1">
              <a:buFontTx/>
              <a:buNone/>
            </a:pPr>
            <a:r>
              <a:rPr lang="en-US" sz="2400" b="1" smtClean="0"/>
              <a:t>			separation from family/home </a:t>
            </a:r>
          </a:p>
          <a:p>
            <a:pPr eaLnBrk="1" hangingPunct="1">
              <a:buFontTx/>
              <a:buNone/>
            </a:pPr>
            <a:r>
              <a:rPr lang="en-US" sz="2400" b="1" smtClean="0"/>
              <a:t>			deprivation</a:t>
            </a:r>
          </a:p>
          <a:p>
            <a:pPr eaLnBrk="1" hangingPunct="1"/>
            <a:endParaRPr lang="en-US" sz="3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idx="1"/>
          </p:nvPr>
        </p:nvSpPr>
        <p:spPr/>
        <p:txBody>
          <a:bodyPr/>
          <a:lstStyle/>
          <a:p>
            <a:pPr eaLnBrk="1" hangingPunct="1">
              <a:buFontTx/>
              <a:buNone/>
            </a:pPr>
            <a:r>
              <a:rPr lang="en-US" sz="3600" b="1" smtClean="0"/>
              <a:t>	      </a:t>
            </a:r>
            <a:r>
              <a:rPr lang="en-US" sz="2800" b="1" u="sng" smtClean="0"/>
              <a:t>What are the stressors of war?</a:t>
            </a:r>
            <a:endParaRPr lang="en-US" sz="2800" b="1" smtClean="0"/>
          </a:p>
          <a:p>
            <a:pPr eaLnBrk="1" hangingPunct="1">
              <a:buFontTx/>
              <a:buNone/>
            </a:pPr>
            <a:r>
              <a:rPr lang="en-US" sz="2800" b="1" smtClean="0"/>
              <a:t>			     Psychosocial</a:t>
            </a:r>
          </a:p>
          <a:p>
            <a:pPr eaLnBrk="1" hangingPunct="1">
              <a:buFontTx/>
              <a:buNone/>
            </a:pPr>
            <a:r>
              <a:rPr lang="en-US" b="1" smtClean="0"/>
              <a:t>		 	</a:t>
            </a:r>
          </a:p>
          <a:p>
            <a:pPr eaLnBrk="1" hangingPunct="1">
              <a:buFontTx/>
              <a:buNone/>
            </a:pPr>
            <a:r>
              <a:rPr lang="en-US" sz="2400" b="1" smtClean="0"/>
              <a:t>			Marital/parenting issues</a:t>
            </a:r>
          </a:p>
          <a:p>
            <a:pPr eaLnBrk="1" hangingPunct="1">
              <a:buFontTx/>
              <a:buNone/>
            </a:pPr>
            <a:r>
              <a:rPr lang="en-US" sz="2400" b="1" smtClean="0"/>
              <a:t>			Social functioning</a:t>
            </a:r>
          </a:p>
          <a:p>
            <a:pPr eaLnBrk="1" hangingPunct="1">
              <a:buFontTx/>
              <a:buNone/>
            </a:pPr>
            <a:r>
              <a:rPr lang="en-US" sz="2400" b="1" smtClean="0"/>
              <a:t>			Occupational/financial concerns</a:t>
            </a:r>
          </a:p>
          <a:p>
            <a:pPr eaLnBrk="1" hangingPunct="1">
              <a:buFontTx/>
              <a:buNone/>
            </a:pPr>
            <a:r>
              <a:rPr lang="en-US" sz="2400" b="1" smtClean="0"/>
              <a:t>			Risk of re-deployment</a:t>
            </a:r>
          </a:p>
          <a:p>
            <a:pPr eaLnBrk="1" hangingPunct="1">
              <a:buFontTx/>
              <a:buNone/>
            </a:pPr>
            <a:r>
              <a:rPr lang="en-US" sz="2400" b="1" smtClean="0"/>
              <a:t>			Spiritual / existential</a:t>
            </a:r>
          </a:p>
          <a:p>
            <a:pPr eaLnBrk="1" hangingPunct="1"/>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457200" y="1798638"/>
            <a:ext cx="8229600" cy="5059362"/>
          </a:xfrm>
        </p:spPr>
        <p:txBody>
          <a:bodyPr/>
          <a:lstStyle/>
          <a:p>
            <a:pPr eaLnBrk="1" hangingPunct="1"/>
            <a:r>
              <a:rPr lang="en-US" sz="2400" b="1" smtClean="0"/>
              <a:t>Approximately 2.04 million individuals have been deployed since 2002</a:t>
            </a:r>
          </a:p>
          <a:p>
            <a:pPr eaLnBrk="1" hangingPunct="1"/>
            <a:r>
              <a:rPr lang="en-US" sz="2400" b="1" smtClean="0"/>
              <a:t>1,094,502 </a:t>
            </a:r>
            <a:r>
              <a:rPr lang="en-US" sz="2400" smtClean="0"/>
              <a:t>OEF and OIF veterans who have left active duty and become eligible for VA health care FY 2002 through end FY 2009</a:t>
            </a:r>
          </a:p>
          <a:p>
            <a:pPr lvl="1" eaLnBrk="1" hangingPunct="1"/>
            <a:r>
              <a:rPr lang="en-US" sz="2400" b="1" smtClean="0"/>
              <a:t>52% (573,404)</a:t>
            </a:r>
            <a:r>
              <a:rPr lang="en-US" sz="2400" smtClean="0"/>
              <a:t>  Former Active Duty troops</a:t>
            </a:r>
          </a:p>
          <a:p>
            <a:pPr lvl="1" eaLnBrk="1" hangingPunct="1"/>
            <a:r>
              <a:rPr lang="en-US" sz="2400" b="1" smtClean="0"/>
              <a:t>48% (521,098)</a:t>
            </a:r>
            <a:r>
              <a:rPr lang="en-US" sz="2400" smtClean="0"/>
              <a:t>  Reserve and National Guard</a:t>
            </a:r>
          </a:p>
        </p:txBody>
      </p:sp>
      <p:sp>
        <p:nvSpPr>
          <p:cNvPr id="10242" name="Rectangle 6"/>
          <p:cNvSpPr>
            <a:spLocks noGrp="1" noChangeArrowheads="1"/>
          </p:cNvSpPr>
          <p:nvPr>
            <p:ph type="sldNum" sz="quarter" idx="12"/>
          </p:nvPr>
        </p:nvSpPr>
        <p:spPr/>
        <p:txBody>
          <a:bodyPr/>
          <a:lstStyle/>
          <a:p>
            <a:fld id="{7FA660FA-A1BB-4080-BF94-3FCA880499F9}" type="slidenum">
              <a:rPr lang="en-US"/>
              <a:pPr/>
              <a:t>19</a:t>
            </a:fld>
            <a:r>
              <a:rPr lang="en-US"/>
              <a:t> </a:t>
            </a:r>
          </a:p>
        </p:txBody>
      </p:sp>
      <p:sp>
        <p:nvSpPr>
          <p:cNvPr id="17411" name="Text Box 5"/>
          <p:cNvSpPr txBox="1">
            <a:spLocks noChangeArrowheads="1"/>
          </p:cNvSpPr>
          <p:nvPr/>
        </p:nvSpPr>
        <p:spPr bwMode="auto">
          <a:xfrm>
            <a:off x="990600" y="5029200"/>
            <a:ext cx="8153400" cy="260350"/>
          </a:xfrm>
          <a:prstGeom prst="rect">
            <a:avLst/>
          </a:prstGeom>
          <a:noFill/>
          <a:ln w="25400" cap="sq">
            <a:noFill/>
            <a:miter lim="800000"/>
            <a:headEnd type="none" w="sm" len="sm"/>
            <a:tailEnd type="none" w="sm" len="sm"/>
          </a:ln>
        </p:spPr>
        <p:txBody>
          <a:bodyPr>
            <a:spAutoFit/>
          </a:bodyPr>
          <a:lstStyle/>
          <a:p>
            <a:pPr eaLnBrk="0" hangingPunct="0">
              <a:spcBef>
                <a:spcPct val="50000"/>
              </a:spcBef>
            </a:pPr>
            <a:r>
              <a:rPr lang="en-US" sz="1100" b="1"/>
              <a:t>VHA Office of Public Health and Environmental Hazards February 2010</a:t>
            </a:r>
          </a:p>
        </p:txBody>
      </p:sp>
      <p:sp>
        <p:nvSpPr>
          <p:cNvPr id="17412" name="Rectangle 4"/>
          <p:cNvSpPr>
            <a:spLocks noChangeArrowheads="1"/>
          </p:cNvSpPr>
          <p:nvPr/>
        </p:nvSpPr>
        <p:spPr bwMode="auto">
          <a:xfrm>
            <a:off x="152400" y="762000"/>
            <a:ext cx="8534400" cy="1066800"/>
          </a:xfrm>
          <a:prstGeom prst="rect">
            <a:avLst/>
          </a:prstGeom>
          <a:noFill/>
          <a:ln w="9525">
            <a:noFill/>
            <a:miter lim="800000"/>
            <a:headEnd/>
            <a:tailEnd/>
          </a:ln>
        </p:spPr>
        <p:txBody>
          <a:bodyPr anchor="ctr"/>
          <a:lstStyle/>
          <a:p>
            <a:pPr algn="ctr"/>
            <a:r>
              <a:rPr lang="en-US" sz="2400" b="1" i="1">
                <a:cs typeface="Arial" pitchFamily="34" charset="0"/>
              </a:rPr>
              <a:t>Demographics: OEF/OIF Veterans Using VA Health Care</a:t>
            </a: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43A345-3415-4CFB-82FD-3E25A35D9EED}" type="slidenum">
              <a:rPr lang="en-US" smtClean="0"/>
              <a:pPr/>
              <a:t>2</a:t>
            </a:fld>
            <a:endParaRPr lang="en-US"/>
          </a:p>
        </p:txBody>
      </p:sp>
      <p:sp>
        <p:nvSpPr>
          <p:cNvPr id="5" name="Rectangle 2"/>
          <p:cNvSpPr>
            <a:spLocks noGrp="1" noChangeArrowheads="1"/>
          </p:cNvSpPr>
          <p:nvPr>
            <p:ph idx="1"/>
          </p:nvPr>
        </p:nvSpPr>
        <p:spPr>
          <a:xfrm>
            <a:off x="457200" y="1524000"/>
            <a:ext cx="8229600" cy="1752600"/>
          </a:xfrm>
        </p:spPr>
        <p:txBody>
          <a:bodyPr/>
          <a:lstStyle/>
          <a:p>
            <a:pPr algn="ctr" eaLnBrk="1" hangingPunct="1">
              <a:buNone/>
            </a:pPr>
            <a:r>
              <a:rPr lang="en-US" sz="4000" dirty="0" smtClean="0">
                <a:solidFill>
                  <a:schemeClr val="tx1"/>
                </a:solidFill>
              </a:rPr>
              <a:t>  </a:t>
            </a:r>
            <a:r>
              <a:rPr lang="en-US" sz="4000" b="1" dirty="0" smtClean="0">
                <a:solidFill>
                  <a:schemeClr val="tx1"/>
                </a:solidFill>
              </a:rPr>
              <a:t>During the 5600 years of recorded human history…</a:t>
            </a:r>
          </a:p>
        </p:txBody>
      </p:sp>
      <p:sp>
        <p:nvSpPr>
          <p:cNvPr id="6" name="Rectangle 3"/>
          <p:cNvSpPr txBox="1">
            <a:spLocks noChangeArrowheads="1"/>
          </p:cNvSpPr>
          <p:nvPr/>
        </p:nvSpPr>
        <p:spPr bwMode="auto">
          <a:xfrm>
            <a:off x="762000" y="3733800"/>
            <a:ext cx="7315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1" i="0" u="none" strike="noStrike" kern="0" cap="none" spc="0" normalizeH="0" baseline="0" noProof="0" dirty="0" smtClean="0">
                <a:ln>
                  <a:noFill/>
                </a:ln>
                <a:solidFill>
                  <a:srgbClr val="2D387E"/>
                </a:solidFill>
                <a:effectLst/>
                <a:uLnTx/>
                <a:uFillTx/>
                <a:latin typeface="+mn-lt"/>
                <a:ea typeface="ＭＳ Ｐゴシック" pitchFamily="1" charset="-128"/>
                <a:cs typeface="+mn-cs"/>
              </a:rPr>
              <a:t>…there have been 14,600 wars reported…</a:t>
            </a:r>
          </a:p>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1" i="0" u="none" strike="noStrike" kern="0" cap="none" spc="0" normalizeH="0" baseline="0" noProof="0" dirty="0" smtClean="0">
                <a:ln>
                  <a:noFill/>
                </a:ln>
                <a:solidFill>
                  <a:srgbClr val="2D387E"/>
                </a:solidFill>
                <a:effectLst/>
                <a:uLnTx/>
                <a:uFillTx/>
                <a:latin typeface="+mn-lt"/>
                <a:ea typeface="ＭＳ Ｐゴシック" pitchFamily="1" charset="-128"/>
                <a:cs typeface="+mn-cs"/>
              </a:rPr>
              <a:t>			</a:t>
            </a:r>
            <a:r>
              <a:rPr kumimoji="0" lang="en-US" sz="4000" b="1" i="0" u="none" strike="noStrike" kern="0" cap="none" spc="0" normalizeH="0" baseline="0" noProof="0" dirty="0" smtClean="0">
                <a:ln>
                  <a:noFill/>
                </a:ln>
                <a:solidFill>
                  <a:srgbClr val="2D387E"/>
                </a:solidFill>
                <a:effectLst/>
                <a:uLnTx/>
                <a:uFillTx/>
                <a:latin typeface="+mn-lt"/>
                <a:ea typeface="ＭＳ Ｐゴシック" pitchFamily="1" charset="-128"/>
                <a:cs typeface="+mn-cs"/>
              </a:rPr>
              <a:t>2-3 wars/year.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600" b="1" i="0" u="none" strike="noStrike" kern="0" cap="none" spc="0" normalizeH="0" baseline="0" noProof="0" dirty="0" smtClean="0">
              <a:ln>
                <a:noFill/>
              </a:ln>
              <a:solidFill>
                <a:srgbClr val="2D387E"/>
              </a:solidFill>
              <a:effectLst/>
              <a:uLnTx/>
              <a:uFillTx/>
              <a:latin typeface="+mn-lt"/>
              <a:ea typeface="ＭＳ Ｐゴシック" pitchFamily="1" charset="-128"/>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1200" b="1" i="1" u="none" strike="noStrike" kern="0" cap="none" spc="0" normalizeH="0" baseline="0" noProof="0" dirty="0" smtClean="0">
                <a:ln>
                  <a:noFill/>
                </a:ln>
                <a:solidFill>
                  <a:srgbClr val="2D387E"/>
                </a:solidFill>
                <a:effectLst/>
                <a:uLnTx/>
                <a:uFillTx/>
                <a:latin typeface="+mn-lt"/>
                <a:ea typeface="ＭＳ Ｐゴシック" pitchFamily="1" charset="-128"/>
                <a:cs typeface="+mn-cs"/>
              </a:rPr>
              <a:t>A Terrible Love of War </a:t>
            </a:r>
            <a:r>
              <a:rPr kumimoji="0" lang="en-US" sz="1200" b="1" i="0" u="none" strike="noStrike" kern="0" cap="none" spc="0" normalizeH="0" baseline="0" noProof="0" dirty="0" smtClean="0">
                <a:ln>
                  <a:noFill/>
                </a:ln>
                <a:solidFill>
                  <a:srgbClr val="2D387E"/>
                </a:solidFill>
                <a:effectLst/>
                <a:uLnTx/>
                <a:uFillTx/>
                <a:latin typeface="+mn-lt"/>
                <a:ea typeface="ＭＳ Ｐゴシック" pitchFamily="1" charset="-128"/>
                <a:cs typeface="+mn-cs"/>
              </a:rPr>
              <a:t>by James Hillman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800" b="1" i="0" u="none" strike="noStrike" kern="0" cap="none" spc="0" normalizeH="0" baseline="0" noProof="0" dirty="0" smtClean="0">
              <a:ln>
                <a:noFill/>
              </a:ln>
              <a:solidFill>
                <a:srgbClr val="2D387E"/>
              </a:solidFill>
              <a:effectLst/>
              <a:uLnTx/>
              <a:uFillTx/>
              <a:latin typeface="+mn-lt"/>
              <a:ea typeface="ＭＳ Ｐゴシック" pitchFamily="1" charset="-128"/>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0"/>
          </p:nvPr>
        </p:nvSpPr>
        <p:spPr>
          <a:noFill/>
        </p:spPr>
        <p:txBody>
          <a:bodyPr/>
          <a:lstStyle/>
          <a:p>
            <a:fld id="{91BC99D9-AC17-43FB-974B-08A1154DC324}" type="slidenum">
              <a:rPr lang="en-US" smtClean="0"/>
              <a:pPr/>
              <a:t>20</a:t>
            </a:fld>
            <a:r>
              <a:rPr lang="en-US" smtClean="0"/>
              <a:t> </a:t>
            </a:r>
          </a:p>
        </p:txBody>
      </p:sp>
      <p:sp>
        <p:nvSpPr>
          <p:cNvPr id="11267" name="Rectangle 2"/>
          <p:cNvSpPr>
            <a:spLocks noGrp="1" noChangeArrowheads="1"/>
          </p:cNvSpPr>
          <p:nvPr>
            <p:ph type="title"/>
          </p:nvPr>
        </p:nvSpPr>
        <p:spPr>
          <a:xfrm>
            <a:off x="838200" y="685800"/>
            <a:ext cx="7772400" cy="990600"/>
          </a:xfrm>
          <a:effectLst/>
        </p:spPr>
        <p:txBody>
          <a:bodyPr/>
          <a:lstStyle/>
          <a:p>
            <a:r>
              <a:rPr lang="en-US" sz="3200" dirty="0" smtClean="0">
                <a:solidFill>
                  <a:schemeClr val="tx1"/>
                </a:solidFill>
                <a:effectLst/>
              </a:rPr>
              <a:t>What are the health concerns </a:t>
            </a:r>
            <a:br>
              <a:rPr lang="en-US" sz="3200" dirty="0" smtClean="0">
                <a:solidFill>
                  <a:schemeClr val="tx1"/>
                </a:solidFill>
                <a:effectLst/>
              </a:rPr>
            </a:br>
            <a:r>
              <a:rPr lang="en-US" sz="3200" dirty="0" smtClean="0">
                <a:solidFill>
                  <a:schemeClr val="tx1"/>
                </a:solidFill>
                <a:effectLst/>
              </a:rPr>
              <a:t>  of OEF/OIF veterans seen in the VA?</a:t>
            </a:r>
          </a:p>
        </p:txBody>
      </p:sp>
      <p:sp>
        <p:nvSpPr>
          <p:cNvPr id="11268" name="Rectangle 4"/>
          <p:cNvSpPr>
            <a:spLocks noGrp="1" noChangeArrowheads="1"/>
          </p:cNvSpPr>
          <p:nvPr>
            <p:ph type="body" idx="1"/>
          </p:nvPr>
        </p:nvSpPr>
        <p:spPr>
          <a:xfrm>
            <a:off x="1905000" y="2590800"/>
            <a:ext cx="8229600" cy="4267200"/>
          </a:xfrm>
        </p:spPr>
        <p:txBody>
          <a:bodyPr/>
          <a:lstStyle/>
          <a:p>
            <a:pPr>
              <a:lnSpc>
                <a:spcPct val="90000"/>
              </a:lnSpc>
            </a:pPr>
            <a:r>
              <a:rPr lang="en-US" sz="1800" b="1" dirty="0" smtClean="0"/>
              <a:t>Musculoskeletal			52.2%</a:t>
            </a:r>
          </a:p>
          <a:p>
            <a:pPr>
              <a:lnSpc>
                <a:spcPct val="90000"/>
              </a:lnSpc>
            </a:pPr>
            <a:r>
              <a:rPr lang="en-US" sz="1800" b="1" dirty="0" smtClean="0"/>
              <a:t>Mental disorders			48.0%</a:t>
            </a:r>
          </a:p>
          <a:p>
            <a:pPr>
              <a:lnSpc>
                <a:spcPct val="90000"/>
              </a:lnSpc>
            </a:pPr>
            <a:r>
              <a:rPr lang="en-US" sz="1800" b="1" dirty="0" smtClean="0"/>
              <a:t>Symptoms/signs			45.9%</a:t>
            </a:r>
          </a:p>
          <a:p>
            <a:pPr>
              <a:lnSpc>
                <a:spcPct val="90000"/>
              </a:lnSpc>
            </a:pPr>
            <a:r>
              <a:rPr lang="en-US" sz="1800" b="1" dirty="0" smtClean="0"/>
              <a:t>Nervous system (hearing)		39.8%</a:t>
            </a:r>
          </a:p>
          <a:p>
            <a:pPr>
              <a:lnSpc>
                <a:spcPct val="90000"/>
              </a:lnSpc>
            </a:pPr>
            <a:r>
              <a:rPr lang="en-US" sz="1800" b="1" dirty="0" smtClean="0"/>
              <a:t>GI (dental) 				33.9%</a:t>
            </a:r>
          </a:p>
          <a:p>
            <a:pPr>
              <a:lnSpc>
                <a:spcPct val="90000"/>
              </a:lnSpc>
            </a:pPr>
            <a:r>
              <a:rPr lang="en-US" sz="1800" b="1" dirty="0" smtClean="0"/>
              <a:t>Endocrine/Nutrition			26.6%</a:t>
            </a:r>
          </a:p>
          <a:p>
            <a:pPr>
              <a:lnSpc>
                <a:spcPct val="90000"/>
              </a:lnSpc>
            </a:pPr>
            <a:r>
              <a:rPr lang="en-US" sz="1800" b="1" dirty="0" smtClean="0"/>
              <a:t>Injury/Poisoning			25.6%</a:t>
            </a:r>
          </a:p>
          <a:p>
            <a:pPr>
              <a:lnSpc>
                <a:spcPct val="90000"/>
              </a:lnSpc>
            </a:pPr>
            <a:r>
              <a:rPr lang="en-US" sz="1800" b="1" dirty="0" smtClean="0"/>
              <a:t>Respiratory				22.9%</a:t>
            </a:r>
          </a:p>
          <a:p>
            <a:pPr>
              <a:lnSpc>
                <a:spcPct val="90000"/>
              </a:lnSpc>
              <a:buFontTx/>
              <a:buNone/>
            </a:pPr>
            <a:endParaRPr lang="en-US" sz="1600" dirty="0" smtClean="0"/>
          </a:p>
          <a:p>
            <a:pPr>
              <a:lnSpc>
                <a:spcPct val="90000"/>
              </a:lnSpc>
              <a:buFontTx/>
              <a:buNone/>
            </a:pPr>
            <a:r>
              <a:rPr lang="en-US" sz="1100" b="1" dirty="0" smtClean="0"/>
              <a:t>VHA Office of Public Health and Environmental Hazards  February 2010</a:t>
            </a:r>
          </a:p>
        </p:txBody>
      </p:sp>
      <p:sp>
        <p:nvSpPr>
          <p:cNvPr id="11269" name="Rectangle 6"/>
          <p:cNvSpPr>
            <a:spLocks noChangeArrowheads="1"/>
          </p:cNvSpPr>
          <p:nvPr/>
        </p:nvSpPr>
        <p:spPr bwMode="auto">
          <a:xfrm>
            <a:off x="990600" y="1828800"/>
            <a:ext cx="6243504" cy="1384995"/>
          </a:xfrm>
          <a:prstGeom prst="rect">
            <a:avLst/>
          </a:prstGeom>
          <a:noFill/>
          <a:ln w="9525">
            <a:noFill/>
            <a:miter lim="800000"/>
            <a:headEnd/>
            <a:tailEnd/>
          </a:ln>
        </p:spPr>
        <p:txBody>
          <a:bodyPr wrap="none">
            <a:spAutoFit/>
          </a:bodyPr>
          <a:lstStyle/>
          <a:p>
            <a:pPr eaLnBrk="0" hangingPunct="0"/>
            <a:r>
              <a:rPr lang="en-US" sz="1400" b="1" dirty="0" smtClean="0"/>
              <a:t>1,094,502 </a:t>
            </a:r>
            <a:r>
              <a:rPr lang="en-US" sz="1400" b="1" dirty="0"/>
              <a:t>of the </a:t>
            </a:r>
            <a:r>
              <a:rPr lang="en-US" sz="1400" b="1" dirty="0" smtClean="0"/>
              <a:t>2.04 </a:t>
            </a:r>
            <a:r>
              <a:rPr lang="en-US" sz="1400" b="1" dirty="0"/>
              <a:t>million deployed, are separated and eligible for VA</a:t>
            </a:r>
          </a:p>
          <a:p>
            <a:pPr eaLnBrk="0" hangingPunct="0"/>
            <a:r>
              <a:rPr lang="en-US" sz="1400" b="1" dirty="0"/>
              <a:t>46% </a:t>
            </a:r>
            <a:r>
              <a:rPr lang="en-US" sz="1400" b="1" dirty="0" smtClean="0"/>
              <a:t>(508,152) </a:t>
            </a:r>
            <a:r>
              <a:rPr lang="en-US" sz="1400" b="1" dirty="0"/>
              <a:t>have been seen in VA between through </a:t>
            </a:r>
            <a:r>
              <a:rPr lang="en-US" sz="1400" b="1" dirty="0" smtClean="0"/>
              <a:t>9/30/09</a:t>
            </a:r>
            <a:endParaRPr lang="en-US" sz="1400" b="1" dirty="0"/>
          </a:p>
          <a:p>
            <a:pPr eaLnBrk="0" hangingPunct="0"/>
            <a:endParaRPr lang="en-US" sz="2800" dirty="0"/>
          </a:p>
          <a:p>
            <a:pPr eaLnBrk="0" hangingPunct="0"/>
            <a:r>
              <a:rPr lang="en-US" sz="2800"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28" name="Group 1052"/>
          <p:cNvGraphicFramePr>
            <a:graphicFrameLocks noGrp="1"/>
          </p:cNvGraphicFramePr>
          <p:nvPr>
            <p:ph idx="1"/>
          </p:nvPr>
        </p:nvGraphicFramePr>
        <p:xfrm>
          <a:off x="457200" y="1600200"/>
          <a:ext cx="8153400" cy="4114803"/>
        </p:xfrm>
        <a:graphic>
          <a:graphicData uri="http://schemas.openxmlformats.org/drawingml/2006/table">
            <a:tbl>
              <a:tblPr/>
              <a:tblGrid>
                <a:gridCol w="5435600"/>
                <a:gridCol w="2717800"/>
              </a:tblGrid>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chemeClr val="tx1"/>
                          </a:solidFill>
                          <a:effectLst/>
                          <a:latin typeface="Arial" pitchFamily="34" charset="0"/>
                          <a:ea typeface="ＭＳ Ｐゴシック" pitchFamily="1" charset="-128"/>
                          <a:cs typeface="Arial" pitchFamily="34" charset="0"/>
                        </a:rPr>
                        <a:t>Disease Category</a:t>
                      </a:r>
                      <a:endParaRPr kumimoji="0" lang="en-US" sz="16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endParaRP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chemeClr val="tx1"/>
                          </a:solidFill>
                          <a:effectLst/>
                          <a:latin typeface="Arial" pitchFamily="34" charset="0"/>
                          <a:ea typeface="ＭＳ Ｐゴシック" pitchFamily="1" charset="-128"/>
                          <a:cs typeface="Arial" pitchFamily="34" charset="0"/>
                        </a:rPr>
                        <a:t>Total Number of OEF/OIF Veterans</a:t>
                      </a:r>
                      <a:r>
                        <a:rPr kumimoji="0" lang="en-US" sz="1600" b="1" i="0" u="sng" strike="noStrike" cap="none" normalizeH="0" baseline="30000" smtClean="0">
                          <a:ln>
                            <a:noFill/>
                          </a:ln>
                          <a:solidFill>
                            <a:schemeClr val="tx1"/>
                          </a:solidFill>
                          <a:effectLst/>
                          <a:latin typeface="Arial" pitchFamily="34" charset="0"/>
                          <a:ea typeface="ＭＳ Ｐゴシック" pitchFamily="1" charset="-128"/>
                          <a:cs typeface="Arial" pitchFamily="34" charset="0"/>
                        </a:rPr>
                        <a:t>2</a:t>
                      </a:r>
                      <a:endParaRPr kumimoji="0" lang="en-US" sz="1600" b="1" i="0" u="sng" strike="noStrike" cap="none" normalizeH="0" baseline="0" smtClean="0">
                        <a:ln>
                          <a:noFill/>
                        </a:ln>
                        <a:solidFill>
                          <a:schemeClr val="tx1"/>
                        </a:solidFill>
                        <a:effectLst/>
                        <a:latin typeface="Arial" pitchFamily="34" charset="0"/>
                        <a:ea typeface="ＭＳ Ｐゴシック" pitchFamily="1" charset="-128"/>
                        <a:cs typeface="Arial" pitchFamily="34" charset="0"/>
                      </a:endParaRPr>
                    </a:p>
                  </a:txBody>
                  <a:tcPr marL="87394" marR="0" marT="0" marB="0" anchor="ctr" horzOverflow="overflow">
                    <a:lnL>
                      <a:noFill/>
                    </a:lnL>
                    <a:lnR>
                      <a:noFill/>
                    </a:lnR>
                    <a:lnT>
                      <a:noFill/>
                    </a:lnT>
                    <a:lnB>
                      <a:noFill/>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PTSD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129,654</a:t>
                      </a:r>
                    </a:p>
                  </a:txBody>
                  <a:tcPr marL="87394" marR="873940" marT="0" marB="0" anchor="ctr" horzOverflow="overflow">
                    <a:lnL>
                      <a:noFill/>
                    </a:lnL>
                    <a:lnR>
                      <a:noFill/>
                    </a:lnR>
                    <a:lnT>
                      <a:noFill/>
                    </a:lnT>
                    <a:lnB>
                      <a:noFill/>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Depressive Disorders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90,936</a:t>
                      </a:r>
                    </a:p>
                  </a:txBody>
                  <a:tcPr marL="87394" marR="873940" marT="0" marB="0" anchor="ctr" horzOverflow="overflow">
                    <a:lnL>
                      <a:noFill/>
                    </a:lnL>
                    <a:lnR>
                      <a:noFill/>
                    </a:lnR>
                    <a:lnT>
                      <a:noFill/>
                    </a:lnT>
                    <a:lnB>
                      <a:noFill/>
                    </a:lnB>
                    <a:lnTlToBr>
                      <a:noFill/>
                    </a:lnTlToBr>
                    <a:lnBlToTr>
                      <a:noFill/>
                    </a:lnBlToTr>
                    <a:noFill/>
                  </a:tcPr>
                </a:tc>
              </a:tr>
              <a:tr h="327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Neurotic Disorders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74,559</a:t>
                      </a:r>
                    </a:p>
                  </a:txBody>
                  <a:tcPr marL="87394" marR="873940" marT="0" marB="0" anchor="ctr" horzOverflow="overflow">
                    <a:lnL>
                      <a:noFill/>
                    </a:lnL>
                    <a:lnR>
                      <a:noFill/>
                    </a:lnR>
                    <a:lnT>
                      <a:noFill/>
                    </a:lnT>
                    <a:lnB>
                      <a:noFill/>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Affective Psychoses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52,982</a:t>
                      </a:r>
                    </a:p>
                  </a:txBody>
                  <a:tcPr marL="87394" marR="873940" marT="0" marB="0" anchor="ctr" horzOverflow="overflow">
                    <a:lnL>
                      <a:noFill/>
                    </a:lnL>
                    <a:lnR>
                      <a:noFill/>
                    </a:lnR>
                    <a:lnT>
                      <a:noFill/>
                    </a:lnT>
                    <a:lnB>
                      <a:noFill/>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Nondependent Abuse of Drugs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41,980</a:t>
                      </a:r>
                    </a:p>
                  </a:txBody>
                  <a:tcPr marL="87394" marR="873940" marT="0" marB="0" anchor="ctr" horzOverflow="overflow">
                    <a:lnL>
                      <a:noFill/>
                    </a:lnL>
                    <a:lnR>
                      <a:noFill/>
                    </a:lnR>
                    <a:lnT>
                      <a:noFill/>
                    </a:lnT>
                    <a:lnB>
                      <a:noFill/>
                    </a:lnB>
                    <a:lnTlToBr>
                      <a:noFill/>
                    </a:lnTlToBr>
                    <a:lnBlToTr>
                      <a:noFill/>
                    </a:lnBlToTr>
                    <a:noFill/>
                  </a:tcPr>
                </a:tc>
              </a:tr>
              <a:tr h="328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Alcohol Dependence Syndrome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24,454</a:t>
                      </a:r>
                    </a:p>
                  </a:txBody>
                  <a:tcPr marL="87394" marR="873940" marT="0" marB="0" anchor="ctr" horzOverflow="overflow">
                    <a:lnL>
                      <a:noFill/>
                    </a:lnL>
                    <a:lnR>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Specific Non-psychotic Mental Disorder due to Organic   </a:t>
                      </a:r>
                      <a:b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b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       Brain Damage</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15,040</a:t>
                      </a:r>
                    </a:p>
                  </a:txBody>
                  <a:tcPr marL="87394" marR="873940" marT="0" marB="0" anchor="ctr" horzOverflow="overflow">
                    <a:lnL>
                      <a:noFill/>
                    </a:lnL>
                    <a:lnR>
                      <a:noFill/>
                    </a:lnR>
                    <a:lnT>
                      <a:noFill/>
                    </a:lnT>
                    <a:lnB>
                      <a:noFill/>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Special Symptoms, Not Elsewhere Classified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14,531</a:t>
                      </a:r>
                    </a:p>
                  </a:txBody>
                  <a:tcPr marL="87394" marR="873940" marT="0" marB="0" anchor="ctr" horzOverflow="overflow">
                    <a:lnL>
                      <a:noFill/>
                    </a:lnL>
                    <a:lnR>
                      <a:noFill/>
                    </a:lnR>
                    <a:lnT>
                      <a:noFill/>
                    </a:lnT>
                    <a:lnB>
                      <a:noFill/>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Sexual Deviations and Disorders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12,382</a:t>
                      </a:r>
                    </a:p>
                  </a:txBody>
                  <a:tcPr marL="87394" marR="873940" marT="0" marB="0" anchor="ctr" horzOverflow="overflow">
                    <a:lnL>
                      <a:noFill/>
                    </a:lnL>
                    <a:lnR>
                      <a:noFill/>
                    </a:lnR>
                    <a:lnT>
                      <a:noFill/>
                    </a:lnT>
                    <a:lnB>
                      <a:noFill/>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Persistent Mental Disorders due to Conditions </a:t>
                      </a:r>
                      <a:b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br>
                      <a:r>
                        <a:rPr kumimoji="0" lang="en-US" sz="1400" b="1" i="0" u="none" strike="noStrike" cap="none" normalizeH="0" baseline="0" smtClean="0">
                          <a:ln>
                            <a:noFill/>
                          </a:ln>
                          <a:solidFill>
                            <a:schemeClr val="tx1"/>
                          </a:solidFill>
                          <a:effectLst/>
                          <a:latin typeface="Arial" pitchFamily="34" charset="0"/>
                          <a:ea typeface="ＭＳ Ｐゴシック" pitchFamily="1" charset="-128"/>
                          <a:cs typeface="Arial" pitchFamily="34" charset="0"/>
                        </a:rPr>
                        <a:t>       Classified Elsewhere </a:t>
                      </a:r>
                    </a:p>
                  </a:txBody>
                  <a:tcPr marL="87394"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ＭＳ Ｐゴシック" pitchFamily="1" charset="-128"/>
                        </a:rPr>
                        <a:t>12,029</a:t>
                      </a:r>
                    </a:p>
                  </a:txBody>
                  <a:tcPr marL="87394" marR="873940" marT="0" marB="0" anchor="ctr" horzOverflow="overflow">
                    <a:lnL>
                      <a:noFill/>
                    </a:lnL>
                    <a:lnR>
                      <a:noFill/>
                    </a:lnR>
                    <a:lnT>
                      <a:noFill/>
                    </a:lnT>
                    <a:lnB>
                      <a:noFill/>
                    </a:lnB>
                    <a:lnTlToBr>
                      <a:noFill/>
                    </a:lnTlToBr>
                    <a:lnBlToTr>
                      <a:noFill/>
                    </a:lnBlToTr>
                    <a:noFill/>
                  </a:tcPr>
                </a:tc>
              </a:tr>
            </a:tbl>
          </a:graphicData>
        </a:graphic>
      </p:graphicFrame>
      <p:sp>
        <p:nvSpPr>
          <p:cNvPr id="53" name="Footer Placeholder 4"/>
          <p:cNvSpPr>
            <a:spLocks noGrp="1"/>
          </p:cNvSpPr>
          <p:nvPr>
            <p:ph type="ftr" sz="quarter" idx="11"/>
          </p:nvPr>
        </p:nvSpPr>
        <p:spPr>
          <a:xfrm>
            <a:off x="3124200" y="5791200"/>
            <a:ext cx="2895600" cy="533400"/>
          </a:xfrm>
        </p:spPr>
        <p:txBody>
          <a:bodyPr/>
          <a:lstStyle/>
          <a:p>
            <a:r>
              <a:rPr lang="en-US" sz="1200" b="1">
                <a:solidFill>
                  <a:schemeClr val="tx1"/>
                </a:solidFill>
              </a:rPr>
              <a:t>Cumulative through 4th Quarter FY2009</a:t>
            </a:r>
          </a:p>
        </p:txBody>
      </p:sp>
      <p:sp>
        <p:nvSpPr>
          <p:cNvPr id="25625" name="TextBox 4"/>
          <p:cNvSpPr txBox="1">
            <a:spLocks noChangeArrowheads="1"/>
          </p:cNvSpPr>
          <p:nvPr/>
        </p:nvSpPr>
        <p:spPr bwMode="auto">
          <a:xfrm>
            <a:off x="0" y="914400"/>
            <a:ext cx="9372600" cy="457200"/>
          </a:xfrm>
          <a:prstGeom prst="rect">
            <a:avLst/>
          </a:prstGeom>
          <a:noFill/>
          <a:ln w="9525">
            <a:noFill/>
            <a:miter lim="800000"/>
            <a:headEnd/>
            <a:tailEnd/>
          </a:ln>
        </p:spPr>
        <p:txBody>
          <a:bodyPr>
            <a:spAutoFit/>
          </a:bodyPr>
          <a:lstStyle/>
          <a:p>
            <a:r>
              <a:rPr lang="en-US" sz="2400" b="1"/>
              <a:t>Mental Health Concerns of Iraq/Afghanistan Combat Veterans</a:t>
            </a:r>
            <a:r>
              <a:rPr lang="en-US" sz="2000" b="1"/>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3"/>
          <p:cNvSpPr>
            <a:spLocks noGrp="1" noChangeArrowheads="1"/>
          </p:cNvSpPr>
          <p:nvPr>
            <p:ph idx="1"/>
          </p:nvPr>
        </p:nvSpPr>
        <p:spPr>
          <a:xfrm>
            <a:off x="457200" y="2209800"/>
            <a:ext cx="8229600" cy="5059363"/>
          </a:xfrm>
        </p:spPr>
        <p:txBody>
          <a:bodyPr/>
          <a:lstStyle/>
          <a:p>
            <a:pPr>
              <a:buNone/>
            </a:pPr>
            <a:r>
              <a:rPr lang="en-US" b="1" dirty="0"/>
              <a:t>Environmental Exposures and Medically </a:t>
            </a:r>
            <a:r>
              <a:rPr lang="en-US" b="1" dirty="0" smtClean="0"/>
              <a:t>       	Unexplained Symptoms (MUS)</a:t>
            </a:r>
            <a:endParaRPr lang="en-US" b="1" dirty="0"/>
          </a:p>
          <a:p>
            <a:pPr>
              <a:buNone/>
            </a:pPr>
            <a:endParaRPr lang="en-US" b="1" dirty="0"/>
          </a:p>
          <a:p>
            <a:pPr>
              <a:buNone/>
            </a:pPr>
            <a:r>
              <a:rPr lang="en-US" sz="3600" b="1" dirty="0" smtClean="0">
                <a:solidFill>
                  <a:srgbClr val="C00000"/>
                </a:solidFill>
              </a:rPr>
              <a:t>   Over </a:t>
            </a:r>
            <a:r>
              <a:rPr lang="en-US" sz="3600" b="1" dirty="0">
                <a:solidFill>
                  <a:srgbClr val="C00000"/>
                </a:solidFill>
              </a:rPr>
              <a:t>20% of Gulf War </a:t>
            </a:r>
            <a:r>
              <a:rPr lang="en-US" sz="3600" b="1" dirty="0" smtClean="0">
                <a:solidFill>
                  <a:srgbClr val="C00000"/>
                </a:solidFill>
              </a:rPr>
              <a:t>veterans</a:t>
            </a:r>
          </a:p>
          <a:p>
            <a:pPr>
              <a:buNone/>
            </a:pPr>
            <a:r>
              <a:rPr lang="en-US" sz="3600" b="1" dirty="0" smtClean="0">
                <a:solidFill>
                  <a:srgbClr val="C00000"/>
                </a:solidFill>
              </a:rPr>
              <a:t>      report </a:t>
            </a:r>
            <a:r>
              <a:rPr lang="en-US" sz="3600" b="1" dirty="0">
                <a:solidFill>
                  <a:srgbClr val="C00000"/>
                </a:solidFill>
              </a:rPr>
              <a:t>MUS contributing </a:t>
            </a:r>
            <a:r>
              <a:rPr lang="en-US" sz="3600" b="1" dirty="0" smtClean="0">
                <a:solidFill>
                  <a:srgbClr val="C00000"/>
                </a:solidFill>
              </a:rPr>
              <a:t>to</a:t>
            </a:r>
          </a:p>
          <a:p>
            <a:pPr>
              <a:buNone/>
            </a:pPr>
            <a:r>
              <a:rPr lang="en-US" sz="3600" b="1" dirty="0" smtClean="0">
                <a:solidFill>
                  <a:srgbClr val="C00000"/>
                </a:solidFill>
              </a:rPr>
              <a:t>         functional </a:t>
            </a:r>
            <a:r>
              <a:rPr lang="en-US" sz="3600" b="1" dirty="0">
                <a:solidFill>
                  <a:srgbClr val="C00000"/>
                </a:solidFill>
              </a:rPr>
              <a:t>impairments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effectLst/>
        </p:spPr>
        <p:txBody>
          <a:bodyPr/>
          <a:lstStyle/>
          <a:p>
            <a:r>
              <a:rPr lang="en-US" sz="3200" dirty="0" smtClean="0">
                <a:solidFill>
                  <a:srgbClr val="C00000"/>
                </a:solidFill>
              </a:rPr>
              <a:t>Rate the degree to which you believe </a:t>
            </a:r>
            <a:br>
              <a:rPr lang="en-US" sz="3200" dirty="0" smtClean="0">
                <a:solidFill>
                  <a:srgbClr val="C00000"/>
                </a:solidFill>
              </a:rPr>
            </a:br>
            <a:r>
              <a:rPr lang="en-US" sz="3200" dirty="0" smtClean="0">
                <a:solidFill>
                  <a:srgbClr val="C00000"/>
                </a:solidFill>
              </a:rPr>
              <a:t>“Persian Gulf Illness” is:</a:t>
            </a:r>
            <a:endParaRPr lang="en-US" sz="3200" dirty="0">
              <a:solidFill>
                <a:srgbClr val="C00000"/>
              </a:solidFill>
            </a:endParaRPr>
          </a:p>
        </p:txBody>
      </p:sp>
      <p:graphicFrame>
        <p:nvGraphicFramePr>
          <p:cNvPr id="169987" name="Object 3"/>
          <p:cNvGraphicFramePr>
            <a:graphicFrameLocks noGrp="1" noChangeAspect="1"/>
          </p:cNvGraphicFramePr>
          <p:nvPr>
            <p:ph type="chart" idx="1"/>
          </p:nvPr>
        </p:nvGraphicFramePr>
        <p:xfrm>
          <a:off x="762000" y="1905000"/>
          <a:ext cx="7772400" cy="4114800"/>
        </p:xfrm>
        <a:graphic>
          <a:graphicData uri="http://schemas.openxmlformats.org/presentationml/2006/ole">
            <p:oleObj spid="_x0000_s66562" name="Chart" r:id="rId3" imgW="7772309" imgH="4114800" progId="MSGraph.Chart.8">
              <p:embed followColorScheme="full"/>
            </p:oleObj>
          </a:graphicData>
        </a:graphic>
      </p:graphicFrame>
      <p:sp>
        <p:nvSpPr>
          <p:cNvPr id="169988" name="Text Box 4"/>
          <p:cNvSpPr txBox="1">
            <a:spLocks noChangeArrowheads="1"/>
          </p:cNvSpPr>
          <p:nvPr/>
        </p:nvSpPr>
        <p:spPr bwMode="auto">
          <a:xfrm>
            <a:off x="457200" y="3200400"/>
            <a:ext cx="533400" cy="523220"/>
          </a:xfrm>
          <a:prstGeom prst="rect">
            <a:avLst/>
          </a:prstGeom>
          <a:noFill/>
          <a:ln w="25400">
            <a:noFill/>
            <a:miter lim="800000"/>
            <a:headEnd/>
            <a:tailEnd/>
          </a:ln>
          <a:effectLst/>
        </p:spPr>
        <p:txBody>
          <a:bodyPr wrap="square">
            <a:spAutoFit/>
          </a:bodyPr>
          <a:lstStyle/>
          <a:p>
            <a:pPr eaLnBrk="0" hangingPunct="0"/>
            <a:r>
              <a:rPr lang="en-US" sz="2800" b="1" dirty="0" smtClean="0"/>
              <a:t>%</a:t>
            </a:r>
            <a:endParaRPr lang="en-US" sz="2800" b="1" dirty="0"/>
          </a:p>
        </p:txBody>
      </p:sp>
      <p:sp>
        <p:nvSpPr>
          <p:cNvPr id="169989" name="Text Box 5"/>
          <p:cNvSpPr txBox="1">
            <a:spLocks noChangeArrowheads="1"/>
          </p:cNvSpPr>
          <p:nvPr/>
        </p:nvSpPr>
        <p:spPr bwMode="auto">
          <a:xfrm>
            <a:off x="6400800" y="5334000"/>
            <a:ext cx="2514600" cy="703263"/>
          </a:xfrm>
          <a:prstGeom prst="rect">
            <a:avLst/>
          </a:prstGeom>
          <a:noFill/>
          <a:ln w="9525">
            <a:noFill/>
            <a:miter lim="800000"/>
            <a:headEnd/>
            <a:tailEnd/>
          </a:ln>
          <a:effectLst/>
        </p:spPr>
        <p:txBody>
          <a:bodyPr>
            <a:spAutoFit/>
          </a:bodyPr>
          <a:lstStyle/>
          <a:p>
            <a:r>
              <a:rPr lang="en-US" sz="800" b="1">
                <a:solidFill>
                  <a:schemeClr val="bg1"/>
                </a:solidFill>
                <a:latin typeface="Arial" charset="0"/>
              </a:rPr>
              <a:t>Richardson RD, Engel CC, McFall, M, McKnight K, Hunt SC. Clinician  Attributions for  Symptoms and Treatment of Gulf War-Related Health Concerns. Archives of Internal Medicine 2001; 161: 1289-1294.</a:t>
            </a:r>
          </a:p>
        </p:txBody>
      </p:sp>
      <p:sp>
        <p:nvSpPr>
          <p:cNvPr id="169990" name="Text Box 6"/>
          <p:cNvSpPr txBox="1">
            <a:spLocks noChangeArrowheads="1"/>
          </p:cNvSpPr>
          <p:nvPr/>
        </p:nvSpPr>
        <p:spPr bwMode="auto">
          <a:xfrm>
            <a:off x="6781800" y="6096000"/>
            <a:ext cx="1920875" cy="457200"/>
          </a:xfrm>
          <a:prstGeom prst="rect">
            <a:avLst/>
          </a:prstGeom>
          <a:noFill/>
          <a:ln w="9525">
            <a:noFill/>
            <a:miter lim="800000"/>
            <a:headEnd/>
            <a:tailEnd/>
          </a:ln>
          <a:effectLst/>
        </p:spPr>
        <p:txBody>
          <a:bodyPr>
            <a:spAutoFit/>
          </a:bodyPr>
          <a:lstStyle/>
          <a:p>
            <a:endParaRPr lang="en-US"/>
          </a:p>
        </p:txBody>
      </p:sp>
      <p:sp>
        <p:nvSpPr>
          <p:cNvPr id="9" name="Text Box 5"/>
          <p:cNvSpPr txBox="1">
            <a:spLocks noChangeArrowheads="1"/>
          </p:cNvSpPr>
          <p:nvPr/>
        </p:nvSpPr>
        <p:spPr bwMode="auto">
          <a:xfrm>
            <a:off x="6400800" y="4648200"/>
            <a:ext cx="2514600" cy="707886"/>
          </a:xfrm>
          <a:prstGeom prst="rect">
            <a:avLst/>
          </a:prstGeom>
          <a:noFill/>
          <a:ln w="9525">
            <a:noFill/>
            <a:miter lim="800000"/>
            <a:headEnd/>
            <a:tailEnd/>
          </a:ln>
          <a:effectLst/>
        </p:spPr>
        <p:txBody>
          <a:bodyPr wrap="square">
            <a:spAutoFit/>
          </a:bodyPr>
          <a:lstStyle/>
          <a:p>
            <a:r>
              <a:rPr lang="en-US" sz="800" b="1" dirty="0">
                <a:latin typeface="Arial" charset="0"/>
              </a:rPr>
              <a:t>Richardson RD, Engel CC, McFall, M, McKnight K, Hunt SC. Clinician  Attributions for  Symptoms and Treatment of Gulf War-Related Health Concerns. Archives of Internal Medicine 2001; 161: 1289-1294.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010" name="Object 2"/>
          <p:cNvGraphicFramePr>
            <a:graphicFrameLocks noGrp="1" noChangeAspect="1"/>
          </p:cNvGraphicFramePr>
          <p:nvPr>
            <p:ph type="chart" idx="1"/>
          </p:nvPr>
        </p:nvGraphicFramePr>
        <p:xfrm>
          <a:off x="1190625" y="2327275"/>
          <a:ext cx="6888163" cy="3671888"/>
        </p:xfrm>
        <a:graphic>
          <a:graphicData uri="http://schemas.openxmlformats.org/presentationml/2006/ole">
            <p:oleObj spid="_x0000_s67586" name="Chart" r:id="rId3" imgW="7448611" imgH="4124401" progId="MSGraph.Chart.8">
              <p:embed followColorScheme="full"/>
            </p:oleObj>
          </a:graphicData>
        </a:graphic>
      </p:graphicFrame>
      <p:sp>
        <p:nvSpPr>
          <p:cNvPr id="171011" name="Text Box 3"/>
          <p:cNvSpPr txBox="1">
            <a:spLocks noChangeArrowheads="1"/>
          </p:cNvSpPr>
          <p:nvPr/>
        </p:nvSpPr>
        <p:spPr bwMode="auto">
          <a:xfrm>
            <a:off x="838200" y="3581400"/>
            <a:ext cx="533400" cy="523220"/>
          </a:xfrm>
          <a:prstGeom prst="rect">
            <a:avLst/>
          </a:prstGeom>
          <a:noFill/>
          <a:ln w="25400">
            <a:noFill/>
            <a:miter lim="800000"/>
            <a:headEnd/>
            <a:tailEnd/>
          </a:ln>
          <a:effectLst/>
        </p:spPr>
        <p:txBody>
          <a:bodyPr wrap="square">
            <a:spAutoFit/>
          </a:bodyPr>
          <a:lstStyle/>
          <a:p>
            <a:pPr eaLnBrk="0" hangingPunct="0"/>
            <a:r>
              <a:rPr lang="en-US" sz="2800" b="1" dirty="0" smtClean="0"/>
              <a:t>%</a:t>
            </a:r>
            <a:endParaRPr lang="en-US" sz="2800" b="1" dirty="0"/>
          </a:p>
        </p:txBody>
      </p:sp>
      <p:sp>
        <p:nvSpPr>
          <p:cNvPr id="171012" name="Text Box 4"/>
          <p:cNvSpPr txBox="1">
            <a:spLocks noChangeArrowheads="1"/>
          </p:cNvSpPr>
          <p:nvPr/>
        </p:nvSpPr>
        <p:spPr bwMode="auto">
          <a:xfrm>
            <a:off x="152400" y="609600"/>
            <a:ext cx="8991600" cy="2062103"/>
          </a:xfrm>
          <a:prstGeom prst="rect">
            <a:avLst/>
          </a:prstGeom>
          <a:noFill/>
          <a:ln w="25400">
            <a:noFill/>
            <a:miter lim="800000"/>
            <a:headEnd/>
            <a:tailEnd/>
          </a:ln>
          <a:effectLst/>
        </p:spPr>
        <p:txBody>
          <a:bodyPr wrap="square">
            <a:spAutoFit/>
          </a:bodyPr>
          <a:lstStyle/>
          <a:p>
            <a:pPr algn="ctr" eaLnBrk="0" hangingPunct="0"/>
            <a:r>
              <a:rPr lang="en-US" sz="3200" b="1" dirty="0">
                <a:solidFill>
                  <a:srgbClr val="C00000"/>
                </a:solidFill>
              </a:rPr>
              <a:t>Rate the degree to which you believe </a:t>
            </a:r>
            <a:r>
              <a:rPr lang="en-US" sz="3200" b="1" dirty="0" smtClean="0">
                <a:solidFill>
                  <a:srgbClr val="C00000"/>
                </a:solidFill>
              </a:rPr>
              <a:t>“</a:t>
            </a:r>
            <a:r>
              <a:rPr lang="en-US" sz="3200" b="1" dirty="0">
                <a:solidFill>
                  <a:srgbClr val="C00000"/>
                </a:solidFill>
              </a:rPr>
              <a:t>Persian Gulf Illness,” in general, </a:t>
            </a:r>
            <a:r>
              <a:rPr lang="en-US" sz="3200" b="1" dirty="0" smtClean="0">
                <a:solidFill>
                  <a:srgbClr val="C00000"/>
                </a:solidFill>
              </a:rPr>
              <a:t>is </a:t>
            </a:r>
            <a:r>
              <a:rPr lang="en-US" sz="3200" b="1" dirty="0">
                <a:solidFill>
                  <a:srgbClr val="C00000"/>
                </a:solidFill>
              </a:rPr>
              <a:t>most effectively treated by:</a:t>
            </a:r>
            <a:endParaRPr lang="en-US" sz="3200" dirty="0">
              <a:solidFill>
                <a:srgbClr val="C00000"/>
              </a:solidFill>
            </a:endParaRPr>
          </a:p>
          <a:p>
            <a:pPr algn="ctr" eaLnBrk="0" hangingPunct="0"/>
            <a:r>
              <a:rPr lang="en-US" sz="3200" dirty="0"/>
              <a:t> </a:t>
            </a:r>
          </a:p>
        </p:txBody>
      </p:sp>
      <p:sp>
        <p:nvSpPr>
          <p:cNvPr id="171013" name="Text Box 5"/>
          <p:cNvSpPr txBox="1">
            <a:spLocks noChangeArrowheads="1"/>
          </p:cNvSpPr>
          <p:nvPr/>
        </p:nvSpPr>
        <p:spPr bwMode="auto">
          <a:xfrm>
            <a:off x="6400800" y="4876800"/>
            <a:ext cx="2514600" cy="707886"/>
          </a:xfrm>
          <a:prstGeom prst="rect">
            <a:avLst/>
          </a:prstGeom>
          <a:noFill/>
          <a:ln w="9525">
            <a:noFill/>
            <a:miter lim="800000"/>
            <a:headEnd/>
            <a:tailEnd/>
          </a:ln>
          <a:effectLst/>
        </p:spPr>
        <p:txBody>
          <a:bodyPr wrap="square">
            <a:spAutoFit/>
          </a:bodyPr>
          <a:lstStyle/>
          <a:p>
            <a:r>
              <a:rPr lang="en-US" sz="800" b="1" dirty="0">
                <a:latin typeface="Arial" charset="0"/>
              </a:rPr>
              <a:t>Richardson RD, Engel CC, McFall, M, McKnight K, Hunt SC. Clinician  Attributions for  Symptoms and Treatment of Gulf War-Related Health Concerns. Archives of Internal Medicine 2001; 161: 1289-1294.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pPr eaLnBrk="1" fontAlgn="auto" hangingPunct="1">
              <a:spcAft>
                <a:spcPts val="0"/>
              </a:spcAft>
              <a:defRPr/>
            </a:pPr>
            <a:r>
              <a:rPr lang="en-US" sz="3200" dirty="0" smtClean="0"/>
              <a:t>Co-morbid Concerns in Combat Veterans</a:t>
            </a:r>
            <a:endParaRPr lang="en-US" sz="3200" dirty="0"/>
          </a:p>
        </p:txBody>
      </p:sp>
      <p:sp>
        <p:nvSpPr>
          <p:cNvPr id="3075" name="TextBox 14"/>
          <p:cNvSpPr txBox="1">
            <a:spLocks noChangeArrowheads="1"/>
          </p:cNvSpPr>
          <p:nvPr/>
        </p:nvSpPr>
        <p:spPr bwMode="auto">
          <a:xfrm>
            <a:off x="457200" y="5276850"/>
            <a:ext cx="1885950" cy="1077913"/>
          </a:xfrm>
          <a:prstGeom prst="rect">
            <a:avLst/>
          </a:prstGeom>
          <a:noFill/>
          <a:ln w="9525">
            <a:noFill/>
            <a:miter lim="800000"/>
            <a:headEnd/>
            <a:tailEnd/>
          </a:ln>
        </p:spPr>
        <p:txBody>
          <a:bodyPr wrap="none">
            <a:spAutoFit/>
          </a:bodyPr>
          <a:lstStyle/>
          <a:p>
            <a:r>
              <a:rPr lang="en-US" sz="1600" b="1" dirty="0">
                <a:latin typeface="Corbel" pitchFamily="34" charset="0"/>
              </a:rPr>
              <a:t>Overall prevalence:</a:t>
            </a:r>
          </a:p>
          <a:p>
            <a:r>
              <a:rPr lang="en-US" sz="1600" b="1" dirty="0">
                <a:latin typeface="Corbel" pitchFamily="34" charset="0"/>
              </a:rPr>
              <a:t>Pain 81.5%</a:t>
            </a:r>
          </a:p>
          <a:p>
            <a:r>
              <a:rPr lang="en-US" sz="1600" b="1" dirty="0">
                <a:latin typeface="Corbel" pitchFamily="34" charset="0"/>
              </a:rPr>
              <a:t>TBI 68.2%</a:t>
            </a:r>
          </a:p>
          <a:p>
            <a:r>
              <a:rPr lang="en-US" sz="1600" b="1" dirty="0">
                <a:latin typeface="Corbel" pitchFamily="34" charset="0"/>
              </a:rPr>
              <a:t>PTSD 66.8%</a:t>
            </a:r>
          </a:p>
        </p:txBody>
      </p:sp>
      <p:grpSp>
        <p:nvGrpSpPr>
          <p:cNvPr id="3" name="Group 27"/>
          <p:cNvGrpSpPr>
            <a:grpSpLocks/>
          </p:cNvGrpSpPr>
          <p:nvPr/>
        </p:nvGrpSpPr>
        <p:grpSpPr bwMode="auto">
          <a:xfrm>
            <a:off x="1143000" y="1066800"/>
            <a:ext cx="6851650" cy="5141913"/>
            <a:chOff x="609600" y="954088"/>
            <a:chExt cx="6851645" cy="5141912"/>
          </a:xfrm>
        </p:grpSpPr>
        <p:grpSp>
          <p:nvGrpSpPr>
            <p:cNvPr id="4" name="Group 15"/>
            <p:cNvGrpSpPr>
              <a:grpSpLocks/>
            </p:cNvGrpSpPr>
            <p:nvPr/>
          </p:nvGrpSpPr>
          <p:grpSpPr bwMode="auto">
            <a:xfrm>
              <a:off x="2094383" y="1876128"/>
              <a:ext cx="4653135" cy="4219872"/>
              <a:chOff x="2094383" y="1647528"/>
              <a:chExt cx="4653135" cy="4219872"/>
            </a:xfrm>
          </p:grpSpPr>
          <p:sp>
            <p:nvSpPr>
              <p:cNvPr id="3091" name="Oval 5"/>
              <p:cNvSpPr>
                <a:spLocks noChangeArrowheads="1"/>
              </p:cNvSpPr>
              <p:nvPr/>
            </p:nvSpPr>
            <p:spPr bwMode="auto">
              <a:xfrm>
                <a:off x="2094383" y="1647528"/>
                <a:ext cx="3429001" cy="3352800"/>
              </a:xfrm>
              <a:prstGeom prst="ellipse">
                <a:avLst/>
              </a:prstGeom>
              <a:solidFill>
                <a:schemeClr val="accent2">
                  <a:alpha val="50195"/>
                </a:schemeClr>
              </a:solidFill>
              <a:ln w="28575" algn="ctr">
                <a:solidFill>
                  <a:schemeClr val="tx1"/>
                </a:solidFill>
                <a:round/>
                <a:headEnd/>
                <a:tailEnd/>
              </a:ln>
            </p:spPr>
            <p:txBody>
              <a:bodyPr wrap="none" anchor="ctr"/>
              <a:lstStyle/>
              <a:p>
                <a:endParaRPr lang="en-US" dirty="0">
                  <a:latin typeface="Corbel" pitchFamily="34" charset="0"/>
                </a:endParaRPr>
              </a:p>
            </p:txBody>
          </p:sp>
          <p:sp>
            <p:nvSpPr>
              <p:cNvPr id="3092" name="Oval 8"/>
              <p:cNvSpPr>
                <a:spLocks noChangeArrowheads="1"/>
              </p:cNvSpPr>
              <p:nvPr/>
            </p:nvSpPr>
            <p:spPr bwMode="auto">
              <a:xfrm>
                <a:off x="2819400" y="2514600"/>
                <a:ext cx="3429000" cy="3352800"/>
              </a:xfrm>
              <a:prstGeom prst="ellipse">
                <a:avLst/>
              </a:prstGeom>
              <a:solidFill>
                <a:srgbClr val="FFCC99">
                  <a:alpha val="50195"/>
                </a:srgbClr>
              </a:solidFill>
              <a:ln w="28575" algn="ctr">
                <a:solidFill>
                  <a:schemeClr val="tx1"/>
                </a:solidFill>
                <a:round/>
                <a:headEnd/>
                <a:tailEnd/>
              </a:ln>
            </p:spPr>
            <p:txBody>
              <a:bodyPr wrap="none" anchor="ctr"/>
              <a:lstStyle/>
              <a:p>
                <a:pPr algn="ctr"/>
                <a:endParaRPr lang="en-US" dirty="0">
                  <a:latin typeface="Corbel" pitchFamily="34" charset="0"/>
                </a:endParaRPr>
              </a:p>
            </p:txBody>
          </p:sp>
          <p:sp>
            <p:nvSpPr>
              <p:cNvPr id="3093" name="Oval 9"/>
              <p:cNvSpPr>
                <a:spLocks noChangeArrowheads="1"/>
              </p:cNvSpPr>
              <p:nvPr/>
            </p:nvSpPr>
            <p:spPr bwMode="auto">
              <a:xfrm>
                <a:off x="3318518" y="1647528"/>
                <a:ext cx="3429000" cy="3352800"/>
              </a:xfrm>
              <a:prstGeom prst="ellipse">
                <a:avLst/>
              </a:prstGeom>
              <a:solidFill>
                <a:schemeClr val="folHlink">
                  <a:alpha val="50195"/>
                </a:schemeClr>
              </a:solidFill>
              <a:ln w="28575" algn="ctr">
                <a:solidFill>
                  <a:schemeClr val="tx1"/>
                </a:solidFill>
                <a:round/>
                <a:headEnd/>
                <a:tailEnd/>
              </a:ln>
            </p:spPr>
            <p:txBody>
              <a:bodyPr wrap="none" anchor="ctr"/>
              <a:lstStyle/>
              <a:p>
                <a:pPr algn="ctr"/>
                <a:endParaRPr lang="en-US" dirty="0">
                  <a:latin typeface="Corbel" pitchFamily="34" charset="0"/>
                </a:endParaRPr>
              </a:p>
            </p:txBody>
          </p:sp>
          <p:sp>
            <p:nvSpPr>
              <p:cNvPr id="3094" name="Text Box 10"/>
              <p:cNvSpPr txBox="1">
                <a:spLocks noChangeArrowheads="1"/>
              </p:cNvSpPr>
              <p:nvPr/>
            </p:nvSpPr>
            <p:spPr bwMode="auto">
              <a:xfrm>
                <a:off x="3754438" y="5181600"/>
                <a:ext cx="1600200" cy="369332"/>
              </a:xfrm>
              <a:prstGeom prst="rect">
                <a:avLst/>
              </a:prstGeom>
              <a:noFill/>
              <a:ln w="9525" algn="ctr">
                <a:noFill/>
                <a:miter lim="800000"/>
                <a:headEnd/>
                <a:tailEnd/>
              </a:ln>
            </p:spPr>
            <p:txBody>
              <a:bodyPr>
                <a:spAutoFit/>
              </a:bodyPr>
              <a:lstStyle/>
              <a:p>
                <a:pPr algn="ctr">
                  <a:spcBef>
                    <a:spcPct val="50000"/>
                  </a:spcBef>
                </a:pPr>
                <a:r>
                  <a:rPr lang="en-US" sz="1800" dirty="0">
                    <a:latin typeface="Corbel" pitchFamily="34" charset="0"/>
                  </a:rPr>
                  <a:t>PTSD</a:t>
                </a:r>
              </a:p>
            </p:txBody>
          </p:sp>
          <p:sp>
            <p:nvSpPr>
              <p:cNvPr id="3095" name="Rectangle 12"/>
              <p:cNvSpPr>
                <a:spLocks noChangeArrowheads="1"/>
              </p:cNvSpPr>
              <p:nvPr/>
            </p:nvSpPr>
            <p:spPr bwMode="auto">
              <a:xfrm rot="-4669107">
                <a:off x="2578673" y="2803802"/>
                <a:ext cx="505267" cy="369332"/>
              </a:xfrm>
              <a:prstGeom prst="rect">
                <a:avLst/>
              </a:prstGeom>
              <a:noFill/>
              <a:ln w="9525" algn="ctr">
                <a:noFill/>
                <a:miter lim="800000"/>
                <a:headEnd/>
                <a:tailEnd/>
              </a:ln>
            </p:spPr>
            <p:txBody>
              <a:bodyPr wrap="none">
                <a:spAutoFit/>
              </a:bodyPr>
              <a:lstStyle/>
              <a:p>
                <a:r>
                  <a:rPr lang="en-US" sz="1800" dirty="0">
                    <a:latin typeface="Corbel" pitchFamily="34" charset="0"/>
                  </a:rPr>
                  <a:t>T</a:t>
                </a:r>
                <a:r>
                  <a:rPr lang="en-US" sz="1800" i="1" dirty="0">
                    <a:latin typeface="Corbel" pitchFamily="34" charset="0"/>
                  </a:rPr>
                  <a:t>B</a:t>
                </a:r>
                <a:r>
                  <a:rPr lang="en-US" sz="1800" dirty="0">
                    <a:latin typeface="Corbel" pitchFamily="34" charset="0"/>
                  </a:rPr>
                  <a:t>I</a:t>
                </a:r>
              </a:p>
            </p:txBody>
          </p:sp>
          <p:sp>
            <p:nvSpPr>
              <p:cNvPr id="3096" name="Text Box 13"/>
              <p:cNvSpPr txBox="1">
                <a:spLocks noChangeArrowheads="1"/>
              </p:cNvSpPr>
              <p:nvPr/>
            </p:nvSpPr>
            <p:spPr bwMode="auto">
              <a:xfrm rot="4765035">
                <a:off x="5811057" y="2793484"/>
                <a:ext cx="660374" cy="369332"/>
              </a:xfrm>
              <a:prstGeom prst="rect">
                <a:avLst/>
              </a:prstGeom>
              <a:noFill/>
              <a:ln w="9525" algn="ctr">
                <a:noFill/>
                <a:miter lim="800000"/>
                <a:headEnd/>
                <a:tailEnd/>
              </a:ln>
            </p:spPr>
            <p:txBody>
              <a:bodyPr wrap="none">
                <a:spAutoFit/>
              </a:bodyPr>
              <a:lstStyle/>
              <a:p>
                <a:r>
                  <a:rPr lang="en-US" sz="1800" dirty="0">
                    <a:latin typeface="Corbel" pitchFamily="34" charset="0"/>
                  </a:rPr>
                  <a:t>PAIN</a:t>
                </a:r>
              </a:p>
            </p:txBody>
          </p:sp>
          <p:sp>
            <p:nvSpPr>
              <p:cNvPr id="3098" name="Text Box 20"/>
              <p:cNvSpPr txBox="1">
                <a:spLocks noChangeArrowheads="1"/>
              </p:cNvSpPr>
              <p:nvPr/>
            </p:nvSpPr>
            <p:spPr bwMode="auto">
              <a:xfrm>
                <a:off x="3962400" y="1981200"/>
                <a:ext cx="989373" cy="369332"/>
              </a:xfrm>
              <a:prstGeom prst="rect">
                <a:avLst/>
              </a:prstGeom>
              <a:noFill/>
              <a:ln w="9525" algn="ctr">
                <a:noFill/>
                <a:miter lim="800000"/>
                <a:headEnd/>
                <a:tailEnd/>
              </a:ln>
            </p:spPr>
            <p:txBody>
              <a:bodyPr wrap="none">
                <a:spAutoFit/>
              </a:bodyPr>
              <a:lstStyle/>
              <a:p>
                <a:r>
                  <a:rPr lang="en-US" sz="1800" dirty="0">
                    <a:latin typeface="Corbel" pitchFamily="34" charset="0"/>
                  </a:rPr>
                  <a:t>TBI/Pain</a:t>
                </a:r>
              </a:p>
            </p:txBody>
          </p:sp>
          <p:sp>
            <p:nvSpPr>
              <p:cNvPr id="3099" name="Text Box 22"/>
              <p:cNvSpPr txBox="1">
                <a:spLocks noChangeArrowheads="1"/>
              </p:cNvSpPr>
              <p:nvPr/>
            </p:nvSpPr>
            <p:spPr bwMode="auto">
              <a:xfrm rot="3040756">
                <a:off x="2690043" y="4215884"/>
                <a:ext cx="1111202" cy="369332"/>
              </a:xfrm>
              <a:prstGeom prst="rect">
                <a:avLst/>
              </a:prstGeom>
              <a:noFill/>
              <a:ln w="9525" algn="ctr">
                <a:noFill/>
                <a:miter lim="800000"/>
                <a:headEnd/>
                <a:tailEnd/>
              </a:ln>
            </p:spPr>
            <p:txBody>
              <a:bodyPr wrap="none">
                <a:spAutoFit/>
              </a:bodyPr>
              <a:lstStyle/>
              <a:p>
                <a:r>
                  <a:rPr lang="en-US" sz="1800" dirty="0">
                    <a:latin typeface="Corbel" pitchFamily="34" charset="0"/>
                  </a:rPr>
                  <a:t>TBI/PTSD</a:t>
                </a:r>
              </a:p>
            </p:txBody>
          </p:sp>
          <p:sp>
            <p:nvSpPr>
              <p:cNvPr id="3100" name="Text Box 23"/>
              <p:cNvSpPr txBox="1">
                <a:spLocks noChangeArrowheads="1"/>
              </p:cNvSpPr>
              <p:nvPr/>
            </p:nvSpPr>
            <p:spPr bwMode="auto">
              <a:xfrm rot="-3673941">
                <a:off x="5239088" y="4034909"/>
                <a:ext cx="1210588" cy="369332"/>
              </a:xfrm>
              <a:prstGeom prst="rect">
                <a:avLst/>
              </a:prstGeom>
              <a:noFill/>
              <a:ln w="9525" algn="ctr">
                <a:noFill/>
                <a:miter lim="800000"/>
                <a:headEnd/>
                <a:tailEnd/>
              </a:ln>
            </p:spPr>
            <p:txBody>
              <a:bodyPr wrap="none">
                <a:spAutoFit/>
              </a:bodyPr>
              <a:lstStyle/>
              <a:p>
                <a:r>
                  <a:rPr lang="en-US" sz="1800" dirty="0">
                    <a:latin typeface="Corbel" pitchFamily="34" charset="0"/>
                  </a:rPr>
                  <a:t>Pain/PTSD</a:t>
                </a:r>
              </a:p>
            </p:txBody>
          </p:sp>
          <p:sp>
            <p:nvSpPr>
              <p:cNvPr id="3097" name="Text Box 14"/>
              <p:cNvSpPr txBox="1">
                <a:spLocks noChangeArrowheads="1"/>
              </p:cNvSpPr>
              <p:nvPr/>
            </p:nvSpPr>
            <p:spPr bwMode="auto">
              <a:xfrm>
                <a:off x="3318518" y="3015680"/>
                <a:ext cx="2638177" cy="1384995"/>
              </a:xfrm>
              <a:prstGeom prst="rect">
                <a:avLst/>
              </a:prstGeom>
              <a:noFill/>
              <a:ln w="9525" algn="ctr">
                <a:noFill/>
                <a:miter lim="800000"/>
                <a:headEnd/>
                <a:tailEnd/>
              </a:ln>
            </p:spPr>
            <p:txBody>
              <a:bodyPr wrap="square">
                <a:spAutoFit/>
              </a:bodyPr>
              <a:lstStyle/>
              <a:p>
                <a:pPr algn="ctr"/>
                <a:r>
                  <a:rPr lang="en-US" sz="2800" b="1" dirty="0">
                    <a:solidFill>
                      <a:schemeClr val="bg2"/>
                    </a:solidFill>
                    <a:latin typeface="Corbel" pitchFamily="34" charset="0"/>
                  </a:rPr>
                  <a:t>P3 Multi-symptom</a:t>
                </a:r>
              </a:p>
              <a:p>
                <a:pPr algn="ctr"/>
                <a:r>
                  <a:rPr lang="en-US" sz="2800" b="1" dirty="0">
                    <a:solidFill>
                      <a:schemeClr val="bg2"/>
                    </a:solidFill>
                    <a:latin typeface="Corbel" pitchFamily="34" charset="0"/>
                  </a:rPr>
                  <a:t>Disorder</a:t>
                </a:r>
              </a:p>
            </p:txBody>
          </p:sp>
        </p:grpSp>
        <p:sp>
          <p:nvSpPr>
            <p:cNvPr id="3079" name="TextBox 13"/>
            <p:cNvSpPr txBox="1">
              <a:spLocks noChangeArrowheads="1"/>
            </p:cNvSpPr>
            <p:nvPr/>
          </p:nvSpPr>
          <p:spPr bwMode="auto">
            <a:xfrm>
              <a:off x="609600" y="954088"/>
              <a:ext cx="3346622" cy="461665"/>
            </a:xfrm>
            <a:prstGeom prst="rect">
              <a:avLst/>
            </a:prstGeom>
            <a:noFill/>
            <a:ln w="9525">
              <a:noFill/>
              <a:miter lim="800000"/>
              <a:headEnd/>
              <a:tailEnd/>
            </a:ln>
          </p:spPr>
          <p:txBody>
            <a:bodyPr wrap="none">
              <a:spAutoFit/>
            </a:bodyPr>
            <a:lstStyle/>
            <a:p>
              <a:r>
                <a:rPr lang="en-US" sz="1200" b="1" dirty="0">
                  <a:latin typeface="Corbel" pitchFamily="34" charset="0"/>
                </a:rPr>
                <a:t>Lew, Otis, Tun, Kerns, Clark, &amp; Cifu, in review</a:t>
              </a:r>
            </a:p>
            <a:p>
              <a:r>
                <a:rPr lang="en-US" sz="1200" b="1" dirty="0">
                  <a:latin typeface="Corbel" pitchFamily="34" charset="0"/>
                </a:rPr>
                <a:t>Sample = 340 OEF/OIF outpatients at Boston VA</a:t>
              </a:r>
            </a:p>
          </p:txBody>
        </p:sp>
        <p:sp>
          <p:nvSpPr>
            <p:cNvPr id="3080" name="TextBox 16"/>
            <p:cNvSpPr txBox="1">
              <a:spLocks noChangeArrowheads="1"/>
            </p:cNvSpPr>
            <p:nvPr/>
          </p:nvSpPr>
          <p:spPr bwMode="auto">
            <a:xfrm>
              <a:off x="4127500" y="4506913"/>
              <a:ext cx="998538" cy="461962"/>
            </a:xfrm>
            <a:prstGeom prst="rect">
              <a:avLst/>
            </a:prstGeom>
            <a:noFill/>
            <a:ln w="9525">
              <a:noFill/>
              <a:miter lim="800000"/>
              <a:headEnd/>
              <a:tailEnd/>
            </a:ln>
          </p:spPr>
          <p:txBody>
            <a:bodyPr wrap="none">
              <a:spAutoFit/>
            </a:bodyPr>
            <a:lstStyle/>
            <a:p>
              <a:r>
                <a:rPr lang="en-US" sz="2400" b="1" dirty="0">
                  <a:solidFill>
                    <a:schemeClr val="bg2"/>
                  </a:solidFill>
                  <a:latin typeface="Corbel" pitchFamily="34" charset="0"/>
                </a:rPr>
                <a:t>42.1%</a:t>
              </a:r>
            </a:p>
          </p:txBody>
        </p:sp>
        <p:sp>
          <p:nvSpPr>
            <p:cNvPr id="3081" name="TextBox 17"/>
            <p:cNvSpPr txBox="1">
              <a:spLocks noChangeArrowheads="1"/>
            </p:cNvSpPr>
            <p:nvPr/>
          </p:nvSpPr>
          <p:spPr bwMode="auto">
            <a:xfrm>
              <a:off x="1676400" y="3048000"/>
              <a:ext cx="677863" cy="369888"/>
            </a:xfrm>
            <a:prstGeom prst="rect">
              <a:avLst/>
            </a:prstGeom>
            <a:noFill/>
            <a:ln w="9525">
              <a:noFill/>
              <a:miter lim="800000"/>
              <a:headEnd/>
              <a:tailEnd/>
            </a:ln>
          </p:spPr>
          <p:txBody>
            <a:bodyPr wrap="none">
              <a:spAutoFit/>
            </a:bodyPr>
            <a:lstStyle/>
            <a:p>
              <a:r>
                <a:rPr lang="en-US" sz="1800" b="1" dirty="0">
                  <a:latin typeface="Corbel" pitchFamily="34" charset="0"/>
                </a:rPr>
                <a:t>5.3%</a:t>
              </a:r>
            </a:p>
          </p:txBody>
        </p:sp>
        <p:sp>
          <p:nvSpPr>
            <p:cNvPr id="3082" name="TextBox 18"/>
            <p:cNvSpPr txBox="1">
              <a:spLocks noChangeArrowheads="1"/>
            </p:cNvSpPr>
            <p:nvPr/>
          </p:nvSpPr>
          <p:spPr bwMode="auto">
            <a:xfrm>
              <a:off x="4262438" y="5691188"/>
              <a:ext cx="606256" cy="369332"/>
            </a:xfrm>
            <a:prstGeom prst="rect">
              <a:avLst/>
            </a:prstGeom>
            <a:noFill/>
            <a:ln w="9525">
              <a:noFill/>
              <a:miter lim="800000"/>
              <a:headEnd/>
              <a:tailEnd/>
            </a:ln>
          </p:spPr>
          <p:txBody>
            <a:bodyPr wrap="none">
              <a:spAutoFit/>
            </a:bodyPr>
            <a:lstStyle/>
            <a:p>
              <a:r>
                <a:rPr lang="en-US" sz="1800" b="1" dirty="0">
                  <a:latin typeface="Corbel" pitchFamily="34" charset="0"/>
                </a:rPr>
                <a:t>2. %</a:t>
              </a:r>
            </a:p>
          </p:txBody>
        </p:sp>
        <p:sp>
          <p:nvSpPr>
            <p:cNvPr id="3083" name="TextBox 19"/>
            <p:cNvSpPr txBox="1">
              <a:spLocks noChangeArrowheads="1"/>
            </p:cNvSpPr>
            <p:nvPr/>
          </p:nvSpPr>
          <p:spPr bwMode="auto">
            <a:xfrm>
              <a:off x="6369050" y="4430713"/>
              <a:ext cx="793750" cy="369887"/>
            </a:xfrm>
            <a:prstGeom prst="rect">
              <a:avLst/>
            </a:prstGeom>
            <a:noFill/>
            <a:ln w="9525">
              <a:noFill/>
              <a:miter lim="800000"/>
              <a:headEnd/>
              <a:tailEnd/>
            </a:ln>
          </p:spPr>
          <p:txBody>
            <a:bodyPr wrap="none">
              <a:spAutoFit/>
            </a:bodyPr>
            <a:lstStyle/>
            <a:p>
              <a:r>
                <a:rPr lang="en-US" sz="1800" b="1" dirty="0">
                  <a:latin typeface="Corbel" pitchFamily="34" charset="0"/>
                </a:rPr>
                <a:t>16.5%</a:t>
              </a:r>
            </a:p>
          </p:txBody>
        </p:sp>
        <p:sp>
          <p:nvSpPr>
            <p:cNvPr id="3084" name="TextBox 20"/>
            <p:cNvSpPr txBox="1">
              <a:spLocks noChangeArrowheads="1"/>
            </p:cNvSpPr>
            <p:nvPr/>
          </p:nvSpPr>
          <p:spPr bwMode="auto">
            <a:xfrm>
              <a:off x="6673850" y="2895600"/>
              <a:ext cx="787395" cy="369332"/>
            </a:xfrm>
            <a:prstGeom prst="rect">
              <a:avLst/>
            </a:prstGeom>
            <a:noFill/>
            <a:ln w="9525">
              <a:noFill/>
              <a:miter lim="800000"/>
              <a:headEnd/>
              <a:tailEnd/>
            </a:ln>
          </p:spPr>
          <p:txBody>
            <a:bodyPr wrap="none">
              <a:spAutoFit/>
            </a:bodyPr>
            <a:lstStyle/>
            <a:p>
              <a:r>
                <a:rPr lang="en-US" sz="1800" b="1" dirty="0">
                  <a:latin typeface="Corbel" pitchFamily="34" charset="0"/>
                </a:rPr>
                <a:t>10.3%</a:t>
              </a:r>
            </a:p>
          </p:txBody>
        </p:sp>
        <p:sp>
          <p:nvSpPr>
            <p:cNvPr id="3085" name="TextBox 21"/>
            <p:cNvSpPr txBox="1">
              <a:spLocks noChangeArrowheads="1"/>
            </p:cNvSpPr>
            <p:nvPr/>
          </p:nvSpPr>
          <p:spPr bwMode="auto">
            <a:xfrm>
              <a:off x="4106863" y="2425700"/>
              <a:ext cx="798616" cy="369332"/>
            </a:xfrm>
            <a:prstGeom prst="rect">
              <a:avLst/>
            </a:prstGeom>
            <a:noFill/>
            <a:ln w="9525">
              <a:noFill/>
              <a:miter lim="800000"/>
              <a:headEnd/>
              <a:tailEnd/>
            </a:ln>
          </p:spPr>
          <p:txBody>
            <a:bodyPr wrap="none">
              <a:spAutoFit/>
            </a:bodyPr>
            <a:lstStyle/>
            <a:p>
              <a:r>
                <a:rPr lang="en-US" sz="1800" b="1" dirty="0">
                  <a:latin typeface="Corbel" pitchFamily="34" charset="0"/>
                </a:rPr>
                <a:t>12.6%</a:t>
              </a:r>
            </a:p>
          </p:txBody>
        </p:sp>
        <p:sp>
          <p:nvSpPr>
            <p:cNvPr id="3086" name="TextBox 22"/>
            <p:cNvSpPr txBox="1">
              <a:spLocks noChangeArrowheads="1"/>
            </p:cNvSpPr>
            <p:nvPr/>
          </p:nvSpPr>
          <p:spPr bwMode="auto">
            <a:xfrm>
              <a:off x="1981200" y="4354513"/>
              <a:ext cx="697627" cy="369332"/>
            </a:xfrm>
            <a:prstGeom prst="rect">
              <a:avLst/>
            </a:prstGeom>
            <a:noFill/>
            <a:ln w="9525">
              <a:noFill/>
              <a:miter lim="800000"/>
              <a:headEnd/>
              <a:tailEnd/>
            </a:ln>
          </p:spPr>
          <p:txBody>
            <a:bodyPr wrap="none">
              <a:spAutoFit/>
            </a:bodyPr>
            <a:lstStyle/>
            <a:p>
              <a:r>
                <a:rPr lang="en-US" sz="1800" b="1" dirty="0">
                  <a:latin typeface="Corbel" pitchFamily="34" charset="0"/>
                </a:rPr>
                <a:t>6.8%</a:t>
              </a:r>
            </a:p>
          </p:txBody>
        </p:sp>
        <p:sp>
          <p:nvSpPr>
            <p:cNvPr id="24" name="Right Arrow 23"/>
            <p:cNvSpPr/>
            <p:nvPr/>
          </p:nvSpPr>
          <p:spPr>
            <a:xfrm>
              <a:off x="2606674" y="4525962"/>
              <a:ext cx="381000" cy="4603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Right Arrow 24"/>
            <p:cNvSpPr/>
            <p:nvPr/>
          </p:nvSpPr>
          <p:spPr>
            <a:xfrm>
              <a:off x="2301874" y="3230563"/>
              <a:ext cx="381000" cy="4603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Right Arrow 25"/>
            <p:cNvSpPr/>
            <p:nvPr/>
          </p:nvSpPr>
          <p:spPr>
            <a:xfrm rot="11585575">
              <a:off x="5942009" y="4548187"/>
              <a:ext cx="466725" cy="4603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Right Arrow 26"/>
            <p:cNvSpPr/>
            <p:nvPr/>
          </p:nvSpPr>
          <p:spPr>
            <a:xfrm rot="10800000">
              <a:off x="6248396" y="3078163"/>
              <a:ext cx="457200" cy="4603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077" name="Footer Placeholder 29"/>
          <p:cNvSpPr>
            <a:spLocks noGrp="1"/>
          </p:cNvSpPr>
          <p:nvPr>
            <p:ph type="ftr" sz="quarter" idx="11"/>
          </p:nvPr>
        </p:nvSpPr>
        <p:spPr>
          <a:xfrm>
            <a:off x="1828800" y="6248400"/>
            <a:ext cx="1905000" cy="457200"/>
          </a:xfrm>
          <a:noFill/>
        </p:spPr>
        <p:txBody>
          <a:bodyPr/>
          <a:lstStyle/>
          <a:p>
            <a:pPr algn="l"/>
            <a:r>
              <a:rPr lang="en-US" sz="1000" b="1" dirty="0" smtClean="0">
                <a:solidFill>
                  <a:schemeClr val="tx1"/>
                </a:solidFill>
              </a:rPr>
              <a:t>CLARK- 2009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0"/>
          </p:nvPr>
        </p:nvSpPr>
        <p:spPr>
          <a:noFill/>
        </p:spPr>
        <p:txBody>
          <a:bodyPr/>
          <a:lstStyle/>
          <a:p>
            <a:fld id="{8C8D7B6B-90E6-4067-8AA9-7EF9195159EF}" type="slidenum">
              <a:rPr lang="en-US" smtClean="0"/>
              <a:pPr/>
              <a:t>26</a:t>
            </a:fld>
            <a:r>
              <a:rPr lang="en-US" smtClean="0"/>
              <a:t> </a:t>
            </a:r>
          </a:p>
        </p:txBody>
      </p:sp>
      <p:sp>
        <p:nvSpPr>
          <p:cNvPr id="9219" name="Rectangle 2"/>
          <p:cNvSpPr>
            <a:spLocks noGrp="1" noChangeArrowheads="1"/>
          </p:cNvSpPr>
          <p:nvPr>
            <p:ph type="title"/>
          </p:nvPr>
        </p:nvSpPr>
        <p:spPr>
          <a:xfrm>
            <a:off x="533400" y="762000"/>
            <a:ext cx="7772400" cy="990600"/>
          </a:xfrm>
          <a:effectLst/>
        </p:spPr>
        <p:txBody>
          <a:bodyPr/>
          <a:lstStyle/>
          <a:p>
            <a:r>
              <a:rPr lang="en-US" sz="3200" dirty="0" smtClean="0">
                <a:solidFill>
                  <a:srgbClr val="C00000"/>
                </a:solidFill>
              </a:rPr>
              <a:t>How do war and combat effect the </a:t>
            </a:r>
            <a:br>
              <a:rPr lang="en-US" sz="3200" dirty="0" smtClean="0">
                <a:solidFill>
                  <a:srgbClr val="C00000"/>
                </a:solidFill>
              </a:rPr>
            </a:br>
            <a:r>
              <a:rPr lang="en-US" sz="3200" dirty="0" smtClean="0">
                <a:solidFill>
                  <a:srgbClr val="C00000"/>
                </a:solidFill>
              </a:rPr>
              <a:t>lives of those people touched by them?</a:t>
            </a:r>
          </a:p>
        </p:txBody>
      </p:sp>
      <p:grpSp>
        <p:nvGrpSpPr>
          <p:cNvPr id="2" name="Group 4"/>
          <p:cNvGrpSpPr>
            <a:grpSpLocks/>
          </p:cNvGrpSpPr>
          <p:nvPr/>
        </p:nvGrpSpPr>
        <p:grpSpPr bwMode="auto">
          <a:xfrm>
            <a:off x="914400" y="1905000"/>
            <a:ext cx="7696200" cy="4029075"/>
            <a:chOff x="336" y="1152"/>
            <a:chExt cx="5088" cy="2799"/>
          </a:xfrm>
        </p:grpSpPr>
        <p:sp>
          <p:nvSpPr>
            <p:cNvPr id="67589" name="Oval 5"/>
            <p:cNvSpPr>
              <a:spLocks noChangeArrowheads="1"/>
            </p:cNvSpPr>
            <p:nvPr/>
          </p:nvSpPr>
          <p:spPr bwMode="auto">
            <a:xfrm>
              <a:off x="1104" y="2304"/>
              <a:ext cx="1104" cy="1051"/>
            </a:xfrm>
            <a:prstGeom prst="ellipse">
              <a:avLst/>
            </a:prstGeom>
            <a:gradFill rotWithShape="1">
              <a:gsLst>
                <a:gs pos="0">
                  <a:srgbClr val="339966">
                    <a:gamma/>
                    <a:shade val="57647"/>
                    <a:invGamma/>
                  </a:srgbClr>
                </a:gs>
                <a:gs pos="100000">
                  <a:srgbClr val="339966">
                    <a:alpha val="39999"/>
                  </a:srgbClr>
                </a:gs>
              </a:gsLst>
              <a:lin ang="5400000" scaled="1"/>
            </a:gradFill>
            <a:ln w="9525">
              <a:solidFill>
                <a:schemeClr val="tx1"/>
              </a:solidFill>
              <a:round/>
              <a:headEnd/>
              <a:tailEnd/>
            </a:ln>
            <a:effectLst/>
          </p:spPr>
          <p:txBody>
            <a:bodyPr wrap="none" anchor="ctr"/>
            <a:lstStyle/>
            <a:p>
              <a:pPr algn="ctr" eaLnBrk="0" hangingPunct="0">
                <a:defRPr/>
              </a:pPr>
              <a:endParaRPr lang="en-US" sz="1800" b="1">
                <a:solidFill>
                  <a:srgbClr val="E9EF9B"/>
                </a:solidFill>
                <a:effectLst>
                  <a:outerShdw blurRad="38100" dist="38100" dir="2700000" algn="tl">
                    <a:srgbClr val="000000"/>
                  </a:outerShdw>
                </a:effectLst>
              </a:endParaRPr>
            </a:p>
            <a:p>
              <a:pPr algn="ctr" eaLnBrk="0" hangingPunct="0">
                <a:defRPr/>
              </a:pPr>
              <a:r>
                <a:rPr lang="en-US" sz="1800" b="1"/>
                <a:t>Blast Exposure</a:t>
              </a:r>
            </a:p>
            <a:p>
              <a:pPr algn="ctr" eaLnBrk="0" hangingPunct="0">
                <a:defRPr/>
              </a:pPr>
              <a:r>
                <a:rPr lang="en-US" sz="1800" b="1"/>
                <a:t>TBI</a:t>
              </a:r>
            </a:p>
          </p:txBody>
        </p:sp>
        <p:sp>
          <p:nvSpPr>
            <p:cNvPr id="9222" name="Oval 6"/>
            <p:cNvSpPr>
              <a:spLocks noChangeArrowheads="1"/>
            </p:cNvSpPr>
            <p:nvPr/>
          </p:nvSpPr>
          <p:spPr bwMode="auto">
            <a:xfrm>
              <a:off x="336" y="1920"/>
              <a:ext cx="1152" cy="1056"/>
            </a:xfrm>
            <a:prstGeom prst="ellipse">
              <a:avLst/>
            </a:prstGeom>
            <a:gradFill rotWithShape="1">
              <a:gsLst>
                <a:gs pos="0">
                  <a:srgbClr val="5E4776"/>
                </a:gs>
                <a:gs pos="100000">
                  <a:srgbClr val="CC99FF">
                    <a:alpha val="39998"/>
                  </a:srgbClr>
                </a:gs>
              </a:gsLst>
              <a:lin ang="5400000" scaled="1"/>
            </a:gradFill>
            <a:ln w="9525">
              <a:solidFill>
                <a:schemeClr val="tx1"/>
              </a:solidFill>
              <a:round/>
              <a:headEnd/>
              <a:tailEnd/>
            </a:ln>
          </p:spPr>
          <p:txBody>
            <a:bodyPr wrap="none" anchor="ctr"/>
            <a:lstStyle/>
            <a:p>
              <a:pPr algn="ctr" eaLnBrk="0" hangingPunct="0"/>
              <a:r>
                <a:rPr lang="en-US" sz="1800" b="1"/>
                <a:t>Musculoskeletal </a:t>
              </a:r>
            </a:p>
            <a:p>
              <a:pPr algn="ctr" eaLnBrk="0" hangingPunct="0"/>
              <a:r>
                <a:rPr lang="en-US" sz="1800" b="1"/>
                <a:t>Pain</a:t>
              </a:r>
            </a:p>
          </p:txBody>
        </p:sp>
        <p:sp>
          <p:nvSpPr>
            <p:cNvPr id="9223" name="Oval 7"/>
            <p:cNvSpPr>
              <a:spLocks noChangeArrowheads="1"/>
            </p:cNvSpPr>
            <p:nvPr/>
          </p:nvSpPr>
          <p:spPr bwMode="auto">
            <a:xfrm>
              <a:off x="1248" y="1632"/>
              <a:ext cx="1104" cy="1008"/>
            </a:xfrm>
            <a:prstGeom prst="ellipse">
              <a:avLst/>
            </a:prstGeom>
            <a:gradFill rotWithShape="1">
              <a:gsLst>
                <a:gs pos="0">
                  <a:srgbClr val="AAAAD5">
                    <a:alpha val="64998"/>
                  </a:srgbClr>
                </a:gs>
                <a:gs pos="100000">
                  <a:srgbClr val="000080">
                    <a:alpha val="64998"/>
                  </a:srgbClr>
                </a:gs>
              </a:gsLst>
              <a:lin ang="5400000" scaled="1"/>
            </a:gradFill>
            <a:ln w="9525">
              <a:solidFill>
                <a:schemeClr val="tx1"/>
              </a:solidFill>
              <a:round/>
              <a:headEnd/>
              <a:tailEnd/>
            </a:ln>
          </p:spPr>
          <p:txBody>
            <a:bodyPr wrap="none" anchor="ctr"/>
            <a:lstStyle/>
            <a:p>
              <a:pPr algn="ctr" eaLnBrk="0" hangingPunct="0"/>
              <a:r>
                <a:rPr lang="en-US" sz="1800" b="1"/>
                <a:t>Depression</a:t>
              </a:r>
            </a:p>
          </p:txBody>
        </p:sp>
        <p:sp>
          <p:nvSpPr>
            <p:cNvPr id="67592" name="Oval 8"/>
            <p:cNvSpPr>
              <a:spLocks noChangeArrowheads="1"/>
            </p:cNvSpPr>
            <p:nvPr/>
          </p:nvSpPr>
          <p:spPr bwMode="auto">
            <a:xfrm>
              <a:off x="720" y="1248"/>
              <a:ext cx="1200" cy="1104"/>
            </a:xfrm>
            <a:prstGeom prst="ellipse">
              <a:avLst/>
            </a:prstGeom>
            <a:solidFill>
              <a:srgbClr val="FFCC99">
                <a:alpha val="39999"/>
              </a:srgbClr>
            </a:solidFill>
            <a:ln w="9525">
              <a:solidFill>
                <a:schemeClr val="tx1"/>
              </a:solidFill>
              <a:round/>
              <a:headEnd/>
              <a:tailEnd/>
            </a:ln>
            <a:effectLst/>
          </p:spPr>
          <p:txBody>
            <a:bodyPr wrap="none" anchor="ctr"/>
            <a:lstStyle/>
            <a:p>
              <a:pPr algn="ctr" eaLnBrk="0" hangingPunct="0">
                <a:defRPr/>
              </a:pPr>
              <a:r>
                <a:rPr lang="en-US" sz="1800" b="1"/>
                <a:t>PTSD</a:t>
              </a:r>
            </a:p>
            <a:p>
              <a:pPr algn="ctr" eaLnBrk="0" hangingPunct="0">
                <a:defRPr/>
              </a:pPr>
              <a:endParaRPr lang="en-US" sz="1800" b="1">
                <a:solidFill>
                  <a:schemeClr val="bg1"/>
                </a:solidFill>
                <a:effectLst>
                  <a:outerShdw blurRad="38100" dist="38100" dir="2700000" algn="tl">
                    <a:srgbClr val="000000"/>
                  </a:outerShdw>
                </a:effectLst>
              </a:endParaRPr>
            </a:p>
          </p:txBody>
        </p:sp>
        <p:sp>
          <p:nvSpPr>
            <p:cNvPr id="67593" name="Oval 9"/>
            <p:cNvSpPr>
              <a:spLocks noChangeArrowheads="1"/>
            </p:cNvSpPr>
            <p:nvPr/>
          </p:nvSpPr>
          <p:spPr bwMode="auto">
            <a:xfrm>
              <a:off x="4080" y="2111"/>
              <a:ext cx="1104" cy="1105"/>
            </a:xfrm>
            <a:prstGeom prst="ellipse">
              <a:avLst/>
            </a:prstGeom>
            <a:gradFill rotWithShape="1">
              <a:gsLst>
                <a:gs pos="0">
                  <a:srgbClr val="339966">
                    <a:gamma/>
                    <a:shade val="57647"/>
                    <a:invGamma/>
                  </a:srgbClr>
                </a:gs>
                <a:gs pos="100000">
                  <a:srgbClr val="339966">
                    <a:alpha val="39999"/>
                  </a:srgbClr>
                </a:gs>
              </a:gsLst>
              <a:lin ang="5400000" scaled="1"/>
            </a:gradFill>
            <a:ln w="9525">
              <a:solidFill>
                <a:schemeClr val="tx1"/>
              </a:solidFill>
              <a:round/>
              <a:headEnd/>
              <a:tailEnd/>
            </a:ln>
            <a:effectLst/>
          </p:spPr>
          <p:txBody>
            <a:bodyPr wrap="none" anchor="ctr"/>
            <a:lstStyle/>
            <a:p>
              <a:pPr algn="ctr" eaLnBrk="0" hangingPunct="0">
                <a:defRPr/>
              </a:pPr>
              <a:endParaRPr lang="en-US" sz="1800" b="1">
                <a:solidFill>
                  <a:srgbClr val="7ACED0"/>
                </a:solidFill>
                <a:effectLst>
                  <a:outerShdw blurRad="38100" dist="38100" dir="2700000" algn="tl">
                    <a:srgbClr val="000000"/>
                  </a:outerShdw>
                </a:effectLst>
              </a:endParaRPr>
            </a:p>
            <a:p>
              <a:pPr algn="ctr" eaLnBrk="0" hangingPunct="0">
                <a:defRPr/>
              </a:pPr>
              <a:r>
                <a:rPr lang="en-US" sz="1400" b="1"/>
                <a:t>Deficits in </a:t>
              </a:r>
            </a:p>
            <a:p>
              <a:pPr algn="ctr" eaLnBrk="0" hangingPunct="0">
                <a:defRPr/>
              </a:pPr>
              <a:r>
                <a:rPr lang="en-US" sz="1400" b="1"/>
                <a:t>Social Role </a:t>
              </a:r>
            </a:p>
            <a:p>
              <a:pPr algn="ctr" eaLnBrk="0" hangingPunct="0">
                <a:defRPr/>
              </a:pPr>
              <a:r>
                <a:rPr lang="en-US" sz="1400" b="1"/>
                <a:t>Functioning</a:t>
              </a:r>
              <a:r>
                <a:rPr lang="en-US" sz="1400" b="1">
                  <a:solidFill>
                    <a:schemeClr val="bg1"/>
                  </a:solidFill>
                </a:rPr>
                <a:t> </a:t>
              </a:r>
            </a:p>
            <a:p>
              <a:pPr algn="ctr" eaLnBrk="0" hangingPunct="0">
                <a:defRPr/>
              </a:pPr>
              <a:endParaRPr lang="en-US" sz="1400" b="1">
                <a:solidFill>
                  <a:schemeClr val="bg1"/>
                </a:solidFill>
              </a:endParaRPr>
            </a:p>
          </p:txBody>
        </p:sp>
        <p:sp>
          <p:nvSpPr>
            <p:cNvPr id="9226" name="Oval 10"/>
            <p:cNvSpPr>
              <a:spLocks noChangeArrowheads="1"/>
            </p:cNvSpPr>
            <p:nvPr/>
          </p:nvSpPr>
          <p:spPr bwMode="auto">
            <a:xfrm>
              <a:off x="3312" y="1728"/>
              <a:ext cx="1152" cy="1056"/>
            </a:xfrm>
            <a:prstGeom prst="ellipse">
              <a:avLst/>
            </a:prstGeom>
            <a:gradFill rotWithShape="1">
              <a:gsLst>
                <a:gs pos="0">
                  <a:srgbClr val="5E4776"/>
                </a:gs>
                <a:gs pos="100000">
                  <a:srgbClr val="CC99FF">
                    <a:alpha val="39998"/>
                  </a:srgbClr>
                </a:gs>
              </a:gsLst>
              <a:lin ang="5400000" scaled="1"/>
            </a:gradFill>
            <a:ln w="9525">
              <a:solidFill>
                <a:schemeClr val="tx1"/>
              </a:solidFill>
              <a:round/>
              <a:headEnd/>
              <a:tailEnd/>
            </a:ln>
          </p:spPr>
          <p:txBody>
            <a:bodyPr wrap="none" anchor="ctr"/>
            <a:lstStyle/>
            <a:p>
              <a:pPr algn="ctr" eaLnBrk="0" hangingPunct="0"/>
              <a:r>
                <a:rPr lang="en-US" sz="1800" b="1"/>
                <a:t>Financial</a:t>
              </a:r>
            </a:p>
            <a:p>
              <a:pPr algn="ctr" eaLnBrk="0" hangingPunct="0"/>
              <a:r>
                <a:rPr lang="en-US" sz="1800" b="1"/>
                <a:t>Stress</a:t>
              </a:r>
            </a:p>
          </p:txBody>
        </p:sp>
        <p:sp>
          <p:nvSpPr>
            <p:cNvPr id="9227" name="Oval 11"/>
            <p:cNvSpPr>
              <a:spLocks noChangeArrowheads="1"/>
            </p:cNvSpPr>
            <p:nvPr/>
          </p:nvSpPr>
          <p:spPr bwMode="auto">
            <a:xfrm>
              <a:off x="4224" y="1440"/>
              <a:ext cx="1104" cy="1008"/>
            </a:xfrm>
            <a:prstGeom prst="ellipse">
              <a:avLst/>
            </a:prstGeom>
            <a:gradFill rotWithShape="1">
              <a:gsLst>
                <a:gs pos="0">
                  <a:srgbClr val="AAAAD5">
                    <a:alpha val="64998"/>
                  </a:srgbClr>
                </a:gs>
                <a:gs pos="100000">
                  <a:srgbClr val="000080">
                    <a:alpha val="64998"/>
                  </a:srgbClr>
                </a:gs>
              </a:gsLst>
              <a:lin ang="5400000" scaled="1"/>
            </a:gradFill>
            <a:ln w="9525">
              <a:solidFill>
                <a:schemeClr val="tx1"/>
              </a:solidFill>
              <a:round/>
              <a:headEnd/>
              <a:tailEnd/>
            </a:ln>
          </p:spPr>
          <p:txBody>
            <a:bodyPr wrap="none" anchor="ctr"/>
            <a:lstStyle/>
            <a:p>
              <a:pPr algn="ctr" eaLnBrk="0" hangingPunct="0"/>
              <a:r>
                <a:rPr lang="en-US" sz="1800" b="1"/>
                <a:t>Vocational</a:t>
              </a:r>
            </a:p>
            <a:p>
              <a:pPr algn="ctr" eaLnBrk="0" hangingPunct="0"/>
              <a:r>
                <a:rPr lang="en-US" sz="1800" b="1"/>
                <a:t>Challenges</a:t>
              </a:r>
            </a:p>
          </p:txBody>
        </p:sp>
        <p:sp>
          <p:nvSpPr>
            <p:cNvPr id="9228" name="Oval 12"/>
            <p:cNvSpPr>
              <a:spLocks noChangeArrowheads="1"/>
            </p:cNvSpPr>
            <p:nvPr/>
          </p:nvSpPr>
          <p:spPr bwMode="auto">
            <a:xfrm>
              <a:off x="3744" y="1152"/>
              <a:ext cx="1200" cy="1104"/>
            </a:xfrm>
            <a:prstGeom prst="ellipse">
              <a:avLst/>
            </a:prstGeom>
            <a:solidFill>
              <a:srgbClr val="FFCC99">
                <a:alpha val="39999"/>
              </a:srgbClr>
            </a:solidFill>
            <a:ln w="9525">
              <a:solidFill>
                <a:schemeClr val="tx1"/>
              </a:solidFill>
              <a:round/>
              <a:headEnd/>
              <a:tailEnd/>
            </a:ln>
          </p:spPr>
          <p:txBody>
            <a:bodyPr wrap="none" anchor="ctr"/>
            <a:lstStyle/>
            <a:p>
              <a:pPr algn="ctr" eaLnBrk="0" hangingPunct="0"/>
              <a:r>
                <a:rPr lang="en-US" sz="1800" b="1"/>
                <a:t>Marital</a:t>
              </a:r>
              <a:r>
                <a:rPr lang="en-US" sz="1800" b="1">
                  <a:solidFill>
                    <a:schemeClr val="bg1"/>
                  </a:solidFill>
                </a:rPr>
                <a:t> </a:t>
              </a:r>
              <a:r>
                <a:rPr lang="en-US" sz="1800" b="1"/>
                <a:t>Stress</a:t>
              </a:r>
            </a:p>
            <a:p>
              <a:pPr algn="ctr" eaLnBrk="0" hangingPunct="0"/>
              <a:endParaRPr lang="en-US" sz="1800" b="1">
                <a:solidFill>
                  <a:srgbClr val="7ACED0"/>
                </a:solidFill>
              </a:endParaRPr>
            </a:p>
          </p:txBody>
        </p:sp>
        <p:sp>
          <p:nvSpPr>
            <p:cNvPr id="9229" name="AutoShape 13"/>
            <p:cNvSpPr>
              <a:spLocks noChangeArrowheads="1"/>
            </p:cNvSpPr>
            <p:nvPr/>
          </p:nvSpPr>
          <p:spPr bwMode="auto">
            <a:xfrm>
              <a:off x="2496" y="2141"/>
              <a:ext cx="672" cy="388"/>
            </a:xfrm>
            <a:prstGeom prst="rightArrow">
              <a:avLst>
                <a:gd name="adj1" fmla="val 50000"/>
                <a:gd name="adj2" fmla="val 43299"/>
              </a:avLst>
            </a:prstGeom>
            <a:solidFill>
              <a:schemeClr val="tx1"/>
            </a:solidFill>
            <a:ln w="9525" algn="ctr">
              <a:solidFill>
                <a:schemeClr val="bg1"/>
              </a:solidFill>
              <a:miter lim="800000"/>
              <a:headEnd/>
              <a:tailEnd/>
            </a:ln>
          </p:spPr>
          <p:txBody>
            <a:bodyPr lIns="0" tIns="0" rIns="0" bIns="0" anchor="ctr">
              <a:spAutoFit/>
            </a:bodyPr>
            <a:lstStyle/>
            <a:p>
              <a:pPr algn="ctr"/>
              <a:endParaRPr lang="en-US" sz="1800">
                <a:solidFill>
                  <a:srgbClr val="7B9CB5"/>
                </a:solidFill>
                <a:latin typeface="Tahoma" pitchFamily="34" charset="0"/>
              </a:endParaRPr>
            </a:p>
          </p:txBody>
        </p:sp>
        <p:sp>
          <p:nvSpPr>
            <p:cNvPr id="9230" name="Text Box 14"/>
            <p:cNvSpPr txBox="1">
              <a:spLocks noChangeArrowheads="1"/>
            </p:cNvSpPr>
            <p:nvPr/>
          </p:nvSpPr>
          <p:spPr bwMode="auto">
            <a:xfrm>
              <a:off x="576" y="3408"/>
              <a:ext cx="1872" cy="191"/>
            </a:xfrm>
            <a:prstGeom prst="rect">
              <a:avLst/>
            </a:prstGeom>
            <a:noFill/>
            <a:ln w="9525" algn="ctr">
              <a:noFill/>
              <a:miter lim="800000"/>
              <a:headEnd/>
              <a:tailEnd/>
            </a:ln>
          </p:spPr>
          <p:txBody>
            <a:bodyPr lIns="0" tIns="0" rIns="0" bIns="0">
              <a:spAutoFit/>
            </a:bodyPr>
            <a:lstStyle/>
            <a:p>
              <a:pPr algn="ctr">
                <a:spcBef>
                  <a:spcPct val="50000"/>
                </a:spcBef>
              </a:pPr>
              <a:r>
                <a:rPr lang="en-US" sz="1800" b="1">
                  <a:latin typeface="Tahoma" pitchFamily="34" charset="0"/>
                </a:rPr>
                <a:t>Medical Diagnosis </a:t>
              </a:r>
            </a:p>
          </p:txBody>
        </p:sp>
        <p:sp>
          <p:nvSpPr>
            <p:cNvPr id="9231" name="Text Box 15"/>
            <p:cNvSpPr txBox="1">
              <a:spLocks noChangeArrowheads="1"/>
            </p:cNvSpPr>
            <p:nvPr/>
          </p:nvSpPr>
          <p:spPr bwMode="auto">
            <a:xfrm>
              <a:off x="3312" y="3360"/>
              <a:ext cx="2112" cy="591"/>
            </a:xfrm>
            <a:prstGeom prst="rect">
              <a:avLst/>
            </a:prstGeom>
            <a:noFill/>
            <a:ln w="9525" algn="ctr">
              <a:noFill/>
              <a:miter lim="800000"/>
              <a:headEnd/>
              <a:tailEnd/>
            </a:ln>
          </p:spPr>
          <p:txBody>
            <a:bodyPr lIns="0" tIns="0" rIns="0" bIns="0">
              <a:spAutoFit/>
            </a:bodyPr>
            <a:lstStyle/>
            <a:p>
              <a:pPr algn="ctr">
                <a:spcBef>
                  <a:spcPct val="10000"/>
                </a:spcBef>
              </a:pPr>
              <a:r>
                <a:rPr lang="en-US" sz="1800" b="1">
                  <a:latin typeface="Tahoma" pitchFamily="34" charset="0"/>
                </a:rPr>
                <a:t>Impairment in Function and </a:t>
              </a:r>
            </a:p>
            <a:p>
              <a:pPr algn="ctr">
                <a:spcBef>
                  <a:spcPct val="10000"/>
                </a:spcBef>
              </a:pPr>
              <a:r>
                <a:rPr lang="en-US" sz="1800" b="1">
                  <a:latin typeface="Tahoma" pitchFamily="34" charset="0"/>
                </a:rPr>
                <a:t>Social</a:t>
              </a:r>
              <a:r>
                <a:rPr lang="en-US" sz="1800" b="1">
                  <a:solidFill>
                    <a:schemeClr val="bg1"/>
                  </a:solidFill>
                  <a:latin typeface="Tahoma" pitchFamily="34" charset="0"/>
                </a:rPr>
                <a:t> </a:t>
              </a:r>
              <a:r>
                <a:rPr lang="en-US" sz="1800" b="1">
                  <a:latin typeface="Tahoma" pitchFamily="34" charset="0"/>
                </a:rPr>
                <a:t>Reintegration</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381000" y="685800"/>
            <a:ext cx="8534400" cy="609600"/>
          </a:xfrm>
          <a:effectLst/>
        </p:spPr>
        <p:txBody>
          <a:bodyPr/>
          <a:lstStyle/>
          <a:p>
            <a:pPr eaLnBrk="1" hangingPunct="1"/>
            <a:r>
              <a:rPr lang="en-US" sz="3600" dirty="0" smtClean="0">
                <a:solidFill>
                  <a:schemeClr val="tx1"/>
                </a:solidFill>
                <a:latin typeface="Arial" pitchFamily="34" charset="0"/>
              </a:rPr>
              <a:t>What do these veterans say they need?</a:t>
            </a:r>
            <a:endParaRPr lang="en-US" sz="3200" dirty="0" smtClean="0">
              <a:solidFill>
                <a:schemeClr val="tx1"/>
              </a:solidFill>
            </a:endParaRPr>
          </a:p>
        </p:txBody>
      </p:sp>
      <p:sp>
        <p:nvSpPr>
          <p:cNvPr id="26626" name="Rectangle 3"/>
          <p:cNvSpPr>
            <a:spLocks noGrp="1" noChangeArrowheads="1"/>
          </p:cNvSpPr>
          <p:nvPr>
            <p:ph idx="1"/>
          </p:nvPr>
        </p:nvSpPr>
        <p:spPr>
          <a:xfrm>
            <a:off x="2133600" y="1447800"/>
            <a:ext cx="7010400" cy="4754563"/>
          </a:xfrm>
        </p:spPr>
        <p:txBody>
          <a:bodyPr/>
          <a:lstStyle/>
          <a:p>
            <a:pPr lvl="2" eaLnBrk="1" hangingPunct="1">
              <a:lnSpc>
                <a:spcPct val="80000"/>
              </a:lnSpc>
            </a:pPr>
            <a:r>
              <a:rPr lang="en-US" sz="1800" smtClean="0"/>
              <a:t> </a:t>
            </a:r>
            <a:r>
              <a:rPr lang="en-US" sz="1800" b="1" smtClean="0"/>
              <a:t>Medical Care				49</a:t>
            </a:r>
          </a:p>
          <a:p>
            <a:pPr lvl="2" eaLnBrk="1" hangingPunct="1">
              <a:lnSpc>
                <a:spcPct val="80000"/>
              </a:lnSpc>
            </a:pPr>
            <a:r>
              <a:rPr lang="en-US" sz="1800" b="1" smtClean="0"/>
              <a:t> Assistance with C&amp;P claim		21</a:t>
            </a:r>
          </a:p>
          <a:p>
            <a:pPr lvl="2" eaLnBrk="1" hangingPunct="1">
              <a:lnSpc>
                <a:spcPct val="80000"/>
              </a:lnSpc>
            </a:pPr>
            <a:r>
              <a:rPr lang="en-US" sz="1800" b="1" smtClean="0"/>
              <a:t> Financial				19</a:t>
            </a:r>
          </a:p>
          <a:p>
            <a:pPr lvl="2" eaLnBrk="1" hangingPunct="1">
              <a:lnSpc>
                <a:spcPct val="80000"/>
              </a:lnSpc>
            </a:pPr>
            <a:r>
              <a:rPr lang="en-US" sz="1800" b="1" smtClean="0"/>
              <a:t> Employment				19</a:t>
            </a:r>
          </a:p>
          <a:p>
            <a:pPr lvl="2" eaLnBrk="1" hangingPunct="1">
              <a:lnSpc>
                <a:spcPct val="80000"/>
              </a:lnSpc>
            </a:pPr>
            <a:r>
              <a:rPr lang="en-US" sz="1800" b="1" smtClean="0"/>
              <a:t> Dental 				16</a:t>
            </a:r>
          </a:p>
          <a:p>
            <a:pPr lvl="2" eaLnBrk="1" hangingPunct="1">
              <a:lnSpc>
                <a:spcPct val="80000"/>
              </a:lnSpc>
            </a:pPr>
            <a:r>
              <a:rPr lang="en-US" sz="1800" b="1" smtClean="0"/>
              <a:t> Someone who understands		15</a:t>
            </a:r>
          </a:p>
          <a:p>
            <a:pPr lvl="2" eaLnBrk="1" hangingPunct="1">
              <a:lnSpc>
                <a:spcPct val="80000"/>
              </a:lnSpc>
            </a:pPr>
            <a:r>
              <a:rPr lang="en-US" sz="1800" b="1" smtClean="0"/>
              <a:t> Sleep					13</a:t>
            </a:r>
          </a:p>
          <a:p>
            <a:pPr lvl="2" eaLnBrk="1" hangingPunct="1">
              <a:lnSpc>
                <a:spcPct val="80000"/>
              </a:lnSpc>
            </a:pPr>
            <a:r>
              <a:rPr lang="en-US" sz="1800" b="1" smtClean="0"/>
              <a:t> Education				13</a:t>
            </a:r>
          </a:p>
          <a:p>
            <a:pPr lvl="2" eaLnBrk="1" hangingPunct="1">
              <a:lnSpc>
                <a:spcPct val="80000"/>
              </a:lnSpc>
            </a:pPr>
            <a:r>
              <a:rPr lang="en-US" sz="1800" b="1" smtClean="0"/>
              <a:t> Mental Health				13</a:t>
            </a:r>
          </a:p>
          <a:p>
            <a:pPr lvl="2" eaLnBrk="1" hangingPunct="1">
              <a:lnSpc>
                <a:spcPct val="80000"/>
              </a:lnSpc>
            </a:pPr>
            <a:r>
              <a:rPr lang="en-US" sz="1800" b="1" smtClean="0"/>
              <a:t> Counseling				12</a:t>
            </a:r>
          </a:p>
          <a:p>
            <a:pPr lvl="2" eaLnBrk="1" hangingPunct="1">
              <a:lnSpc>
                <a:spcPct val="80000"/>
              </a:lnSpc>
            </a:pPr>
            <a:r>
              <a:rPr lang="en-US" sz="1800" b="1" smtClean="0"/>
              <a:t> Marital				  9</a:t>
            </a:r>
          </a:p>
          <a:p>
            <a:pPr lvl="2" eaLnBrk="1" hangingPunct="1">
              <a:lnSpc>
                <a:spcPct val="80000"/>
              </a:lnSpc>
            </a:pPr>
            <a:r>
              <a:rPr lang="en-US" sz="1800" b="1" smtClean="0"/>
              <a:t> Help with family/friends		  8</a:t>
            </a:r>
          </a:p>
          <a:p>
            <a:pPr lvl="2" eaLnBrk="1" hangingPunct="1">
              <a:lnSpc>
                <a:spcPct val="80000"/>
              </a:lnSpc>
            </a:pPr>
            <a:r>
              <a:rPr lang="en-US" sz="1800" b="1" smtClean="0"/>
              <a:t> Housing				 6</a:t>
            </a:r>
          </a:p>
          <a:p>
            <a:pPr lvl="2" eaLnBrk="1" hangingPunct="1">
              <a:lnSpc>
                <a:spcPct val="80000"/>
              </a:lnSpc>
            </a:pPr>
            <a:r>
              <a:rPr lang="en-US" sz="1800" b="1" smtClean="0"/>
              <a:t> Sexual functioning			  6</a:t>
            </a:r>
          </a:p>
          <a:p>
            <a:pPr lvl="2" eaLnBrk="1" hangingPunct="1">
              <a:lnSpc>
                <a:spcPct val="80000"/>
              </a:lnSpc>
            </a:pPr>
            <a:r>
              <a:rPr lang="en-US" sz="1800" b="1" smtClean="0"/>
              <a:t> Legal					  4</a:t>
            </a:r>
          </a:p>
          <a:p>
            <a:pPr lvl="2" eaLnBrk="1" hangingPunct="1">
              <a:lnSpc>
                <a:spcPct val="80000"/>
              </a:lnSpc>
            </a:pPr>
            <a:r>
              <a:rPr lang="en-US" sz="1800" b="1" smtClean="0"/>
              <a:t> ETOH treatment			  2</a:t>
            </a:r>
          </a:p>
        </p:txBody>
      </p:sp>
      <p:sp>
        <p:nvSpPr>
          <p:cNvPr id="36866" name="Rectangle 6"/>
          <p:cNvSpPr>
            <a:spLocks noGrp="1" noChangeArrowheads="1"/>
          </p:cNvSpPr>
          <p:nvPr>
            <p:ph type="sldNum" sz="quarter" idx="12"/>
          </p:nvPr>
        </p:nvSpPr>
        <p:spPr/>
        <p:txBody>
          <a:bodyPr/>
          <a:lstStyle/>
          <a:p>
            <a:fld id="{91A2E417-B389-42D8-A262-1437726AD6F5}" type="slidenum">
              <a:rPr lang="en-US"/>
              <a:pPr/>
              <a:t>27</a:t>
            </a:fld>
            <a:r>
              <a:rPr lang="en-US"/>
              <a:t> </a:t>
            </a:r>
          </a:p>
        </p:txBody>
      </p:sp>
      <p:sp>
        <p:nvSpPr>
          <p:cNvPr id="26628" name="Rectangle 4"/>
          <p:cNvSpPr>
            <a:spLocks noChangeArrowheads="1"/>
          </p:cNvSpPr>
          <p:nvPr/>
        </p:nvSpPr>
        <p:spPr bwMode="auto">
          <a:xfrm>
            <a:off x="762000" y="2438400"/>
            <a:ext cx="1905000" cy="2282825"/>
          </a:xfrm>
          <a:prstGeom prst="rect">
            <a:avLst/>
          </a:prstGeom>
          <a:noFill/>
          <a:ln w="9525">
            <a:noFill/>
            <a:miter lim="800000"/>
            <a:headEnd/>
            <a:tailEnd/>
          </a:ln>
        </p:spPr>
        <p:txBody>
          <a:bodyPr>
            <a:spAutoFit/>
          </a:bodyPr>
          <a:lstStyle/>
          <a:p>
            <a:pPr eaLnBrk="0" hangingPunct="0"/>
            <a:r>
              <a:rPr lang="en-US" sz="2400"/>
              <a:t>OEF/OIF</a:t>
            </a:r>
          </a:p>
          <a:p>
            <a:pPr eaLnBrk="0" hangingPunct="0"/>
            <a:r>
              <a:rPr lang="en-US" sz="2400"/>
              <a:t>Combat Veterans separating from service at Ft Lewis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59E4DF6-EFB8-49B9-B7B9-ABCF1E859062}" type="slidenum">
              <a:rPr lang="en-US"/>
              <a:pPr/>
              <a:t>28</a:t>
            </a:fld>
            <a:endParaRPr lang="en-US"/>
          </a:p>
        </p:txBody>
      </p:sp>
      <p:sp>
        <p:nvSpPr>
          <p:cNvPr id="1187842" name="Rectangle 2"/>
          <p:cNvSpPr>
            <a:spLocks noGrp="1" noChangeArrowheads="1"/>
          </p:cNvSpPr>
          <p:nvPr>
            <p:ph type="title"/>
          </p:nvPr>
        </p:nvSpPr>
        <p:spPr>
          <a:xfrm>
            <a:off x="381000" y="304800"/>
            <a:ext cx="8229600" cy="609600"/>
          </a:xfrm>
        </p:spPr>
        <p:txBody>
          <a:bodyPr/>
          <a:lstStyle/>
          <a:p>
            <a:r>
              <a:rPr lang="en-US" sz="3200" dirty="0"/>
              <a:t>Expectations of </a:t>
            </a:r>
            <a:r>
              <a:rPr lang="en-US" sz="3200" dirty="0" smtClean="0"/>
              <a:t>OEF/OIF </a:t>
            </a:r>
            <a:r>
              <a:rPr lang="en-US" sz="3200" dirty="0"/>
              <a:t>Combat Veterans</a:t>
            </a:r>
          </a:p>
        </p:txBody>
      </p:sp>
      <p:sp>
        <p:nvSpPr>
          <p:cNvPr id="1187843" name="Rectangle 3"/>
          <p:cNvSpPr>
            <a:spLocks noGrp="1" noChangeArrowheads="1"/>
          </p:cNvSpPr>
          <p:nvPr>
            <p:ph type="body" idx="1"/>
          </p:nvPr>
        </p:nvSpPr>
        <p:spPr>
          <a:xfrm>
            <a:off x="457200" y="1524000"/>
            <a:ext cx="8229600" cy="5059363"/>
          </a:xfrm>
        </p:spPr>
        <p:txBody>
          <a:bodyPr/>
          <a:lstStyle/>
          <a:p>
            <a:pPr>
              <a:lnSpc>
                <a:spcPct val="80000"/>
              </a:lnSpc>
              <a:buFontTx/>
              <a:buNone/>
            </a:pPr>
            <a:r>
              <a:rPr lang="en-US" sz="2400" b="1" dirty="0"/>
              <a:t>Results of multiple focus groups</a:t>
            </a:r>
          </a:p>
          <a:p>
            <a:pPr>
              <a:lnSpc>
                <a:spcPct val="80000"/>
              </a:lnSpc>
            </a:pPr>
            <a:r>
              <a:rPr lang="en-US" sz="1800" dirty="0"/>
              <a:t>Compassionate, empathic staff beginning with the receptionist and extending to all members of the team</a:t>
            </a:r>
          </a:p>
          <a:p>
            <a:pPr>
              <a:lnSpc>
                <a:spcPct val="80000"/>
              </a:lnSpc>
            </a:pPr>
            <a:r>
              <a:rPr lang="en-US" sz="1800" dirty="0"/>
              <a:t>Comprehensive intake and assessment by staff with experience in post-combat health care and knowledgeable in military medicine and the OEF-OIF conflict.</a:t>
            </a:r>
          </a:p>
          <a:p>
            <a:pPr>
              <a:lnSpc>
                <a:spcPct val="80000"/>
              </a:lnSpc>
            </a:pPr>
            <a:r>
              <a:rPr lang="en-US" sz="1800" dirty="0"/>
              <a:t>Appointments timely minimizing needless waiting</a:t>
            </a:r>
          </a:p>
          <a:p>
            <a:pPr>
              <a:lnSpc>
                <a:spcPct val="80000"/>
              </a:lnSpc>
            </a:pPr>
            <a:r>
              <a:rPr lang="en-US" sz="1800" dirty="0"/>
              <a:t>Appointments scheduled during same day to minimize multiple visits. </a:t>
            </a:r>
          </a:p>
          <a:p>
            <a:pPr>
              <a:lnSpc>
                <a:spcPct val="80000"/>
              </a:lnSpc>
            </a:pPr>
            <a:r>
              <a:rPr lang="en-US" sz="1800" dirty="0"/>
              <a:t>Co-localization of services preferable.</a:t>
            </a:r>
          </a:p>
          <a:p>
            <a:pPr>
              <a:lnSpc>
                <a:spcPct val="80000"/>
              </a:lnSpc>
            </a:pPr>
            <a:r>
              <a:rPr lang="en-US" sz="1800" dirty="0"/>
              <a:t>Excellent telephone and clinic visit access to providers and staff.  Same day access is extremely important if at all possible</a:t>
            </a:r>
          </a:p>
          <a:p>
            <a:pPr>
              <a:lnSpc>
                <a:spcPct val="80000"/>
              </a:lnSpc>
            </a:pPr>
            <a:r>
              <a:rPr lang="en-US" sz="1800" dirty="0"/>
              <a:t>Comfortable, relatively quiet waiting area that is sensitive to the needs of returning combat veterans, including wireless internet access</a:t>
            </a:r>
          </a:p>
          <a:p>
            <a:pPr>
              <a:lnSpc>
                <a:spcPct val="80000"/>
              </a:lnSpc>
            </a:pPr>
            <a:r>
              <a:rPr lang="en-US" sz="1800" dirty="0"/>
              <a:t>Extended hours should be available, including at least one evening and one weekend day.</a:t>
            </a:r>
          </a:p>
          <a:p>
            <a:pPr lvl="2">
              <a:lnSpc>
                <a:spcPct val="80000"/>
              </a:lnSpc>
              <a:spcBef>
                <a:spcPts val="500"/>
              </a:spcBef>
              <a:spcAft>
                <a:spcPts val="500"/>
              </a:spcAft>
              <a:buFontTx/>
              <a:buNone/>
            </a:pPr>
            <a:endParaRPr lang="en-US"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29</a:t>
            </a:fld>
            <a:r>
              <a:rPr lang="en-US"/>
              <a:t> </a:t>
            </a:r>
          </a:p>
        </p:txBody>
      </p:sp>
      <p:sp>
        <p:nvSpPr>
          <p:cNvPr id="32770" name="Rectangle 27"/>
          <p:cNvSpPr>
            <a:spLocks noChangeArrowheads="1"/>
          </p:cNvSpPr>
          <p:nvPr/>
        </p:nvSpPr>
        <p:spPr bwMode="auto">
          <a:xfrm>
            <a:off x="1371600" y="990600"/>
            <a:ext cx="6781800" cy="579438"/>
          </a:xfrm>
          <a:prstGeom prst="rect">
            <a:avLst/>
          </a:prstGeom>
          <a:noFill/>
          <a:ln w="9525">
            <a:noFill/>
            <a:miter lim="800000"/>
            <a:headEnd/>
            <a:tailEnd/>
          </a:ln>
        </p:spPr>
        <p:txBody>
          <a:bodyPr>
            <a:spAutoFit/>
          </a:bodyPr>
          <a:lstStyle/>
          <a:p>
            <a:pPr eaLnBrk="0" hangingPunct="0"/>
            <a:r>
              <a:rPr lang="en-US" sz="3200" b="1"/>
              <a:t>Post-Combat Health Concerns</a:t>
            </a:r>
            <a:endParaRPr lang="en-US" sz="2800" b="1"/>
          </a:p>
        </p:txBody>
      </p:sp>
      <p:grpSp>
        <p:nvGrpSpPr>
          <p:cNvPr id="32771" name="Group 28"/>
          <p:cNvGrpSpPr>
            <a:grpSpLocks/>
          </p:cNvGrpSpPr>
          <p:nvPr/>
        </p:nvGrpSpPr>
        <p:grpSpPr bwMode="auto">
          <a:xfrm>
            <a:off x="1828800" y="2057400"/>
            <a:ext cx="5949950" cy="4495800"/>
            <a:chOff x="1104" y="1056"/>
            <a:chExt cx="3748"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04" y="1584"/>
              <a:ext cx="956" cy="404"/>
            </a:xfrm>
            <a:prstGeom prst="rect">
              <a:avLst/>
            </a:prstGeom>
            <a:noFill/>
            <a:ln w="9525">
              <a:noFill/>
              <a:miter lim="800000"/>
              <a:headEnd/>
              <a:tailEnd/>
            </a:ln>
          </p:spPr>
          <p:txBody>
            <a:bodyPr wrap="none">
              <a:spAutoFit/>
            </a:bodyPr>
            <a:lstStyle/>
            <a:p>
              <a:pPr algn="ctr"/>
              <a:r>
                <a:rPr lang="en-US" sz="1800" b="1" dirty="0">
                  <a:solidFill>
                    <a:schemeClr val="bg1"/>
                  </a:solidFill>
                </a:rPr>
                <a:t>Non-combat</a:t>
              </a:r>
            </a:p>
            <a:p>
              <a:pPr algn="ctr"/>
              <a:r>
                <a:rPr lang="en-US" sz="1800" b="1" dirty="0">
                  <a:solidFill>
                    <a:schemeClr val="bg1"/>
                  </a:solidFill>
                </a:rPr>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a:solidFill>
                    <a:schemeClr val="bg1"/>
                  </a:solidFill>
                </a:rPr>
                <a:t>Post-combat </a:t>
              </a:r>
            </a:p>
            <a:p>
              <a:pPr algn="ctr"/>
              <a:r>
                <a:rPr lang="en-US" sz="1800" b="1">
                  <a:solidFill>
                    <a:schemeClr val="bg1"/>
                  </a:solidFill>
                </a:rPr>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a:solidFill>
                    <a:schemeClr val="bg1"/>
                  </a:solidFill>
                </a:rPr>
                <a:t>Spiritual /</a:t>
              </a:r>
            </a:p>
            <a:p>
              <a:pPr algn="ctr"/>
              <a:r>
                <a:rPr lang="en-US" sz="1800" b="1">
                  <a:solidFill>
                    <a:schemeClr val="bg1"/>
                  </a:solidFill>
                </a:rPr>
                <a:t>existential</a:t>
              </a:r>
            </a:p>
            <a:p>
              <a:pPr algn="ctr"/>
              <a:r>
                <a:rPr lang="en-US" sz="1800" b="1">
                  <a:solidFill>
                    <a:schemeClr val="bg1"/>
                  </a:solidFill>
                </a:rPr>
                <a:t>struggles</a:t>
              </a:r>
            </a:p>
          </p:txBody>
        </p:sp>
        <p:sp>
          <p:nvSpPr>
            <p:cNvPr id="32787" name="Text Box 44"/>
            <p:cNvSpPr txBox="1">
              <a:spLocks noChangeArrowheads="1"/>
            </p:cNvSpPr>
            <p:nvPr/>
          </p:nvSpPr>
          <p:spPr bwMode="auto">
            <a:xfrm>
              <a:off x="1920" y="1296"/>
              <a:ext cx="652" cy="404"/>
            </a:xfrm>
            <a:prstGeom prst="rect">
              <a:avLst/>
            </a:prstGeom>
            <a:noFill/>
            <a:ln w="9525">
              <a:noFill/>
              <a:miter lim="800000"/>
              <a:headEnd/>
              <a:tailEnd/>
            </a:ln>
          </p:spPr>
          <p:txBody>
            <a:bodyPr wrap="none">
              <a:spAutoFit/>
            </a:bodyPr>
            <a:lstStyle/>
            <a:p>
              <a:pPr algn="ctr"/>
              <a:r>
                <a:rPr lang="en-US" sz="1800" b="1">
                  <a:solidFill>
                    <a:schemeClr val="bg1"/>
                  </a:solidFill>
                </a:rPr>
                <a:t>Combat</a:t>
              </a:r>
            </a:p>
            <a:p>
              <a:pPr algn="ctr"/>
              <a:r>
                <a:rPr lang="en-US" sz="1800" b="1">
                  <a:solidFill>
                    <a:schemeClr val="bg1"/>
                  </a:solidFill>
                </a:rPr>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04" y="1440"/>
              <a:ext cx="1036" cy="577"/>
            </a:xfrm>
            <a:prstGeom prst="rect">
              <a:avLst/>
            </a:prstGeom>
            <a:noFill/>
            <a:ln w="9525">
              <a:noFill/>
              <a:miter lim="800000"/>
              <a:headEnd/>
              <a:tailEnd/>
            </a:ln>
          </p:spPr>
          <p:txBody>
            <a:bodyPr wrap="none">
              <a:spAutoFit/>
            </a:bodyPr>
            <a:lstStyle/>
            <a:p>
              <a:pPr algn="ctr"/>
              <a:r>
                <a:rPr lang="en-US" sz="1800" b="1">
                  <a:solidFill>
                    <a:schemeClr val="bg1"/>
                  </a:solidFill>
                </a:rPr>
                <a:t>Marital/family</a:t>
              </a:r>
            </a:p>
            <a:p>
              <a:pPr algn="ctr"/>
              <a:r>
                <a:rPr lang="en-US" sz="1800" b="1">
                  <a:solidFill>
                    <a:schemeClr val="bg1"/>
                  </a:solidFill>
                </a:rPr>
                <a:t>financial</a:t>
              </a:r>
            </a:p>
            <a:p>
              <a:pPr algn="ctr"/>
              <a:r>
                <a:rPr lang="en-US" sz="1800" b="1">
                  <a:solidFill>
                    <a:schemeClr val="bg1"/>
                  </a:solidFill>
                </a:rPr>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a:solidFill>
                    <a:schemeClr val="bg1"/>
                  </a:solidFill>
                </a:rPr>
                <a:t>Hearing loss</a:t>
              </a:r>
            </a:p>
            <a:p>
              <a:pPr algn="ctr"/>
              <a:r>
                <a:rPr lang="en-US" sz="1800" b="1">
                  <a:solidFill>
                    <a:schemeClr val="bg1"/>
                  </a:solidFill>
                </a:rPr>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solidFill>
                    <a:schemeClr val="bg1"/>
                  </a:solidFill>
                </a:rPr>
                <a:t>Needs</a:t>
              </a:r>
            </a:p>
            <a:p>
              <a:pPr algn="ctr"/>
              <a:r>
                <a:rPr lang="en-US" sz="1800" b="1" dirty="0">
                  <a:solidFill>
                    <a:schemeClr val="bg1"/>
                  </a:solidFill>
                </a:rPr>
                <a:t>C&amp;P</a:t>
              </a:r>
              <a:r>
                <a:rPr lang="en-US" sz="1800" dirty="0">
                  <a:solidFill>
                    <a:schemeClr val="bg1"/>
                  </a:solidFill>
                </a:rPr>
                <a:t> </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581400"/>
            <a:ext cx="8229600" cy="609600"/>
          </a:xfrm>
          <a:effectLst/>
        </p:spPr>
        <p:txBody>
          <a:bodyPr/>
          <a:lstStyle/>
          <a:p>
            <a:pPr algn="l"/>
            <a:r>
              <a:rPr lang="en-US" sz="3600" b="1" dirty="0" smtClean="0">
                <a:solidFill>
                  <a:schemeClr val="tx1"/>
                </a:solidFill>
              </a:rPr>
              <a:t> </a:t>
            </a:r>
            <a:r>
              <a:rPr lang="en-US" sz="2800" b="1" dirty="0" smtClean="0">
                <a:solidFill>
                  <a:schemeClr val="tx1"/>
                </a:solidFill>
              </a:rPr>
              <a:t>            </a:t>
            </a:r>
            <a:r>
              <a:rPr lang="en-US" sz="2400" b="1" dirty="0" smtClean="0">
                <a:solidFill>
                  <a:schemeClr val="tx1"/>
                </a:solidFill>
              </a:rPr>
              <a:t>Health Concerns of US Military Veterans</a:t>
            </a:r>
            <a:br>
              <a:rPr lang="en-US" sz="2400" b="1" dirty="0" smtClean="0">
                <a:solidFill>
                  <a:schemeClr val="tx1"/>
                </a:solidFill>
              </a:rPr>
            </a:br>
            <a:r>
              <a:rPr lang="en-US" sz="2400" b="1" dirty="0" smtClean="0">
                <a:solidFill>
                  <a:schemeClr val="tx1"/>
                </a:solidFill>
              </a:rPr>
              <a:t>		          (190 years at war)</a:t>
            </a:r>
            <a:r>
              <a:rPr lang="en-US" sz="1800" b="1" dirty="0" smtClean="0">
                <a:solidFill>
                  <a:schemeClr val="tx1"/>
                </a:solidFill>
              </a:rPr>
              <a:t/>
            </a:r>
            <a:br>
              <a:rPr lang="en-US" sz="1800" b="1" dirty="0" smtClean="0">
                <a:solidFill>
                  <a:schemeClr val="tx1"/>
                </a:solidFill>
              </a:rPr>
            </a:br>
            <a:r>
              <a:rPr lang="en-US" sz="1800" b="1" u="sng" dirty="0" smtClean="0">
                <a:solidFill>
                  <a:schemeClr val="tx1"/>
                </a:solidFill>
              </a:rPr>
              <a:t/>
            </a:r>
            <a:br>
              <a:rPr lang="en-US" sz="1800" b="1" u="sng" dirty="0" smtClean="0">
                <a:solidFill>
                  <a:schemeClr val="tx1"/>
                </a:solidFill>
              </a:rPr>
            </a:br>
            <a:r>
              <a:rPr lang="en-US" sz="1800" b="1" u="sng" dirty="0" smtClean="0">
                <a:solidFill>
                  <a:schemeClr val="tx1"/>
                </a:solidFill>
              </a:rPr>
              <a:t>             War                                             Deaths      Wounded</a:t>
            </a: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
            </a:r>
            <a:br>
              <a:rPr lang="en-US" sz="1800" b="1" dirty="0" smtClean="0">
                <a:solidFill>
                  <a:schemeClr val="tx1"/>
                </a:solidFill>
              </a:rPr>
            </a:br>
            <a:r>
              <a:rPr lang="en-US" sz="1800" b="1" dirty="0" smtClean="0">
                <a:solidFill>
                  <a:schemeClr val="tx1"/>
                </a:solidFill>
              </a:rPr>
              <a:t>American Revolution (1775-1783)          4,435          6,188</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War of 1812 (1812-1815)</a:t>
            </a:r>
            <a:r>
              <a:rPr lang="en-US" sz="1800" dirty="0" smtClean="0">
                <a:solidFill>
                  <a:schemeClr val="tx1"/>
                </a:solidFill>
              </a:rPr>
              <a:t>                          </a:t>
            </a:r>
            <a:r>
              <a:rPr lang="en-US" sz="1800" b="1" dirty="0" smtClean="0">
                <a:solidFill>
                  <a:schemeClr val="tx1"/>
                </a:solidFill>
              </a:rPr>
              <a:t>2,260          4,505</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Indian Wars (approx. 1817-1898)</a:t>
            </a:r>
            <a:r>
              <a:rPr lang="en-US" sz="1800" dirty="0" smtClean="0">
                <a:solidFill>
                  <a:schemeClr val="tx1"/>
                </a:solidFill>
              </a:rPr>
              <a:t>           </a:t>
            </a:r>
            <a:r>
              <a:rPr lang="en-US" sz="1800" b="1" dirty="0" smtClean="0">
                <a:solidFill>
                  <a:schemeClr val="tx1"/>
                </a:solidFill>
              </a:rPr>
              <a:t>1000</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Mexican War (1846-1848)                        1,733          4152</a:t>
            </a:r>
            <a:r>
              <a:rPr lang="en-US" sz="1800" dirty="0" smtClean="0">
                <a:solidFill>
                  <a:schemeClr val="tx1"/>
                </a:solidFill>
              </a:rPr>
              <a:t/>
            </a:r>
            <a:br>
              <a:rPr lang="en-US" sz="1800" dirty="0" smtClean="0">
                <a:solidFill>
                  <a:schemeClr val="tx1"/>
                </a:solidFill>
              </a:rPr>
            </a:br>
            <a:r>
              <a:rPr lang="en-US" sz="1800" b="1" dirty="0" smtClean="0">
                <a:solidFill>
                  <a:schemeClr val="tx1"/>
                </a:solidFill>
              </a:rPr>
              <a:t>Civil War (1861-1865)                            298,621    ?400,000</a:t>
            </a:r>
            <a:br>
              <a:rPr lang="en-US" sz="1800" b="1" dirty="0" smtClean="0">
                <a:solidFill>
                  <a:schemeClr val="tx1"/>
                </a:solidFill>
              </a:rPr>
            </a:br>
            <a:r>
              <a:rPr lang="en-US" sz="1800" b="1" dirty="0" smtClean="0">
                <a:solidFill>
                  <a:schemeClr val="tx1"/>
                </a:solidFill>
              </a:rPr>
              <a:t>Spanish-American War (1898-1902)        385           1662</a:t>
            </a:r>
            <a:br>
              <a:rPr lang="en-US" sz="1800" b="1" dirty="0" smtClean="0">
                <a:solidFill>
                  <a:schemeClr val="tx1"/>
                </a:solidFill>
              </a:rPr>
            </a:br>
            <a:r>
              <a:rPr lang="en-US" sz="1800" b="1" dirty="0" smtClean="0">
                <a:solidFill>
                  <a:schemeClr val="tx1"/>
                </a:solidFill>
              </a:rPr>
              <a:t>World War I (1917-1918)                         53,402       204,002</a:t>
            </a:r>
            <a:br>
              <a:rPr lang="en-US" sz="1800" b="1" dirty="0" smtClean="0">
                <a:solidFill>
                  <a:schemeClr val="tx1"/>
                </a:solidFill>
              </a:rPr>
            </a:br>
            <a:r>
              <a:rPr lang="en-US" sz="1800" b="1" dirty="0" smtClean="0">
                <a:solidFill>
                  <a:schemeClr val="tx1"/>
                </a:solidFill>
              </a:rPr>
              <a:t>World War II (1941-1945)                      291,557       671,846</a:t>
            </a:r>
            <a:br>
              <a:rPr lang="en-US" sz="1800" b="1" dirty="0" smtClean="0">
                <a:solidFill>
                  <a:schemeClr val="tx1"/>
                </a:solidFill>
              </a:rPr>
            </a:br>
            <a:r>
              <a:rPr lang="en-US" sz="1800" b="1" dirty="0" smtClean="0">
                <a:solidFill>
                  <a:schemeClr val="tx1"/>
                </a:solidFill>
              </a:rPr>
              <a:t>Korean War (1950-1953)                         33,741      103,284</a:t>
            </a:r>
            <a:br>
              <a:rPr lang="en-US" sz="1800" b="1" dirty="0" smtClean="0">
                <a:solidFill>
                  <a:schemeClr val="tx1"/>
                </a:solidFill>
              </a:rPr>
            </a:br>
            <a:r>
              <a:rPr lang="en-US" sz="1800" b="1" dirty="0" smtClean="0">
                <a:solidFill>
                  <a:schemeClr val="tx1"/>
                </a:solidFill>
              </a:rPr>
              <a:t>Vietnam War (1964-1975)                        47,424      53,303</a:t>
            </a:r>
            <a:br>
              <a:rPr lang="en-US" sz="1800" b="1" dirty="0" smtClean="0">
                <a:solidFill>
                  <a:schemeClr val="tx1"/>
                </a:solidFill>
              </a:rPr>
            </a:br>
            <a:r>
              <a:rPr lang="en-US" sz="1800" b="1" dirty="0" smtClean="0">
                <a:solidFill>
                  <a:schemeClr val="tx1"/>
                </a:solidFill>
              </a:rPr>
              <a:t>Gulf War I (1990-1991)                                147           467</a:t>
            </a:r>
            <a:br>
              <a:rPr lang="en-US" sz="1800" b="1" dirty="0" smtClean="0">
                <a:solidFill>
                  <a:schemeClr val="tx1"/>
                </a:solidFill>
              </a:rPr>
            </a:br>
            <a:r>
              <a:rPr lang="en-US" sz="1800" b="1" dirty="0" smtClean="0">
                <a:solidFill>
                  <a:schemeClr val="tx1"/>
                </a:solidFill>
              </a:rPr>
              <a:t>Iraq/Afghanistan (2003-present)             </a:t>
            </a:r>
            <a:r>
              <a:rPr lang="en-US" sz="1800" b="1" u="sng" dirty="0" smtClean="0">
                <a:solidFill>
                  <a:schemeClr val="tx1"/>
                </a:solidFill>
              </a:rPr>
              <a:t> 5,637   </a:t>
            </a:r>
            <a:r>
              <a:rPr lang="en-US" sz="1800" b="1" dirty="0" smtClean="0">
                <a:solidFill>
                  <a:schemeClr val="tx1"/>
                </a:solidFill>
              </a:rPr>
              <a:t>    30,182</a:t>
            </a:r>
            <a:br>
              <a:rPr lang="en-US" sz="1800" b="1" dirty="0" smtClean="0">
                <a:solidFill>
                  <a:schemeClr val="tx1"/>
                </a:solidFill>
              </a:rPr>
            </a:br>
            <a:r>
              <a:rPr lang="en-US" sz="1800" b="1" dirty="0" smtClean="0">
                <a:solidFill>
                  <a:schemeClr val="tx1"/>
                </a:solidFill>
              </a:rPr>
              <a:t>				       740, 342</a:t>
            </a:r>
            <a:br>
              <a:rPr lang="en-US" sz="1800" b="1" dirty="0" smtClean="0">
                <a:solidFill>
                  <a:schemeClr val="tx1"/>
                </a:solidFill>
              </a:rPr>
            </a:br>
            <a:r>
              <a:rPr lang="en-US" sz="1800" b="1" dirty="0" smtClean="0">
                <a:solidFill>
                  <a:srgbClr val="C00000"/>
                </a:solidFill>
              </a:rPr>
              <a:t/>
            </a:r>
            <a:br>
              <a:rPr lang="en-US" sz="1800" b="1" dirty="0" smtClean="0">
                <a:solidFill>
                  <a:srgbClr val="C00000"/>
                </a:solidFill>
              </a:rPr>
            </a:br>
            <a:r>
              <a:rPr lang="en-US" sz="1800" b="1" dirty="0" smtClean="0">
                <a:solidFill>
                  <a:srgbClr val="C00000"/>
                </a:solidFill>
              </a:rPr>
              <a:t/>
            </a:r>
            <a:br>
              <a:rPr lang="en-US" sz="1800" b="1" dirty="0" smtClean="0">
                <a:solidFill>
                  <a:srgbClr val="C00000"/>
                </a:solidFill>
              </a:rPr>
            </a:br>
            <a:r>
              <a:rPr lang="en-US" sz="1800" b="1" dirty="0" smtClean="0">
                <a:solidFill>
                  <a:srgbClr val="C00000"/>
                </a:solidFill>
              </a:rPr>
              <a:t/>
            </a:r>
            <a:br>
              <a:rPr lang="en-US" sz="1800" b="1" dirty="0" smtClean="0">
                <a:solidFill>
                  <a:srgbClr val="C00000"/>
                </a:solidFill>
              </a:rPr>
            </a:br>
            <a:r>
              <a:rPr lang="en-US" sz="1800" b="1" dirty="0" smtClean="0">
                <a:solidFill>
                  <a:srgbClr val="C00000"/>
                </a:solidFill>
              </a:rPr>
              <a:t/>
            </a:r>
            <a:br>
              <a:rPr lang="en-US" sz="1800" b="1" dirty="0" smtClean="0">
                <a:solidFill>
                  <a:srgbClr val="C00000"/>
                </a:solidFill>
              </a:rPr>
            </a:br>
            <a:endParaRPr lang="en-US" sz="1800" dirty="0">
              <a:solidFill>
                <a:srgbClr val="C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30</a:t>
            </a:fld>
            <a:r>
              <a:rPr lang="en-US"/>
              <a:t> </a:t>
            </a:r>
          </a:p>
        </p:txBody>
      </p:sp>
      <p:sp>
        <p:nvSpPr>
          <p:cNvPr id="32770" name="Rectangle 27"/>
          <p:cNvSpPr>
            <a:spLocks noChangeArrowheads="1"/>
          </p:cNvSpPr>
          <p:nvPr/>
        </p:nvSpPr>
        <p:spPr bwMode="auto">
          <a:xfrm>
            <a:off x="1371600" y="8382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1676400" y="17526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52" y="1632"/>
              <a:ext cx="870" cy="368"/>
            </a:xfrm>
            <a:prstGeom prst="rect">
              <a:avLst/>
            </a:prstGeom>
            <a:noFill/>
            <a:ln w="9525">
              <a:noFill/>
              <a:miter lim="800000"/>
              <a:headEnd/>
              <a:tailEnd/>
            </a:ln>
          </p:spPr>
          <p:txBody>
            <a:bodyPr wrap="none">
              <a:spAutoFit/>
            </a:bodyPr>
            <a:lstStyle/>
            <a:p>
              <a:pPr algn="ctr"/>
              <a:r>
                <a:rPr lang="en-US" sz="1600" b="1" dirty="0"/>
                <a:t>Non-combat</a:t>
              </a:r>
            </a:p>
            <a:p>
              <a:pPr algn="ctr"/>
              <a:r>
                <a:rPr lang="en-US" sz="1600" b="1" dirty="0"/>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t>Spiritual /</a:t>
              </a:r>
            </a:p>
            <a:p>
              <a:pPr algn="ctr"/>
              <a:r>
                <a:rPr lang="en-US" sz="1800" b="1" dirty="0"/>
                <a:t>existential</a:t>
              </a:r>
            </a:p>
            <a:p>
              <a:pPr algn="ctr"/>
              <a:r>
                <a:rPr lang="en-US" sz="1800" b="1" dirty="0"/>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t>Combat</a:t>
              </a:r>
            </a:p>
            <a:p>
              <a:pPr algn="ctr"/>
              <a:r>
                <a:rPr lang="en-US" sz="1600" b="1" dirty="0"/>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49" y="1440"/>
              <a:ext cx="945" cy="523"/>
            </a:xfrm>
            <a:prstGeom prst="rect">
              <a:avLst/>
            </a:prstGeom>
            <a:noFill/>
            <a:ln w="9525">
              <a:noFill/>
              <a:miter lim="800000"/>
              <a:headEnd/>
              <a:tailEnd/>
            </a:ln>
          </p:spPr>
          <p:txBody>
            <a:bodyPr wrap="none">
              <a:spAutoFit/>
            </a:bodyPr>
            <a:lstStyle/>
            <a:p>
              <a:pPr algn="ctr"/>
              <a:r>
                <a:rPr lang="en-US" sz="1600" b="1" dirty="0"/>
                <a:t>Marital/family</a:t>
              </a:r>
            </a:p>
            <a:p>
              <a:pPr algn="ctr"/>
              <a:r>
                <a:rPr lang="en-US" sz="1600" b="1" dirty="0"/>
                <a:t>financial</a:t>
              </a:r>
            </a:p>
            <a:p>
              <a:pPr algn="ctr"/>
              <a:r>
                <a:rPr lang="en-US" sz="16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31</a:t>
            </a:fld>
            <a:r>
              <a:rPr lang="en-US"/>
              <a:t> </a:t>
            </a:r>
          </a:p>
        </p:txBody>
      </p:sp>
      <p:sp>
        <p:nvSpPr>
          <p:cNvPr id="32770" name="Rectangle 27"/>
          <p:cNvSpPr>
            <a:spLocks noChangeArrowheads="1"/>
          </p:cNvSpPr>
          <p:nvPr/>
        </p:nvSpPr>
        <p:spPr bwMode="auto">
          <a:xfrm>
            <a:off x="1371600" y="8382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2133600" y="16764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52" y="1632"/>
              <a:ext cx="870" cy="368"/>
            </a:xfrm>
            <a:prstGeom prst="rect">
              <a:avLst/>
            </a:prstGeom>
            <a:noFill/>
            <a:ln w="9525">
              <a:noFill/>
              <a:miter lim="800000"/>
              <a:headEnd/>
              <a:tailEnd/>
            </a:ln>
          </p:spPr>
          <p:txBody>
            <a:bodyPr wrap="none">
              <a:spAutoFit/>
            </a:bodyPr>
            <a:lstStyle/>
            <a:p>
              <a:pPr algn="ctr"/>
              <a:r>
                <a:rPr lang="en-US" sz="1600" b="1" dirty="0"/>
                <a:t>Non-combat</a:t>
              </a:r>
            </a:p>
            <a:p>
              <a:pPr algn="ctr"/>
              <a:r>
                <a:rPr lang="en-US" sz="1600" b="1" dirty="0"/>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t>Spiritual /</a:t>
              </a:r>
            </a:p>
            <a:p>
              <a:pPr algn="ctr"/>
              <a:r>
                <a:rPr lang="en-US" sz="1800" b="1" dirty="0"/>
                <a:t>existential</a:t>
              </a:r>
            </a:p>
            <a:p>
              <a:pPr algn="ctr"/>
              <a:r>
                <a:rPr lang="en-US" sz="1800" b="1" dirty="0"/>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t>Combat</a:t>
              </a:r>
            </a:p>
            <a:p>
              <a:pPr algn="ctr"/>
              <a:r>
                <a:rPr lang="en-US" sz="1600" b="1" dirty="0"/>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04" y="1440"/>
              <a:ext cx="1036" cy="577"/>
            </a:xfrm>
            <a:prstGeom prst="rect">
              <a:avLst/>
            </a:prstGeom>
            <a:noFill/>
            <a:ln w="9525">
              <a:noFill/>
              <a:miter lim="800000"/>
              <a:headEnd/>
              <a:tailEnd/>
            </a:ln>
          </p:spPr>
          <p:txBody>
            <a:bodyPr wrap="none">
              <a:spAutoFit/>
            </a:bodyPr>
            <a:lstStyle/>
            <a:p>
              <a:pPr algn="ctr"/>
              <a:r>
                <a:rPr lang="en-US" sz="1800" b="1" dirty="0"/>
                <a:t>Marital/family</a:t>
              </a:r>
            </a:p>
            <a:p>
              <a:pPr algn="ctr"/>
              <a:r>
                <a:rPr lang="en-US" sz="1800" b="1" dirty="0"/>
                <a:t>financial</a:t>
              </a:r>
            </a:p>
            <a:p>
              <a:pPr algn="ctr"/>
              <a:r>
                <a:rPr lang="en-US" sz="18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cxnSp>
        <p:nvCxnSpPr>
          <p:cNvPr id="28" name="Straight Arrow Connector 27"/>
          <p:cNvCxnSpPr/>
          <p:nvPr/>
        </p:nvCxnSpPr>
        <p:spPr>
          <a:xfrm rot="16200000" flipH="1">
            <a:off x="1752601" y="2362201"/>
            <a:ext cx="1295400" cy="114300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10468" y="1676400"/>
            <a:ext cx="2036135" cy="707886"/>
          </a:xfrm>
          <a:prstGeom prst="rect">
            <a:avLst/>
          </a:prstGeom>
          <a:noFill/>
        </p:spPr>
        <p:txBody>
          <a:bodyPr wrap="none" rtlCol="0">
            <a:spAutoFit/>
          </a:bodyPr>
          <a:lstStyle/>
          <a:p>
            <a:pPr algn="ctr"/>
            <a:r>
              <a:rPr lang="en-US" sz="2000" b="1" dirty="0" smtClean="0"/>
              <a:t>Environmental </a:t>
            </a:r>
          </a:p>
          <a:p>
            <a:pPr algn="ctr"/>
            <a:r>
              <a:rPr lang="en-US" sz="2000" b="1" dirty="0" smtClean="0"/>
              <a:t>health</a:t>
            </a:r>
            <a:endParaRPr lang="en-US" sz="2000" b="1" dirty="0"/>
          </a:p>
        </p:txBody>
      </p:sp>
      <p:cxnSp>
        <p:nvCxnSpPr>
          <p:cNvPr id="38" name="Straight Arrow Connector 37"/>
          <p:cNvCxnSpPr/>
          <p:nvPr/>
        </p:nvCxnSpPr>
        <p:spPr>
          <a:xfrm>
            <a:off x="1828800" y="2286002"/>
            <a:ext cx="2209800" cy="9905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2" y="2286002"/>
            <a:ext cx="4648198" cy="28193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828800" y="2286002"/>
            <a:ext cx="4724400" cy="175259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32</a:t>
            </a:fld>
            <a:r>
              <a:rPr lang="en-US"/>
              <a:t> </a:t>
            </a:r>
          </a:p>
        </p:txBody>
      </p:sp>
      <p:sp>
        <p:nvSpPr>
          <p:cNvPr id="32770" name="Rectangle 27"/>
          <p:cNvSpPr>
            <a:spLocks noChangeArrowheads="1"/>
          </p:cNvSpPr>
          <p:nvPr/>
        </p:nvSpPr>
        <p:spPr bwMode="auto">
          <a:xfrm>
            <a:off x="1219200" y="6858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1905000" y="15240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52" y="1632"/>
              <a:ext cx="870" cy="368"/>
            </a:xfrm>
            <a:prstGeom prst="rect">
              <a:avLst/>
            </a:prstGeom>
            <a:noFill/>
            <a:ln w="9525">
              <a:noFill/>
              <a:miter lim="800000"/>
              <a:headEnd/>
              <a:tailEnd/>
            </a:ln>
          </p:spPr>
          <p:txBody>
            <a:bodyPr wrap="none">
              <a:spAutoFit/>
            </a:bodyPr>
            <a:lstStyle/>
            <a:p>
              <a:pPr algn="ctr"/>
              <a:r>
                <a:rPr lang="en-US" sz="1600" b="1" dirty="0"/>
                <a:t>Non-combat</a:t>
              </a:r>
            </a:p>
            <a:p>
              <a:pPr algn="ctr"/>
              <a:r>
                <a:rPr lang="en-US" sz="1600" b="1" dirty="0"/>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t>Spiritual /</a:t>
              </a:r>
            </a:p>
            <a:p>
              <a:pPr algn="ctr"/>
              <a:r>
                <a:rPr lang="en-US" sz="1800" b="1" dirty="0"/>
                <a:t>existential</a:t>
              </a:r>
            </a:p>
            <a:p>
              <a:pPr algn="ctr"/>
              <a:r>
                <a:rPr lang="en-US" sz="1800" b="1" dirty="0"/>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t>Combat</a:t>
              </a:r>
            </a:p>
            <a:p>
              <a:pPr algn="ctr"/>
              <a:r>
                <a:rPr lang="en-US" sz="1600" b="1" dirty="0"/>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04" y="1440"/>
              <a:ext cx="1036" cy="577"/>
            </a:xfrm>
            <a:prstGeom prst="rect">
              <a:avLst/>
            </a:prstGeom>
            <a:noFill/>
            <a:ln w="9525">
              <a:noFill/>
              <a:miter lim="800000"/>
              <a:headEnd/>
              <a:tailEnd/>
            </a:ln>
          </p:spPr>
          <p:txBody>
            <a:bodyPr wrap="none">
              <a:spAutoFit/>
            </a:bodyPr>
            <a:lstStyle/>
            <a:p>
              <a:pPr algn="ctr"/>
              <a:r>
                <a:rPr lang="en-US" sz="1800" b="1" dirty="0"/>
                <a:t>Marital/family</a:t>
              </a:r>
            </a:p>
            <a:p>
              <a:pPr algn="ctr"/>
              <a:r>
                <a:rPr lang="en-US" sz="1800" b="1" dirty="0"/>
                <a:t>financial</a:t>
              </a:r>
            </a:p>
            <a:p>
              <a:pPr algn="ctr"/>
              <a:r>
                <a:rPr lang="en-US" sz="18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sp>
        <p:nvSpPr>
          <p:cNvPr id="31" name="TextBox 30"/>
          <p:cNvSpPr txBox="1"/>
          <p:nvPr/>
        </p:nvSpPr>
        <p:spPr>
          <a:xfrm>
            <a:off x="307148" y="5334000"/>
            <a:ext cx="1879041" cy="707886"/>
          </a:xfrm>
          <a:prstGeom prst="rect">
            <a:avLst/>
          </a:prstGeom>
          <a:noFill/>
        </p:spPr>
        <p:txBody>
          <a:bodyPr wrap="none" rtlCol="0">
            <a:spAutoFit/>
          </a:bodyPr>
          <a:lstStyle/>
          <a:p>
            <a:pPr algn="ctr"/>
            <a:r>
              <a:rPr lang="en-US" sz="2000" b="1" dirty="0" smtClean="0"/>
              <a:t>Occupational </a:t>
            </a:r>
          </a:p>
          <a:p>
            <a:pPr algn="ctr"/>
            <a:r>
              <a:rPr lang="en-US" sz="2000" b="1" dirty="0" smtClean="0"/>
              <a:t>health</a:t>
            </a:r>
            <a:endParaRPr lang="en-US" sz="2000" b="1" dirty="0"/>
          </a:p>
        </p:txBody>
      </p:sp>
      <p:cxnSp>
        <p:nvCxnSpPr>
          <p:cNvPr id="32" name="Straight Arrow Connector 31"/>
          <p:cNvCxnSpPr>
            <a:stCxn id="31" idx="3"/>
          </p:cNvCxnSpPr>
          <p:nvPr/>
        </p:nvCxnSpPr>
        <p:spPr>
          <a:xfrm flipV="1">
            <a:off x="2186189" y="4724400"/>
            <a:ext cx="633211" cy="9635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flipH="1" flipV="1">
            <a:off x="914400" y="4343400"/>
            <a:ext cx="2667001" cy="7620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1" idx="3"/>
          </p:cNvCxnSpPr>
          <p:nvPr/>
        </p:nvCxnSpPr>
        <p:spPr>
          <a:xfrm flipV="1">
            <a:off x="2186189" y="2514600"/>
            <a:ext cx="1395211" cy="31733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1" idx="3"/>
          </p:cNvCxnSpPr>
          <p:nvPr/>
        </p:nvCxnSpPr>
        <p:spPr>
          <a:xfrm flipV="1">
            <a:off x="2186189" y="5257800"/>
            <a:ext cx="1471411" cy="43014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1" idx="3"/>
            <a:endCxn id="32788" idx="2"/>
          </p:cNvCxnSpPr>
          <p:nvPr/>
        </p:nvCxnSpPr>
        <p:spPr>
          <a:xfrm flipV="1">
            <a:off x="2186189" y="2805113"/>
            <a:ext cx="3044624" cy="288283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209800" y="3810000"/>
            <a:ext cx="4114800" cy="18288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1" idx="3"/>
            <a:endCxn id="32793" idx="1"/>
          </p:cNvCxnSpPr>
          <p:nvPr/>
        </p:nvCxnSpPr>
        <p:spPr>
          <a:xfrm flipV="1">
            <a:off x="2186189" y="4968875"/>
            <a:ext cx="3986011" cy="71906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1" idx="3"/>
          </p:cNvCxnSpPr>
          <p:nvPr/>
        </p:nvCxnSpPr>
        <p:spPr>
          <a:xfrm>
            <a:off x="2186189" y="5687943"/>
            <a:ext cx="2919211" cy="2705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flipH="1" flipV="1">
            <a:off x="2171699" y="3848102"/>
            <a:ext cx="1828802" cy="1752599"/>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33</a:t>
            </a:fld>
            <a:r>
              <a:rPr lang="en-US"/>
              <a:t> </a:t>
            </a:r>
          </a:p>
        </p:txBody>
      </p:sp>
      <p:sp>
        <p:nvSpPr>
          <p:cNvPr id="32770" name="Rectangle 27"/>
          <p:cNvSpPr>
            <a:spLocks noChangeArrowheads="1"/>
          </p:cNvSpPr>
          <p:nvPr/>
        </p:nvSpPr>
        <p:spPr bwMode="auto">
          <a:xfrm>
            <a:off x="1371600" y="8382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1600200" y="17526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200" y="1584"/>
              <a:ext cx="774" cy="465"/>
            </a:xfrm>
            <a:prstGeom prst="rect">
              <a:avLst/>
            </a:prstGeom>
            <a:noFill/>
            <a:ln w="9525">
              <a:noFill/>
              <a:miter lim="800000"/>
              <a:headEnd/>
              <a:tailEnd/>
            </a:ln>
          </p:spPr>
          <p:txBody>
            <a:bodyPr wrap="none">
              <a:spAutoFit/>
            </a:bodyPr>
            <a:lstStyle/>
            <a:p>
              <a:pPr algn="ctr"/>
              <a:r>
                <a:rPr lang="en-US" sz="1400" b="1" dirty="0"/>
                <a:t>Non-combat</a:t>
              </a:r>
            </a:p>
            <a:p>
              <a:pPr algn="ctr"/>
              <a:r>
                <a:rPr lang="en-US" sz="1400" b="1" dirty="0"/>
                <a:t> </a:t>
              </a:r>
              <a:r>
                <a:rPr lang="en-US" sz="1400" b="1" dirty="0" smtClean="0"/>
                <a:t>injury</a:t>
              </a:r>
            </a:p>
            <a:p>
              <a:pPr algn="ctr"/>
              <a:r>
                <a:rPr lang="en-US" sz="1400" b="1" dirty="0" smtClean="0"/>
                <a:t>(equipment)</a:t>
              </a:r>
              <a:endParaRPr lang="en-US" sz="1400" b="1" dirty="0"/>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120" y="3312"/>
              <a:ext cx="526" cy="523"/>
            </a:xfrm>
            <a:prstGeom prst="rect">
              <a:avLst/>
            </a:prstGeom>
            <a:noFill/>
            <a:ln w="9525">
              <a:noFill/>
              <a:miter lim="800000"/>
              <a:headEnd/>
              <a:tailEnd/>
            </a:ln>
          </p:spPr>
          <p:txBody>
            <a:bodyPr wrap="none">
              <a:spAutoFit/>
            </a:bodyPr>
            <a:lstStyle/>
            <a:p>
              <a:pPr algn="ctr"/>
              <a:r>
                <a:rPr lang="en-US" sz="1600" b="1" dirty="0" smtClean="0"/>
                <a:t>Mental</a:t>
              </a:r>
            </a:p>
            <a:p>
              <a:pPr algn="ctr"/>
              <a:r>
                <a:rPr lang="en-US" sz="1600" b="1" dirty="0" smtClean="0"/>
                <a:t>Health</a:t>
              </a:r>
            </a:p>
            <a:p>
              <a:pPr algn="ctr"/>
              <a:r>
                <a:rPr lang="en-US" sz="1600" b="1" dirty="0" smtClean="0"/>
                <a:t>(MST)</a:t>
              </a:r>
            </a:p>
          </p:txBody>
        </p:sp>
        <p:sp>
          <p:nvSpPr>
            <p:cNvPr id="86057" name="Text Box 41"/>
            <p:cNvSpPr txBox="1">
              <a:spLocks noChangeArrowheads="1"/>
            </p:cNvSpPr>
            <p:nvPr/>
          </p:nvSpPr>
          <p:spPr bwMode="auto">
            <a:xfrm>
              <a:off x="2256" y="1968"/>
              <a:ext cx="774" cy="601"/>
            </a:xfrm>
            <a:prstGeom prst="rect">
              <a:avLst/>
            </a:prstGeom>
            <a:noFill/>
            <a:ln w="9525">
              <a:noFill/>
              <a:miter lim="800000"/>
              <a:headEnd/>
              <a:tailEnd/>
            </a:ln>
            <a:effectLst/>
          </p:spPr>
          <p:txBody>
            <a:bodyPr wrap="none">
              <a:spAutoFit/>
            </a:bodyPr>
            <a:lstStyle/>
            <a:p>
              <a:pPr algn="ctr"/>
              <a:r>
                <a:rPr lang="en-US" sz="1400" b="1" dirty="0">
                  <a:effectLst>
                    <a:outerShdw blurRad="38100" dist="38100" dir="2700000" algn="tl">
                      <a:srgbClr val="C0C0C0"/>
                    </a:outerShdw>
                  </a:effectLst>
                </a:rPr>
                <a:t>Non-combat</a:t>
              </a:r>
            </a:p>
            <a:p>
              <a:pPr algn="ctr"/>
              <a:r>
                <a:rPr lang="en-US" sz="1400" b="1" dirty="0">
                  <a:effectLst>
                    <a:outerShdw blurRad="38100" dist="38100" dir="2700000" algn="tl">
                      <a:srgbClr val="C0C0C0"/>
                    </a:outerShdw>
                  </a:effectLst>
                </a:rPr>
                <a:t> </a:t>
              </a:r>
              <a:r>
                <a:rPr lang="en-US" sz="1400" b="1" dirty="0" smtClean="0">
                  <a:effectLst>
                    <a:outerShdw blurRad="38100" dist="38100" dir="2700000" algn="tl">
                      <a:srgbClr val="C0C0C0"/>
                    </a:outerShdw>
                  </a:effectLst>
                </a:rPr>
                <a:t>illness</a:t>
              </a:r>
            </a:p>
            <a:p>
              <a:pPr algn="ctr"/>
              <a:r>
                <a:rPr lang="en-US" sz="1400" b="1" dirty="0" smtClean="0">
                  <a:effectLst>
                    <a:outerShdw blurRad="38100" dist="38100" dir="2700000" algn="tl">
                      <a:srgbClr val="C0C0C0"/>
                    </a:outerShdw>
                  </a:effectLst>
                </a:rPr>
                <a:t>(Women’s</a:t>
              </a:r>
            </a:p>
            <a:p>
              <a:pPr algn="ctr"/>
              <a:r>
                <a:rPr lang="en-US" sz="1400" b="1" dirty="0" smtClean="0">
                  <a:effectLst>
                    <a:outerShdw blurRad="38100" dist="38100" dir="2700000" algn="tl">
                      <a:srgbClr val="C0C0C0"/>
                    </a:outerShdw>
                  </a:effectLst>
                </a:rPr>
                <a:t>Health)</a:t>
              </a:r>
              <a:endParaRPr lang="en-US" sz="1400" b="1" dirty="0">
                <a:effectLst>
                  <a:outerShdw blurRad="38100" dist="38100" dir="2700000" algn="tl">
                    <a:srgbClr val="C0C0C0"/>
                  </a:outerShdw>
                </a:effectLst>
              </a:endParaRP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t>Spiritual /</a:t>
              </a:r>
            </a:p>
            <a:p>
              <a:pPr algn="ctr"/>
              <a:r>
                <a:rPr lang="en-US" sz="1800" b="1" dirty="0"/>
                <a:t>existential</a:t>
              </a:r>
            </a:p>
            <a:p>
              <a:pPr algn="ctr"/>
              <a:r>
                <a:rPr lang="en-US" sz="1800" b="1" dirty="0"/>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t>Combat</a:t>
              </a:r>
            </a:p>
            <a:p>
              <a:pPr algn="ctr"/>
              <a:r>
                <a:rPr lang="en-US" sz="1600" b="1" dirty="0"/>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49" y="1440"/>
              <a:ext cx="945" cy="523"/>
            </a:xfrm>
            <a:prstGeom prst="rect">
              <a:avLst/>
            </a:prstGeom>
            <a:noFill/>
            <a:ln w="9525">
              <a:noFill/>
              <a:miter lim="800000"/>
              <a:headEnd/>
              <a:tailEnd/>
            </a:ln>
          </p:spPr>
          <p:txBody>
            <a:bodyPr wrap="none">
              <a:spAutoFit/>
            </a:bodyPr>
            <a:lstStyle/>
            <a:p>
              <a:pPr algn="ctr"/>
              <a:r>
                <a:rPr lang="en-US" sz="1600" b="1" dirty="0"/>
                <a:t>Marital/family</a:t>
              </a:r>
            </a:p>
            <a:p>
              <a:pPr algn="ctr"/>
              <a:r>
                <a:rPr lang="en-US" sz="1600" b="1" dirty="0"/>
                <a:t>financial</a:t>
              </a:r>
            </a:p>
            <a:p>
              <a:pPr algn="ctr"/>
              <a:r>
                <a:rPr lang="en-US" sz="16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sp>
        <p:nvSpPr>
          <p:cNvPr id="27" name="TextBox 26"/>
          <p:cNvSpPr txBox="1"/>
          <p:nvPr/>
        </p:nvSpPr>
        <p:spPr>
          <a:xfrm>
            <a:off x="7039834" y="1447800"/>
            <a:ext cx="2104166" cy="646331"/>
          </a:xfrm>
          <a:prstGeom prst="rect">
            <a:avLst/>
          </a:prstGeom>
          <a:noFill/>
        </p:spPr>
        <p:txBody>
          <a:bodyPr wrap="none" rtlCol="0">
            <a:spAutoFit/>
          </a:bodyPr>
          <a:lstStyle/>
          <a:p>
            <a:pPr algn="ctr"/>
            <a:r>
              <a:rPr lang="en-US" sz="1800" b="1" dirty="0" smtClean="0"/>
              <a:t>Women Veterans </a:t>
            </a:r>
          </a:p>
          <a:p>
            <a:pPr algn="ctr"/>
            <a:r>
              <a:rPr lang="en-US" sz="1800" b="1" dirty="0" smtClean="0"/>
              <a:t>Health</a:t>
            </a:r>
            <a:endParaRPr lang="en-US" sz="1800" b="1" dirty="0"/>
          </a:p>
        </p:txBody>
      </p:sp>
      <p:cxnSp>
        <p:nvCxnSpPr>
          <p:cNvPr id="37" name="Straight Arrow Connector 36"/>
          <p:cNvCxnSpPr/>
          <p:nvPr/>
        </p:nvCxnSpPr>
        <p:spPr>
          <a:xfrm rot="10800000" flipV="1">
            <a:off x="6248400" y="1828800"/>
            <a:ext cx="1295400" cy="5334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4648211" y="2438391"/>
            <a:ext cx="3505198" cy="228602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flipV="1">
            <a:off x="2743200" y="1828800"/>
            <a:ext cx="4800600" cy="1143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0800000" flipV="1">
            <a:off x="4648200" y="1828800"/>
            <a:ext cx="2895600" cy="1600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34</a:t>
            </a:fld>
            <a:r>
              <a:rPr lang="en-US"/>
              <a:t> </a:t>
            </a:r>
          </a:p>
        </p:txBody>
      </p:sp>
      <p:sp>
        <p:nvSpPr>
          <p:cNvPr id="32770" name="Rectangle 27"/>
          <p:cNvSpPr>
            <a:spLocks noChangeArrowheads="1"/>
          </p:cNvSpPr>
          <p:nvPr/>
        </p:nvSpPr>
        <p:spPr bwMode="auto">
          <a:xfrm>
            <a:off x="1905000" y="6858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1600200" y="17526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52" y="1632"/>
              <a:ext cx="870" cy="368"/>
            </a:xfrm>
            <a:prstGeom prst="rect">
              <a:avLst/>
            </a:prstGeom>
            <a:noFill/>
            <a:ln w="9525">
              <a:noFill/>
              <a:miter lim="800000"/>
              <a:headEnd/>
              <a:tailEnd/>
            </a:ln>
          </p:spPr>
          <p:txBody>
            <a:bodyPr wrap="none">
              <a:spAutoFit/>
            </a:bodyPr>
            <a:lstStyle/>
            <a:p>
              <a:pPr algn="ctr"/>
              <a:r>
                <a:rPr lang="en-US" sz="1600" b="1" dirty="0">
                  <a:solidFill>
                    <a:schemeClr val="bg1"/>
                  </a:solidFill>
                </a:rPr>
                <a:t>Non-combat</a:t>
              </a:r>
            </a:p>
            <a:p>
              <a:pPr algn="ctr"/>
              <a:r>
                <a:rPr lang="en-US" sz="1600" b="1" dirty="0">
                  <a:solidFill>
                    <a:schemeClr val="bg1"/>
                  </a:solidFill>
                </a:rPr>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solidFill>
                    <a:schemeClr val="bg1"/>
                  </a:solidFill>
                </a:rPr>
                <a:t>Spiritual /</a:t>
              </a:r>
            </a:p>
            <a:p>
              <a:pPr algn="ctr"/>
              <a:r>
                <a:rPr lang="en-US" sz="1800" b="1" dirty="0">
                  <a:solidFill>
                    <a:schemeClr val="bg1"/>
                  </a:solidFill>
                </a:rPr>
                <a:t>existential</a:t>
              </a:r>
            </a:p>
            <a:p>
              <a:pPr algn="ctr"/>
              <a:r>
                <a:rPr lang="en-US" sz="1800" b="1" dirty="0">
                  <a:solidFill>
                    <a:schemeClr val="bg1"/>
                  </a:solidFill>
                </a:rPr>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solidFill>
                    <a:schemeClr val="bg1"/>
                  </a:solidFill>
                </a:rPr>
                <a:t>Combat</a:t>
              </a:r>
            </a:p>
            <a:p>
              <a:pPr algn="ctr"/>
              <a:r>
                <a:rPr lang="en-US" sz="1600" b="1" dirty="0">
                  <a:solidFill>
                    <a:schemeClr val="bg1"/>
                  </a:solidFill>
                </a:rPr>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49" y="1440"/>
              <a:ext cx="945" cy="523"/>
            </a:xfrm>
            <a:prstGeom prst="rect">
              <a:avLst/>
            </a:prstGeom>
            <a:noFill/>
            <a:ln w="9525">
              <a:noFill/>
              <a:miter lim="800000"/>
              <a:headEnd/>
              <a:tailEnd/>
            </a:ln>
          </p:spPr>
          <p:txBody>
            <a:bodyPr wrap="none">
              <a:spAutoFit/>
            </a:bodyPr>
            <a:lstStyle/>
            <a:p>
              <a:pPr algn="ctr"/>
              <a:r>
                <a:rPr lang="en-US" sz="1600" b="1" dirty="0"/>
                <a:t>Marital/family</a:t>
              </a:r>
            </a:p>
            <a:p>
              <a:pPr algn="ctr"/>
              <a:r>
                <a:rPr lang="en-US" sz="1600" b="1" dirty="0"/>
                <a:t>financial</a:t>
              </a:r>
            </a:p>
            <a:p>
              <a:pPr algn="ctr"/>
              <a:r>
                <a:rPr lang="en-US" sz="16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sp>
        <p:nvSpPr>
          <p:cNvPr id="27" name="TextBox 26"/>
          <p:cNvSpPr txBox="1"/>
          <p:nvPr/>
        </p:nvSpPr>
        <p:spPr>
          <a:xfrm>
            <a:off x="0" y="1295400"/>
            <a:ext cx="1377300" cy="646331"/>
          </a:xfrm>
          <a:prstGeom prst="rect">
            <a:avLst/>
          </a:prstGeom>
          <a:noFill/>
        </p:spPr>
        <p:txBody>
          <a:bodyPr wrap="none" rtlCol="0">
            <a:spAutoFit/>
          </a:bodyPr>
          <a:lstStyle/>
          <a:p>
            <a:pPr algn="ctr"/>
            <a:r>
              <a:rPr lang="en-US" sz="1800" b="1" dirty="0" smtClean="0"/>
              <a:t>Population</a:t>
            </a:r>
          </a:p>
          <a:p>
            <a:pPr algn="ctr"/>
            <a:r>
              <a:rPr lang="en-US" sz="1800" b="1" dirty="0" smtClean="0"/>
              <a:t>Health</a:t>
            </a:r>
            <a:endParaRPr lang="en-US" sz="1800" b="1" dirty="0"/>
          </a:p>
        </p:txBody>
      </p:sp>
      <p:sp>
        <p:nvSpPr>
          <p:cNvPr id="35" name="Oval 28"/>
          <p:cNvSpPr>
            <a:spLocks noChangeArrowheads="1"/>
          </p:cNvSpPr>
          <p:nvPr/>
        </p:nvSpPr>
        <p:spPr bwMode="auto">
          <a:xfrm>
            <a:off x="457200" y="1447800"/>
            <a:ext cx="7467600" cy="4953000"/>
          </a:xfrm>
          <a:prstGeom prst="ellipse">
            <a:avLst/>
          </a:prstGeom>
          <a:noFill/>
          <a:ln w="38100">
            <a:solidFill>
              <a:srgbClr val="FF3300"/>
            </a:solidFill>
            <a:round/>
            <a:headEnd/>
            <a:tailEnd/>
          </a:ln>
        </p:spPr>
        <p:txBody>
          <a:bodyPr wrap="none" anchor="ctr"/>
          <a:lstStyle/>
          <a:p>
            <a:pPr eaLnBrk="0" hangingPunct="0"/>
            <a:endParaRPr lang="en-US" sz="1800"/>
          </a:p>
        </p:txBody>
      </p:sp>
      <p:cxnSp>
        <p:nvCxnSpPr>
          <p:cNvPr id="37" name="Straight Arrow Connector 36"/>
          <p:cNvCxnSpPr/>
          <p:nvPr/>
        </p:nvCxnSpPr>
        <p:spPr>
          <a:xfrm rot="16200000" flipH="1">
            <a:off x="1143000" y="1676400"/>
            <a:ext cx="38100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p:txBody>
          <a:bodyPr/>
          <a:lstStyle/>
          <a:p>
            <a:fld id="{9CF6CF0F-5977-412C-92FD-48BE59A442F8}" type="slidenum">
              <a:rPr lang="en-US"/>
              <a:pPr/>
              <a:t>35</a:t>
            </a:fld>
            <a:r>
              <a:rPr lang="en-US"/>
              <a:t> </a:t>
            </a:r>
          </a:p>
        </p:txBody>
      </p:sp>
      <p:sp>
        <p:nvSpPr>
          <p:cNvPr id="32770" name="Rectangle 27"/>
          <p:cNvSpPr>
            <a:spLocks noChangeArrowheads="1"/>
          </p:cNvSpPr>
          <p:nvPr/>
        </p:nvSpPr>
        <p:spPr bwMode="auto">
          <a:xfrm>
            <a:off x="1371600" y="838200"/>
            <a:ext cx="6781800" cy="579438"/>
          </a:xfrm>
          <a:prstGeom prst="rect">
            <a:avLst/>
          </a:prstGeom>
          <a:noFill/>
          <a:ln w="9525">
            <a:noFill/>
            <a:miter lim="800000"/>
            <a:headEnd/>
            <a:tailEnd/>
          </a:ln>
        </p:spPr>
        <p:txBody>
          <a:bodyPr>
            <a:spAutoFit/>
          </a:bodyPr>
          <a:lstStyle/>
          <a:p>
            <a:pPr eaLnBrk="0" hangingPunct="0"/>
            <a:r>
              <a:rPr lang="en-US" sz="3200" b="1" dirty="0"/>
              <a:t>Post-Combat Health Concerns</a:t>
            </a:r>
            <a:endParaRPr lang="en-US" sz="2800" b="1" dirty="0"/>
          </a:p>
        </p:txBody>
      </p:sp>
      <p:grpSp>
        <p:nvGrpSpPr>
          <p:cNvPr id="2" name="Group 28"/>
          <p:cNvGrpSpPr>
            <a:grpSpLocks/>
          </p:cNvGrpSpPr>
          <p:nvPr/>
        </p:nvGrpSpPr>
        <p:grpSpPr bwMode="auto">
          <a:xfrm>
            <a:off x="1600200" y="1752600"/>
            <a:ext cx="5873750" cy="4495800"/>
            <a:chOff x="1152" y="1056"/>
            <a:chExt cx="3700" cy="2832"/>
          </a:xfrm>
        </p:grpSpPr>
        <p:sp>
          <p:nvSpPr>
            <p:cNvPr id="32772" name="Oval 29"/>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800">
                <a:solidFill>
                  <a:schemeClr val="bg1"/>
                </a:solidFill>
              </a:endParaRPr>
            </a:p>
          </p:txBody>
        </p:sp>
        <p:sp>
          <p:nvSpPr>
            <p:cNvPr id="32773" name="Text Box 30"/>
            <p:cNvSpPr txBox="1">
              <a:spLocks noChangeArrowheads="1"/>
            </p:cNvSpPr>
            <p:nvPr/>
          </p:nvSpPr>
          <p:spPr bwMode="auto">
            <a:xfrm>
              <a:off x="1152" y="1632"/>
              <a:ext cx="870" cy="368"/>
            </a:xfrm>
            <a:prstGeom prst="rect">
              <a:avLst/>
            </a:prstGeom>
            <a:noFill/>
            <a:ln w="9525">
              <a:noFill/>
              <a:miter lim="800000"/>
              <a:headEnd/>
              <a:tailEnd/>
            </a:ln>
          </p:spPr>
          <p:txBody>
            <a:bodyPr wrap="none">
              <a:spAutoFit/>
            </a:bodyPr>
            <a:lstStyle/>
            <a:p>
              <a:pPr algn="ctr"/>
              <a:r>
                <a:rPr lang="en-US" sz="1600" b="1" dirty="0">
                  <a:solidFill>
                    <a:schemeClr val="bg1"/>
                  </a:solidFill>
                </a:rPr>
                <a:t>Non-combat</a:t>
              </a:r>
            </a:p>
            <a:p>
              <a:pPr algn="ctr"/>
              <a:r>
                <a:rPr lang="en-US" sz="1600" b="1" dirty="0">
                  <a:solidFill>
                    <a:schemeClr val="bg1"/>
                  </a:solidFill>
                </a:rPr>
                <a:t> injury</a:t>
              </a:r>
            </a:p>
          </p:txBody>
        </p:sp>
        <p:sp>
          <p:nvSpPr>
            <p:cNvPr id="32774" name="Oval 31"/>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800">
                <a:solidFill>
                  <a:schemeClr val="bg1"/>
                </a:solidFill>
              </a:endParaRPr>
            </a:p>
          </p:txBody>
        </p:sp>
        <p:sp>
          <p:nvSpPr>
            <p:cNvPr id="32775" name="Oval 32"/>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800">
                <a:solidFill>
                  <a:schemeClr val="bg1"/>
                </a:solidFill>
              </a:endParaRPr>
            </a:p>
          </p:txBody>
        </p:sp>
        <p:sp>
          <p:nvSpPr>
            <p:cNvPr id="32776" name="Oval 33"/>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800">
                <a:solidFill>
                  <a:schemeClr val="bg1"/>
                </a:solidFill>
              </a:endParaRPr>
            </a:p>
          </p:txBody>
        </p:sp>
        <p:sp>
          <p:nvSpPr>
            <p:cNvPr id="32777" name="Oval 34"/>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800">
                <a:solidFill>
                  <a:schemeClr val="bg1"/>
                </a:solidFill>
              </a:endParaRPr>
            </a:p>
          </p:txBody>
        </p:sp>
        <p:sp>
          <p:nvSpPr>
            <p:cNvPr id="32778" name="Oval 35"/>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800">
                <a:solidFill>
                  <a:schemeClr val="bg1"/>
                </a:solidFill>
              </a:endParaRPr>
            </a:p>
          </p:txBody>
        </p:sp>
        <p:sp>
          <p:nvSpPr>
            <p:cNvPr id="32779" name="Oval 36"/>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800">
                <a:solidFill>
                  <a:schemeClr val="bg1"/>
                </a:solidFill>
              </a:endParaRPr>
            </a:p>
          </p:txBody>
        </p:sp>
        <p:sp>
          <p:nvSpPr>
            <p:cNvPr id="32780" name="Oval 37"/>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800">
                <a:solidFill>
                  <a:schemeClr val="bg1"/>
                </a:solidFill>
              </a:endParaRPr>
            </a:p>
          </p:txBody>
        </p:sp>
        <p:sp>
          <p:nvSpPr>
            <p:cNvPr id="32781" name="Oval 38"/>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800">
                <a:solidFill>
                  <a:schemeClr val="bg1"/>
                </a:solidFill>
              </a:endParaRPr>
            </a:p>
          </p:txBody>
        </p:sp>
        <p:sp>
          <p:nvSpPr>
            <p:cNvPr id="32782" name="Oval 39"/>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800">
                <a:solidFill>
                  <a:schemeClr val="bg1"/>
                </a:solidFill>
              </a:endParaRPr>
            </a:p>
          </p:txBody>
        </p:sp>
        <p:sp>
          <p:nvSpPr>
            <p:cNvPr id="32783" name="Text Box 40"/>
            <p:cNvSpPr txBox="1">
              <a:spLocks noChangeArrowheads="1"/>
            </p:cNvSpPr>
            <p:nvPr/>
          </p:nvSpPr>
          <p:spPr bwMode="auto">
            <a:xfrm>
              <a:off x="3072" y="3360"/>
              <a:ext cx="572" cy="404"/>
            </a:xfrm>
            <a:prstGeom prst="rect">
              <a:avLst/>
            </a:prstGeom>
            <a:noFill/>
            <a:ln w="9525">
              <a:noFill/>
              <a:miter lim="800000"/>
              <a:headEnd/>
              <a:tailEnd/>
            </a:ln>
          </p:spPr>
          <p:txBody>
            <a:bodyPr wrap="none">
              <a:spAutoFit/>
            </a:bodyPr>
            <a:lstStyle/>
            <a:p>
              <a:pPr algn="ctr"/>
              <a:r>
                <a:rPr lang="en-US" sz="1800" b="1" dirty="0"/>
                <a:t>Mental</a:t>
              </a:r>
            </a:p>
            <a:p>
              <a:pPr algn="ctr"/>
              <a:r>
                <a:rPr lang="en-US" sz="1800" b="1" dirty="0"/>
                <a:t>health</a:t>
              </a:r>
            </a:p>
          </p:txBody>
        </p:sp>
        <p:sp>
          <p:nvSpPr>
            <p:cNvPr id="86057" name="Text Box 41"/>
            <p:cNvSpPr txBox="1">
              <a:spLocks noChangeArrowheads="1"/>
            </p:cNvSpPr>
            <p:nvPr/>
          </p:nvSpPr>
          <p:spPr bwMode="auto">
            <a:xfrm>
              <a:off x="2208" y="2064"/>
              <a:ext cx="956" cy="404"/>
            </a:xfrm>
            <a:prstGeom prst="rect">
              <a:avLst/>
            </a:prstGeom>
            <a:noFill/>
            <a:ln w="9525">
              <a:noFill/>
              <a:miter lim="800000"/>
              <a:headEnd/>
              <a:tailEnd/>
            </a:ln>
            <a:effectLst/>
          </p:spPr>
          <p:txBody>
            <a:bodyPr wrap="none">
              <a:spAutoFit/>
            </a:bodyPr>
            <a:lstStyle/>
            <a:p>
              <a:pPr algn="ctr"/>
              <a:r>
                <a:rPr lang="en-US" sz="1800" b="1" dirty="0">
                  <a:effectLst>
                    <a:outerShdw blurRad="38100" dist="38100" dir="2700000" algn="tl">
                      <a:srgbClr val="C0C0C0"/>
                    </a:outerShdw>
                  </a:effectLst>
                </a:rPr>
                <a:t>Non-combat</a:t>
              </a:r>
            </a:p>
            <a:p>
              <a:pPr algn="ctr"/>
              <a:r>
                <a:rPr lang="en-US" sz="1800" b="1" dirty="0">
                  <a:effectLst>
                    <a:outerShdw blurRad="38100" dist="38100" dir="2700000" algn="tl">
                      <a:srgbClr val="C0C0C0"/>
                    </a:outerShdw>
                  </a:effectLst>
                </a:rPr>
                <a:t> illness</a:t>
              </a:r>
            </a:p>
          </p:txBody>
        </p:sp>
        <p:sp>
          <p:nvSpPr>
            <p:cNvPr id="32785" name="Text Box 42"/>
            <p:cNvSpPr txBox="1">
              <a:spLocks noChangeArrowheads="1"/>
            </p:cNvSpPr>
            <p:nvPr/>
          </p:nvSpPr>
          <p:spPr bwMode="auto">
            <a:xfrm>
              <a:off x="3824" y="2304"/>
              <a:ext cx="1028" cy="404"/>
            </a:xfrm>
            <a:prstGeom prst="rect">
              <a:avLst/>
            </a:prstGeom>
            <a:noFill/>
            <a:ln w="9525">
              <a:noFill/>
              <a:miter lim="800000"/>
              <a:headEnd/>
              <a:tailEnd/>
            </a:ln>
          </p:spPr>
          <p:txBody>
            <a:bodyPr wrap="none">
              <a:spAutoFit/>
            </a:bodyPr>
            <a:lstStyle/>
            <a:p>
              <a:pPr algn="ctr"/>
              <a:r>
                <a:rPr lang="en-US" sz="1800" b="1" dirty="0"/>
                <a:t>Post-combat </a:t>
              </a:r>
            </a:p>
            <a:p>
              <a:pPr algn="ctr"/>
              <a:r>
                <a:rPr lang="en-US" sz="1800" b="1" dirty="0"/>
                <a:t>symptoms</a:t>
              </a:r>
            </a:p>
          </p:txBody>
        </p:sp>
        <p:sp>
          <p:nvSpPr>
            <p:cNvPr id="32786" name="Text Box 43"/>
            <p:cNvSpPr txBox="1">
              <a:spLocks noChangeArrowheads="1"/>
            </p:cNvSpPr>
            <p:nvPr/>
          </p:nvSpPr>
          <p:spPr bwMode="auto">
            <a:xfrm>
              <a:off x="2976" y="2448"/>
              <a:ext cx="820" cy="577"/>
            </a:xfrm>
            <a:prstGeom prst="rect">
              <a:avLst/>
            </a:prstGeom>
            <a:noFill/>
            <a:ln w="9525">
              <a:noFill/>
              <a:miter lim="800000"/>
              <a:headEnd/>
              <a:tailEnd/>
            </a:ln>
          </p:spPr>
          <p:txBody>
            <a:bodyPr wrap="none">
              <a:spAutoFit/>
            </a:bodyPr>
            <a:lstStyle/>
            <a:p>
              <a:pPr algn="ctr"/>
              <a:r>
                <a:rPr lang="en-US" sz="1800" b="1" dirty="0">
                  <a:solidFill>
                    <a:schemeClr val="bg1"/>
                  </a:solidFill>
                </a:rPr>
                <a:t>Spiritual /</a:t>
              </a:r>
            </a:p>
            <a:p>
              <a:pPr algn="ctr"/>
              <a:r>
                <a:rPr lang="en-US" sz="1800" b="1" dirty="0">
                  <a:solidFill>
                    <a:schemeClr val="bg1"/>
                  </a:solidFill>
                </a:rPr>
                <a:t>existential</a:t>
              </a:r>
            </a:p>
            <a:p>
              <a:pPr algn="ctr"/>
              <a:r>
                <a:rPr lang="en-US" sz="1800" b="1" dirty="0">
                  <a:solidFill>
                    <a:schemeClr val="bg1"/>
                  </a:solidFill>
                </a:rPr>
                <a:t>struggles</a:t>
              </a:r>
            </a:p>
          </p:txBody>
        </p:sp>
        <p:sp>
          <p:nvSpPr>
            <p:cNvPr id="32787" name="Text Box 44"/>
            <p:cNvSpPr txBox="1">
              <a:spLocks noChangeArrowheads="1"/>
            </p:cNvSpPr>
            <p:nvPr/>
          </p:nvSpPr>
          <p:spPr bwMode="auto">
            <a:xfrm>
              <a:off x="1968" y="1248"/>
              <a:ext cx="597" cy="368"/>
            </a:xfrm>
            <a:prstGeom prst="rect">
              <a:avLst/>
            </a:prstGeom>
            <a:noFill/>
            <a:ln w="9525">
              <a:noFill/>
              <a:miter lim="800000"/>
              <a:headEnd/>
              <a:tailEnd/>
            </a:ln>
          </p:spPr>
          <p:txBody>
            <a:bodyPr wrap="none">
              <a:spAutoFit/>
            </a:bodyPr>
            <a:lstStyle/>
            <a:p>
              <a:pPr algn="ctr"/>
              <a:r>
                <a:rPr lang="en-US" sz="1600" b="1" dirty="0">
                  <a:solidFill>
                    <a:schemeClr val="bg1"/>
                  </a:solidFill>
                </a:rPr>
                <a:t>Combat</a:t>
              </a:r>
            </a:p>
            <a:p>
              <a:pPr algn="ctr"/>
              <a:r>
                <a:rPr lang="en-US" sz="1600" b="1" dirty="0">
                  <a:solidFill>
                    <a:schemeClr val="bg1"/>
                  </a:solidFill>
                </a:rPr>
                <a:t> injury</a:t>
              </a:r>
            </a:p>
          </p:txBody>
        </p:sp>
        <p:sp>
          <p:nvSpPr>
            <p:cNvPr id="32788" name="Text Box 45"/>
            <p:cNvSpPr txBox="1">
              <a:spLocks noChangeArrowheads="1"/>
            </p:cNvSpPr>
            <p:nvPr/>
          </p:nvSpPr>
          <p:spPr bwMode="auto">
            <a:xfrm>
              <a:off x="3073" y="1632"/>
              <a:ext cx="348" cy="231"/>
            </a:xfrm>
            <a:prstGeom prst="rect">
              <a:avLst/>
            </a:prstGeom>
            <a:noFill/>
            <a:ln w="9525">
              <a:noFill/>
              <a:miter lim="800000"/>
              <a:headEnd/>
              <a:tailEnd/>
            </a:ln>
          </p:spPr>
          <p:txBody>
            <a:bodyPr wrap="none">
              <a:spAutoFit/>
            </a:bodyPr>
            <a:lstStyle/>
            <a:p>
              <a:pPr algn="ctr"/>
              <a:r>
                <a:rPr lang="en-US" sz="1800" b="1" dirty="0"/>
                <a:t>TBI</a:t>
              </a:r>
            </a:p>
          </p:txBody>
        </p:sp>
        <p:sp>
          <p:nvSpPr>
            <p:cNvPr id="32789" name="Text Box 46"/>
            <p:cNvSpPr txBox="1">
              <a:spLocks noChangeArrowheads="1"/>
            </p:cNvSpPr>
            <p:nvPr/>
          </p:nvSpPr>
          <p:spPr bwMode="auto">
            <a:xfrm>
              <a:off x="3549" y="1440"/>
              <a:ext cx="945" cy="523"/>
            </a:xfrm>
            <a:prstGeom prst="rect">
              <a:avLst/>
            </a:prstGeom>
            <a:noFill/>
            <a:ln w="9525">
              <a:noFill/>
              <a:miter lim="800000"/>
              <a:headEnd/>
              <a:tailEnd/>
            </a:ln>
          </p:spPr>
          <p:txBody>
            <a:bodyPr wrap="none">
              <a:spAutoFit/>
            </a:bodyPr>
            <a:lstStyle/>
            <a:p>
              <a:pPr algn="ctr"/>
              <a:r>
                <a:rPr lang="en-US" sz="1600" b="1" dirty="0"/>
                <a:t>Marital/family</a:t>
              </a:r>
            </a:p>
            <a:p>
              <a:pPr algn="ctr"/>
              <a:r>
                <a:rPr lang="en-US" sz="1600" b="1" dirty="0"/>
                <a:t>financial</a:t>
              </a:r>
            </a:p>
            <a:p>
              <a:pPr algn="ctr"/>
              <a:r>
                <a:rPr lang="en-US" sz="1600" b="1" dirty="0"/>
                <a:t>difficulties</a:t>
              </a:r>
            </a:p>
          </p:txBody>
        </p:sp>
        <p:sp>
          <p:nvSpPr>
            <p:cNvPr id="32790" name="Text Box 47"/>
            <p:cNvSpPr txBox="1">
              <a:spLocks noChangeArrowheads="1"/>
            </p:cNvSpPr>
            <p:nvPr/>
          </p:nvSpPr>
          <p:spPr bwMode="auto">
            <a:xfrm>
              <a:off x="1248" y="2400"/>
              <a:ext cx="1116" cy="577"/>
            </a:xfrm>
            <a:prstGeom prst="rect">
              <a:avLst/>
            </a:prstGeom>
            <a:noFill/>
            <a:ln w="9525">
              <a:noFill/>
              <a:miter lim="800000"/>
              <a:headEnd/>
              <a:tailEnd/>
            </a:ln>
          </p:spPr>
          <p:txBody>
            <a:bodyPr wrap="none">
              <a:spAutoFit/>
            </a:bodyPr>
            <a:lstStyle/>
            <a:p>
              <a:pPr algn="ctr"/>
              <a:r>
                <a:rPr lang="en-US" sz="1800" b="1" dirty="0"/>
                <a:t>Environmental</a:t>
              </a:r>
            </a:p>
            <a:p>
              <a:pPr algn="ctr"/>
              <a:r>
                <a:rPr lang="en-US" sz="1800" b="1" dirty="0"/>
                <a:t>exposure</a:t>
              </a:r>
            </a:p>
            <a:p>
              <a:pPr algn="ctr"/>
              <a:r>
                <a:rPr lang="en-US" sz="1800" b="1" dirty="0"/>
                <a:t>illness</a:t>
              </a:r>
            </a:p>
          </p:txBody>
        </p:sp>
        <p:sp>
          <p:nvSpPr>
            <p:cNvPr id="32791" name="Text Box 48"/>
            <p:cNvSpPr txBox="1">
              <a:spLocks noChangeArrowheads="1"/>
            </p:cNvSpPr>
            <p:nvPr/>
          </p:nvSpPr>
          <p:spPr bwMode="auto">
            <a:xfrm>
              <a:off x="2064" y="3024"/>
              <a:ext cx="980" cy="404"/>
            </a:xfrm>
            <a:prstGeom prst="rect">
              <a:avLst/>
            </a:prstGeom>
            <a:noFill/>
            <a:ln w="9525">
              <a:noFill/>
              <a:miter lim="800000"/>
              <a:headEnd/>
              <a:tailEnd/>
            </a:ln>
          </p:spPr>
          <p:txBody>
            <a:bodyPr wrap="none">
              <a:spAutoFit/>
            </a:bodyPr>
            <a:lstStyle/>
            <a:p>
              <a:pPr algn="ctr"/>
              <a:r>
                <a:rPr lang="en-US" sz="1800" b="1" dirty="0"/>
                <a:t>Hearing loss</a:t>
              </a:r>
            </a:p>
            <a:p>
              <a:pPr algn="ctr"/>
              <a:r>
                <a:rPr lang="en-US" sz="1800" b="1" dirty="0"/>
                <a:t>tinnitus</a:t>
              </a:r>
            </a:p>
          </p:txBody>
        </p:sp>
        <p:sp>
          <p:nvSpPr>
            <p:cNvPr id="32792" name="Oval 49"/>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800">
                <a:solidFill>
                  <a:schemeClr val="bg1"/>
                </a:solidFill>
              </a:endParaRPr>
            </a:p>
          </p:txBody>
        </p:sp>
        <p:sp>
          <p:nvSpPr>
            <p:cNvPr id="32793" name="Text Box 50"/>
            <p:cNvSpPr txBox="1">
              <a:spLocks noChangeArrowheads="1"/>
            </p:cNvSpPr>
            <p:nvPr/>
          </p:nvSpPr>
          <p:spPr bwMode="auto">
            <a:xfrm>
              <a:off x="3840" y="3024"/>
              <a:ext cx="548" cy="404"/>
            </a:xfrm>
            <a:prstGeom prst="rect">
              <a:avLst/>
            </a:prstGeom>
            <a:noFill/>
            <a:ln w="9525">
              <a:noFill/>
              <a:miter lim="800000"/>
              <a:headEnd/>
              <a:tailEnd/>
            </a:ln>
          </p:spPr>
          <p:txBody>
            <a:bodyPr wrap="none">
              <a:spAutoFit/>
            </a:bodyPr>
            <a:lstStyle/>
            <a:p>
              <a:pPr algn="ctr"/>
              <a:r>
                <a:rPr lang="en-US" sz="1800" b="1" dirty="0"/>
                <a:t>Needs</a:t>
              </a:r>
            </a:p>
            <a:p>
              <a:pPr algn="ctr"/>
              <a:r>
                <a:rPr lang="en-US" sz="1800" b="1" dirty="0"/>
                <a:t>C&amp;P</a:t>
              </a:r>
              <a:r>
                <a:rPr lang="en-US" sz="1800" dirty="0"/>
                <a:t> </a:t>
              </a:r>
            </a:p>
          </p:txBody>
        </p:sp>
      </p:grpSp>
      <p:sp>
        <p:nvSpPr>
          <p:cNvPr id="27" name="TextBox 26"/>
          <p:cNvSpPr txBox="1"/>
          <p:nvPr/>
        </p:nvSpPr>
        <p:spPr>
          <a:xfrm>
            <a:off x="7433274" y="5638800"/>
            <a:ext cx="1710726" cy="646331"/>
          </a:xfrm>
          <a:prstGeom prst="rect">
            <a:avLst/>
          </a:prstGeom>
          <a:noFill/>
        </p:spPr>
        <p:txBody>
          <a:bodyPr wrap="none" rtlCol="0">
            <a:spAutoFit/>
          </a:bodyPr>
          <a:lstStyle/>
          <a:p>
            <a:pPr algn="ctr"/>
            <a:r>
              <a:rPr lang="en-US" sz="1800" b="1" dirty="0" smtClean="0"/>
              <a:t>Emergency</a:t>
            </a:r>
          </a:p>
          <a:p>
            <a:pPr algn="ctr"/>
            <a:r>
              <a:rPr lang="en-US" sz="1800" b="1" dirty="0" smtClean="0"/>
              <a:t>Preparedness</a:t>
            </a:r>
            <a:endParaRPr lang="en-US" sz="1800" b="1" dirty="0"/>
          </a:p>
        </p:txBody>
      </p:sp>
      <p:sp>
        <p:nvSpPr>
          <p:cNvPr id="35" name="Oval 28"/>
          <p:cNvSpPr>
            <a:spLocks noChangeArrowheads="1"/>
          </p:cNvSpPr>
          <p:nvPr/>
        </p:nvSpPr>
        <p:spPr bwMode="auto">
          <a:xfrm>
            <a:off x="457200" y="1447800"/>
            <a:ext cx="7467600" cy="4953000"/>
          </a:xfrm>
          <a:prstGeom prst="ellipse">
            <a:avLst/>
          </a:prstGeom>
          <a:noFill/>
          <a:ln w="38100">
            <a:solidFill>
              <a:srgbClr val="FF3300"/>
            </a:solidFill>
            <a:round/>
            <a:headEnd/>
            <a:tailEnd/>
          </a:ln>
        </p:spPr>
        <p:txBody>
          <a:bodyPr wrap="none" anchor="ctr"/>
          <a:lstStyle/>
          <a:p>
            <a:pPr eaLnBrk="0" hangingPunct="0"/>
            <a:endParaRPr lang="en-US" sz="1800"/>
          </a:p>
        </p:txBody>
      </p:sp>
      <p:cxnSp>
        <p:nvCxnSpPr>
          <p:cNvPr id="37" name="Straight Arrow Connector 36"/>
          <p:cNvCxnSpPr/>
          <p:nvPr/>
        </p:nvCxnSpPr>
        <p:spPr>
          <a:xfrm rot="10800000">
            <a:off x="7467600" y="5181600"/>
            <a:ext cx="533400" cy="4572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sldNum" sz="quarter" idx="12"/>
          </p:nvPr>
        </p:nvSpPr>
        <p:spPr/>
        <p:txBody>
          <a:bodyPr/>
          <a:lstStyle/>
          <a:p>
            <a:fld id="{321E581A-D24D-40D3-9FA8-2A6D4C6B6F92}" type="slidenum">
              <a:rPr lang="en-US"/>
              <a:pPr/>
              <a:t>36</a:t>
            </a:fld>
            <a:r>
              <a:rPr lang="en-US"/>
              <a:t> </a:t>
            </a:r>
          </a:p>
        </p:txBody>
      </p:sp>
      <p:sp>
        <p:nvSpPr>
          <p:cNvPr id="34818" name="Oval 28"/>
          <p:cNvSpPr>
            <a:spLocks noChangeArrowheads="1"/>
          </p:cNvSpPr>
          <p:nvPr/>
        </p:nvSpPr>
        <p:spPr bwMode="auto">
          <a:xfrm>
            <a:off x="457200" y="1600200"/>
            <a:ext cx="8229600" cy="4419600"/>
          </a:xfrm>
          <a:prstGeom prst="ellipse">
            <a:avLst/>
          </a:prstGeom>
          <a:noFill/>
          <a:ln w="38100">
            <a:solidFill>
              <a:srgbClr val="FF3300"/>
            </a:solidFill>
            <a:round/>
            <a:headEnd/>
            <a:tailEnd/>
          </a:ln>
        </p:spPr>
        <p:txBody>
          <a:bodyPr wrap="none" anchor="ctr"/>
          <a:lstStyle/>
          <a:p>
            <a:pPr eaLnBrk="0" hangingPunct="0"/>
            <a:endParaRPr lang="en-US" sz="1800"/>
          </a:p>
        </p:txBody>
      </p:sp>
      <p:sp>
        <p:nvSpPr>
          <p:cNvPr id="34819" name="Rectangle 4"/>
          <p:cNvSpPr>
            <a:spLocks noChangeArrowheads="1"/>
          </p:cNvSpPr>
          <p:nvPr/>
        </p:nvSpPr>
        <p:spPr bwMode="auto">
          <a:xfrm>
            <a:off x="1295400" y="609600"/>
            <a:ext cx="6629400" cy="830997"/>
          </a:xfrm>
          <a:prstGeom prst="rect">
            <a:avLst/>
          </a:prstGeom>
          <a:noFill/>
          <a:ln w="9525">
            <a:noFill/>
            <a:miter lim="800000"/>
            <a:headEnd/>
            <a:tailEnd/>
          </a:ln>
        </p:spPr>
        <p:txBody>
          <a:bodyPr wrap="square">
            <a:spAutoFit/>
          </a:bodyPr>
          <a:lstStyle/>
          <a:p>
            <a:pPr algn="ctr" eaLnBrk="0" hangingPunct="0"/>
            <a:r>
              <a:rPr lang="en-US" sz="2800" b="1" dirty="0"/>
              <a:t>Integrated Post-Combat Care</a:t>
            </a:r>
          </a:p>
          <a:p>
            <a:pPr algn="ctr" eaLnBrk="0" hangingPunct="0"/>
            <a:r>
              <a:rPr lang="en-US" sz="2000" b="1" dirty="0"/>
              <a:t>Veteran centered, team </a:t>
            </a:r>
            <a:r>
              <a:rPr lang="en-US" sz="2000" b="1" dirty="0" smtClean="0"/>
              <a:t>based, coordinated care</a:t>
            </a:r>
            <a:endParaRPr lang="en-US" sz="2000" b="1" dirty="0"/>
          </a:p>
        </p:txBody>
      </p:sp>
      <p:grpSp>
        <p:nvGrpSpPr>
          <p:cNvPr id="34820" name="Group 5"/>
          <p:cNvGrpSpPr>
            <a:grpSpLocks/>
          </p:cNvGrpSpPr>
          <p:nvPr/>
        </p:nvGrpSpPr>
        <p:grpSpPr bwMode="auto">
          <a:xfrm>
            <a:off x="1778000" y="1752600"/>
            <a:ext cx="5464175" cy="4191000"/>
            <a:chOff x="1114" y="1056"/>
            <a:chExt cx="3734" cy="2832"/>
          </a:xfrm>
        </p:grpSpPr>
        <p:sp>
          <p:nvSpPr>
            <p:cNvPr id="34821" name="Oval 6"/>
            <p:cNvSpPr>
              <a:spLocks noChangeArrowheads="1"/>
            </p:cNvSpPr>
            <p:nvPr/>
          </p:nvSpPr>
          <p:spPr bwMode="auto">
            <a:xfrm>
              <a:off x="1152" y="1392"/>
              <a:ext cx="912" cy="864"/>
            </a:xfrm>
            <a:prstGeom prst="ellipse">
              <a:avLst/>
            </a:prstGeom>
            <a:solidFill>
              <a:srgbClr val="800080"/>
            </a:solidFill>
            <a:ln w="9525">
              <a:solidFill>
                <a:srgbClr val="800080"/>
              </a:solidFill>
              <a:round/>
              <a:headEnd/>
              <a:tailEnd/>
            </a:ln>
          </p:spPr>
          <p:txBody>
            <a:bodyPr wrap="none" anchor="ctr"/>
            <a:lstStyle/>
            <a:p>
              <a:pPr algn="ctr"/>
              <a:endParaRPr lang="en-US" sz="1600">
                <a:solidFill>
                  <a:schemeClr val="bg1"/>
                </a:solidFill>
              </a:endParaRPr>
            </a:p>
          </p:txBody>
        </p:sp>
        <p:sp>
          <p:nvSpPr>
            <p:cNvPr id="34822" name="Text Box 7"/>
            <p:cNvSpPr txBox="1">
              <a:spLocks noChangeArrowheads="1"/>
            </p:cNvSpPr>
            <p:nvPr/>
          </p:nvSpPr>
          <p:spPr bwMode="auto">
            <a:xfrm>
              <a:off x="1114" y="1599"/>
              <a:ext cx="936" cy="392"/>
            </a:xfrm>
            <a:prstGeom prst="rect">
              <a:avLst/>
            </a:prstGeom>
            <a:noFill/>
            <a:ln w="9525">
              <a:noFill/>
              <a:miter lim="800000"/>
              <a:headEnd/>
              <a:tailEnd/>
            </a:ln>
          </p:spPr>
          <p:txBody>
            <a:bodyPr wrap="none">
              <a:spAutoFit/>
            </a:bodyPr>
            <a:lstStyle/>
            <a:p>
              <a:pPr algn="ctr"/>
              <a:r>
                <a:rPr lang="en-US" sz="1600" b="1">
                  <a:solidFill>
                    <a:schemeClr val="bg1"/>
                  </a:solidFill>
                </a:rPr>
                <a:t>Non-combat</a:t>
              </a:r>
            </a:p>
            <a:p>
              <a:pPr algn="ctr"/>
              <a:r>
                <a:rPr lang="en-US" sz="1600" b="1">
                  <a:solidFill>
                    <a:schemeClr val="bg1"/>
                  </a:solidFill>
                </a:rPr>
                <a:t> injury</a:t>
              </a:r>
            </a:p>
          </p:txBody>
        </p:sp>
        <p:sp>
          <p:nvSpPr>
            <p:cNvPr id="34823" name="Oval 8"/>
            <p:cNvSpPr>
              <a:spLocks noChangeArrowheads="1"/>
            </p:cNvSpPr>
            <p:nvPr/>
          </p:nvSpPr>
          <p:spPr bwMode="auto">
            <a:xfrm>
              <a:off x="1248" y="2064"/>
              <a:ext cx="1152" cy="1200"/>
            </a:xfrm>
            <a:prstGeom prst="ellipse">
              <a:avLst/>
            </a:prstGeom>
            <a:solidFill>
              <a:srgbClr val="FF6600"/>
            </a:solidFill>
            <a:ln w="9525">
              <a:solidFill>
                <a:srgbClr val="FF6600"/>
              </a:solidFill>
              <a:round/>
              <a:headEnd/>
              <a:tailEnd/>
            </a:ln>
          </p:spPr>
          <p:txBody>
            <a:bodyPr wrap="none" anchor="ctr"/>
            <a:lstStyle/>
            <a:p>
              <a:pPr algn="ctr"/>
              <a:endParaRPr lang="en-US" sz="1600">
                <a:solidFill>
                  <a:schemeClr val="bg1"/>
                </a:solidFill>
              </a:endParaRPr>
            </a:p>
          </p:txBody>
        </p:sp>
        <p:sp>
          <p:nvSpPr>
            <p:cNvPr id="34824" name="Oval 9"/>
            <p:cNvSpPr>
              <a:spLocks noChangeArrowheads="1"/>
            </p:cNvSpPr>
            <p:nvPr/>
          </p:nvSpPr>
          <p:spPr bwMode="auto">
            <a:xfrm>
              <a:off x="2064" y="2784"/>
              <a:ext cx="1008" cy="912"/>
            </a:xfrm>
            <a:prstGeom prst="ellipse">
              <a:avLst/>
            </a:prstGeom>
            <a:solidFill>
              <a:schemeClr val="hlink"/>
            </a:solidFill>
            <a:ln w="9525">
              <a:solidFill>
                <a:schemeClr val="tx1"/>
              </a:solidFill>
              <a:round/>
              <a:headEnd/>
              <a:tailEnd/>
            </a:ln>
          </p:spPr>
          <p:txBody>
            <a:bodyPr wrap="none" anchor="ctr"/>
            <a:lstStyle/>
            <a:p>
              <a:pPr algn="ctr"/>
              <a:endParaRPr lang="en-US" sz="1600">
                <a:solidFill>
                  <a:schemeClr val="bg1"/>
                </a:solidFill>
              </a:endParaRPr>
            </a:p>
          </p:txBody>
        </p:sp>
        <p:sp>
          <p:nvSpPr>
            <p:cNvPr id="34825" name="Oval 10"/>
            <p:cNvSpPr>
              <a:spLocks noChangeArrowheads="1"/>
            </p:cNvSpPr>
            <p:nvPr/>
          </p:nvSpPr>
          <p:spPr bwMode="auto">
            <a:xfrm>
              <a:off x="1920" y="1056"/>
              <a:ext cx="720" cy="768"/>
            </a:xfrm>
            <a:prstGeom prst="ellipse">
              <a:avLst/>
            </a:prstGeom>
            <a:solidFill>
              <a:srgbClr val="008000"/>
            </a:solidFill>
            <a:ln w="9525">
              <a:solidFill>
                <a:srgbClr val="008000"/>
              </a:solidFill>
              <a:round/>
              <a:headEnd/>
              <a:tailEnd/>
            </a:ln>
          </p:spPr>
          <p:txBody>
            <a:bodyPr wrap="none" anchor="ctr"/>
            <a:lstStyle/>
            <a:p>
              <a:pPr algn="ctr"/>
              <a:endParaRPr lang="en-US" sz="1600">
                <a:solidFill>
                  <a:schemeClr val="bg1"/>
                </a:solidFill>
              </a:endParaRPr>
            </a:p>
          </p:txBody>
        </p:sp>
        <p:sp>
          <p:nvSpPr>
            <p:cNvPr id="34826" name="Oval 11"/>
            <p:cNvSpPr>
              <a:spLocks noChangeArrowheads="1"/>
            </p:cNvSpPr>
            <p:nvPr/>
          </p:nvSpPr>
          <p:spPr bwMode="auto">
            <a:xfrm>
              <a:off x="2208" y="1776"/>
              <a:ext cx="1008" cy="960"/>
            </a:xfrm>
            <a:prstGeom prst="ellipse">
              <a:avLst/>
            </a:prstGeom>
            <a:solidFill>
              <a:srgbClr val="00FFFF"/>
            </a:solidFill>
            <a:ln w="9525">
              <a:solidFill>
                <a:srgbClr val="00FFFF"/>
              </a:solidFill>
              <a:round/>
              <a:headEnd/>
              <a:tailEnd/>
            </a:ln>
          </p:spPr>
          <p:txBody>
            <a:bodyPr wrap="none" anchor="ctr"/>
            <a:lstStyle/>
            <a:p>
              <a:pPr algn="ctr"/>
              <a:endParaRPr lang="en-US" sz="1600">
                <a:solidFill>
                  <a:schemeClr val="bg1"/>
                </a:solidFill>
              </a:endParaRPr>
            </a:p>
          </p:txBody>
        </p:sp>
        <p:sp>
          <p:nvSpPr>
            <p:cNvPr id="34827" name="Oval 12"/>
            <p:cNvSpPr>
              <a:spLocks noChangeArrowheads="1"/>
            </p:cNvSpPr>
            <p:nvPr/>
          </p:nvSpPr>
          <p:spPr bwMode="auto">
            <a:xfrm>
              <a:off x="3024" y="3168"/>
              <a:ext cx="672" cy="720"/>
            </a:xfrm>
            <a:prstGeom prst="ellipse">
              <a:avLst/>
            </a:prstGeom>
            <a:solidFill>
              <a:srgbClr val="CC99FF"/>
            </a:solidFill>
            <a:ln w="9525">
              <a:solidFill>
                <a:srgbClr val="CC99FF"/>
              </a:solidFill>
              <a:round/>
              <a:headEnd/>
              <a:tailEnd/>
            </a:ln>
          </p:spPr>
          <p:txBody>
            <a:bodyPr wrap="none" anchor="ctr"/>
            <a:lstStyle/>
            <a:p>
              <a:pPr algn="ctr"/>
              <a:endParaRPr lang="en-US" sz="1600">
                <a:solidFill>
                  <a:schemeClr val="bg1"/>
                </a:solidFill>
              </a:endParaRPr>
            </a:p>
          </p:txBody>
        </p:sp>
        <p:sp>
          <p:nvSpPr>
            <p:cNvPr id="34828" name="Oval 13"/>
            <p:cNvSpPr>
              <a:spLocks noChangeArrowheads="1"/>
            </p:cNvSpPr>
            <p:nvPr/>
          </p:nvSpPr>
          <p:spPr bwMode="auto">
            <a:xfrm>
              <a:off x="2928" y="2208"/>
              <a:ext cx="912" cy="1008"/>
            </a:xfrm>
            <a:prstGeom prst="ellipse">
              <a:avLst/>
            </a:prstGeom>
            <a:solidFill>
              <a:srgbClr val="333300"/>
            </a:solidFill>
            <a:ln w="9525">
              <a:solidFill>
                <a:srgbClr val="333300"/>
              </a:solidFill>
              <a:round/>
              <a:headEnd/>
              <a:tailEnd/>
            </a:ln>
          </p:spPr>
          <p:txBody>
            <a:bodyPr wrap="none" anchor="ctr"/>
            <a:lstStyle/>
            <a:p>
              <a:pPr algn="ctr"/>
              <a:endParaRPr lang="en-US" sz="1600">
                <a:solidFill>
                  <a:schemeClr val="bg1"/>
                </a:solidFill>
              </a:endParaRPr>
            </a:p>
          </p:txBody>
        </p:sp>
        <p:sp>
          <p:nvSpPr>
            <p:cNvPr id="34829" name="Oval 14"/>
            <p:cNvSpPr>
              <a:spLocks noChangeArrowheads="1"/>
            </p:cNvSpPr>
            <p:nvPr/>
          </p:nvSpPr>
          <p:spPr bwMode="auto">
            <a:xfrm>
              <a:off x="3840" y="2016"/>
              <a:ext cx="1008" cy="912"/>
            </a:xfrm>
            <a:prstGeom prst="ellipse">
              <a:avLst/>
            </a:prstGeom>
            <a:solidFill>
              <a:srgbClr val="969696"/>
            </a:solidFill>
            <a:ln w="9525">
              <a:solidFill>
                <a:srgbClr val="969696"/>
              </a:solidFill>
              <a:round/>
              <a:headEnd/>
              <a:tailEnd/>
            </a:ln>
          </p:spPr>
          <p:txBody>
            <a:bodyPr wrap="none" anchor="ctr"/>
            <a:lstStyle/>
            <a:p>
              <a:pPr algn="ctr"/>
              <a:endParaRPr lang="en-US" sz="1600">
                <a:solidFill>
                  <a:schemeClr val="bg1"/>
                </a:solidFill>
              </a:endParaRPr>
            </a:p>
          </p:txBody>
        </p:sp>
        <p:sp>
          <p:nvSpPr>
            <p:cNvPr id="34830" name="Oval 15"/>
            <p:cNvSpPr>
              <a:spLocks noChangeArrowheads="1"/>
            </p:cNvSpPr>
            <p:nvPr/>
          </p:nvSpPr>
          <p:spPr bwMode="auto">
            <a:xfrm>
              <a:off x="2976" y="1488"/>
              <a:ext cx="576" cy="528"/>
            </a:xfrm>
            <a:prstGeom prst="ellipse">
              <a:avLst/>
            </a:prstGeom>
            <a:solidFill>
              <a:srgbClr val="FFFF00"/>
            </a:solidFill>
            <a:ln w="31750">
              <a:solidFill>
                <a:srgbClr val="FFFF00"/>
              </a:solidFill>
              <a:round/>
              <a:headEnd/>
              <a:tailEnd/>
            </a:ln>
          </p:spPr>
          <p:txBody>
            <a:bodyPr wrap="none" anchor="ctr"/>
            <a:lstStyle/>
            <a:p>
              <a:pPr algn="ctr"/>
              <a:endParaRPr lang="en-US" sz="1600">
                <a:solidFill>
                  <a:schemeClr val="bg1"/>
                </a:solidFill>
              </a:endParaRPr>
            </a:p>
          </p:txBody>
        </p:sp>
        <p:sp>
          <p:nvSpPr>
            <p:cNvPr id="34831" name="Oval 16"/>
            <p:cNvSpPr>
              <a:spLocks noChangeArrowheads="1"/>
            </p:cNvSpPr>
            <p:nvPr/>
          </p:nvSpPr>
          <p:spPr bwMode="auto">
            <a:xfrm>
              <a:off x="3456" y="1152"/>
              <a:ext cx="1056" cy="1056"/>
            </a:xfrm>
            <a:prstGeom prst="ellipse">
              <a:avLst/>
            </a:prstGeom>
            <a:solidFill>
              <a:srgbClr val="FF0000"/>
            </a:solidFill>
            <a:ln w="9525">
              <a:solidFill>
                <a:srgbClr val="FF0000"/>
              </a:solidFill>
              <a:round/>
              <a:headEnd/>
              <a:tailEnd/>
            </a:ln>
          </p:spPr>
          <p:txBody>
            <a:bodyPr wrap="none" anchor="ctr"/>
            <a:lstStyle/>
            <a:p>
              <a:pPr algn="ctr"/>
              <a:endParaRPr lang="en-US" sz="1600">
                <a:solidFill>
                  <a:schemeClr val="bg1"/>
                </a:solidFill>
              </a:endParaRPr>
            </a:p>
          </p:txBody>
        </p:sp>
        <p:sp>
          <p:nvSpPr>
            <p:cNvPr id="34832" name="Text Box 17"/>
            <p:cNvSpPr txBox="1">
              <a:spLocks noChangeArrowheads="1"/>
            </p:cNvSpPr>
            <p:nvPr/>
          </p:nvSpPr>
          <p:spPr bwMode="auto">
            <a:xfrm>
              <a:off x="3076" y="3375"/>
              <a:ext cx="566" cy="393"/>
            </a:xfrm>
            <a:prstGeom prst="rect">
              <a:avLst/>
            </a:prstGeom>
            <a:noFill/>
            <a:ln w="9525">
              <a:noFill/>
              <a:miter lim="800000"/>
              <a:headEnd/>
              <a:tailEnd/>
            </a:ln>
          </p:spPr>
          <p:txBody>
            <a:bodyPr wrap="none">
              <a:spAutoFit/>
            </a:bodyPr>
            <a:lstStyle/>
            <a:p>
              <a:pPr algn="ctr"/>
              <a:r>
                <a:rPr lang="en-US" sz="1600" b="1" dirty="0"/>
                <a:t>Mental</a:t>
              </a:r>
            </a:p>
            <a:p>
              <a:pPr algn="ctr"/>
              <a:r>
                <a:rPr lang="en-US" sz="1600" b="1" dirty="0"/>
                <a:t>health</a:t>
              </a:r>
            </a:p>
          </p:txBody>
        </p:sp>
        <p:sp>
          <p:nvSpPr>
            <p:cNvPr id="88082" name="Text Box 18"/>
            <p:cNvSpPr txBox="1">
              <a:spLocks noChangeArrowheads="1"/>
            </p:cNvSpPr>
            <p:nvPr/>
          </p:nvSpPr>
          <p:spPr bwMode="auto">
            <a:xfrm>
              <a:off x="2218" y="2079"/>
              <a:ext cx="936" cy="393"/>
            </a:xfrm>
            <a:prstGeom prst="rect">
              <a:avLst/>
            </a:prstGeom>
            <a:noFill/>
            <a:ln w="9525">
              <a:noFill/>
              <a:miter lim="800000"/>
              <a:headEnd/>
              <a:tailEnd/>
            </a:ln>
            <a:effectLst/>
          </p:spPr>
          <p:txBody>
            <a:bodyPr wrap="none">
              <a:spAutoFit/>
            </a:bodyPr>
            <a:lstStyle/>
            <a:p>
              <a:pPr algn="ctr"/>
              <a:r>
                <a:rPr lang="en-US" sz="1600" b="1" dirty="0">
                  <a:effectLst>
                    <a:outerShdw blurRad="38100" dist="38100" dir="2700000" algn="tl">
                      <a:srgbClr val="C0C0C0"/>
                    </a:outerShdw>
                  </a:effectLst>
                </a:rPr>
                <a:t>Non-combat</a:t>
              </a:r>
            </a:p>
            <a:p>
              <a:pPr algn="ctr"/>
              <a:r>
                <a:rPr lang="en-US" sz="1600" b="1" dirty="0">
                  <a:effectLst>
                    <a:outerShdw blurRad="38100" dist="38100" dir="2700000" algn="tl">
                      <a:srgbClr val="C0C0C0"/>
                    </a:outerShdw>
                  </a:effectLst>
                </a:rPr>
                <a:t> illness</a:t>
              </a:r>
            </a:p>
          </p:txBody>
        </p:sp>
        <p:sp>
          <p:nvSpPr>
            <p:cNvPr id="34834" name="Text Box 19"/>
            <p:cNvSpPr txBox="1">
              <a:spLocks noChangeArrowheads="1"/>
            </p:cNvSpPr>
            <p:nvPr/>
          </p:nvSpPr>
          <p:spPr bwMode="auto">
            <a:xfrm>
              <a:off x="3835" y="2319"/>
              <a:ext cx="1005" cy="392"/>
            </a:xfrm>
            <a:prstGeom prst="rect">
              <a:avLst/>
            </a:prstGeom>
            <a:noFill/>
            <a:ln w="9525">
              <a:noFill/>
              <a:miter lim="800000"/>
              <a:headEnd/>
              <a:tailEnd/>
            </a:ln>
          </p:spPr>
          <p:txBody>
            <a:bodyPr wrap="none">
              <a:spAutoFit/>
            </a:bodyPr>
            <a:lstStyle/>
            <a:p>
              <a:pPr algn="ctr"/>
              <a:r>
                <a:rPr lang="en-US" sz="1600" b="1">
                  <a:solidFill>
                    <a:schemeClr val="bg1"/>
                  </a:solidFill>
                </a:rPr>
                <a:t>Post-combat </a:t>
              </a:r>
            </a:p>
            <a:p>
              <a:pPr algn="ctr"/>
              <a:r>
                <a:rPr lang="en-US" sz="1600" b="1">
                  <a:solidFill>
                    <a:schemeClr val="bg1"/>
                  </a:solidFill>
                </a:rPr>
                <a:t>symptoms</a:t>
              </a:r>
            </a:p>
          </p:txBody>
        </p:sp>
        <p:sp>
          <p:nvSpPr>
            <p:cNvPr id="88084" name="Text Box 20"/>
            <p:cNvSpPr txBox="1">
              <a:spLocks noChangeArrowheads="1"/>
            </p:cNvSpPr>
            <p:nvPr/>
          </p:nvSpPr>
          <p:spPr bwMode="auto">
            <a:xfrm>
              <a:off x="2983" y="2463"/>
              <a:ext cx="805" cy="558"/>
            </a:xfrm>
            <a:prstGeom prst="rect">
              <a:avLst/>
            </a:prstGeom>
            <a:noFill/>
            <a:ln w="9525">
              <a:noFill/>
              <a:miter lim="800000"/>
              <a:headEnd/>
              <a:tailEnd/>
            </a:ln>
            <a:effectLst/>
          </p:spPr>
          <p:txBody>
            <a:bodyPr wrap="none">
              <a:spAutoFit/>
            </a:bodyPr>
            <a:lstStyle/>
            <a:p>
              <a:pPr algn="ctr"/>
              <a:r>
                <a:rPr lang="en-US" sz="1600" b="1">
                  <a:solidFill>
                    <a:srgbClr val="FFFFFF"/>
                  </a:solidFill>
                </a:rPr>
                <a:t>Spiritual /</a:t>
              </a:r>
            </a:p>
            <a:p>
              <a:pPr algn="ctr"/>
              <a:r>
                <a:rPr lang="en-US" sz="1600" b="1">
                  <a:solidFill>
                    <a:srgbClr val="FFFFFF"/>
                  </a:solidFill>
                </a:rPr>
                <a:t>existential</a:t>
              </a:r>
            </a:p>
            <a:p>
              <a:pPr algn="ctr"/>
              <a:r>
                <a:rPr lang="en-US" sz="1600" b="1">
                  <a:solidFill>
                    <a:srgbClr val="FFFFFF"/>
                  </a:solidFill>
                </a:rPr>
                <a:t>struggles</a:t>
              </a:r>
            </a:p>
          </p:txBody>
        </p:sp>
        <p:sp>
          <p:nvSpPr>
            <p:cNvPr id="34836" name="Text Box 21"/>
            <p:cNvSpPr txBox="1">
              <a:spLocks noChangeArrowheads="1"/>
            </p:cNvSpPr>
            <p:nvPr/>
          </p:nvSpPr>
          <p:spPr bwMode="auto">
            <a:xfrm>
              <a:off x="1924" y="1311"/>
              <a:ext cx="643" cy="393"/>
            </a:xfrm>
            <a:prstGeom prst="rect">
              <a:avLst/>
            </a:prstGeom>
            <a:noFill/>
            <a:ln w="9525">
              <a:noFill/>
              <a:miter lim="800000"/>
              <a:headEnd/>
              <a:tailEnd/>
            </a:ln>
          </p:spPr>
          <p:txBody>
            <a:bodyPr wrap="none">
              <a:spAutoFit/>
            </a:bodyPr>
            <a:lstStyle/>
            <a:p>
              <a:pPr algn="ctr"/>
              <a:r>
                <a:rPr lang="en-US" sz="1600" b="1">
                  <a:solidFill>
                    <a:schemeClr val="bg1"/>
                  </a:solidFill>
                </a:rPr>
                <a:t>Combat</a:t>
              </a:r>
            </a:p>
            <a:p>
              <a:pPr algn="ctr"/>
              <a:r>
                <a:rPr lang="en-US" sz="1600" b="1">
                  <a:solidFill>
                    <a:schemeClr val="bg1"/>
                  </a:solidFill>
                </a:rPr>
                <a:t> injury</a:t>
              </a:r>
            </a:p>
          </p:txBody>
        </p:sp>
        <p:sp>
          <p:nvSpPr>
            <p:cNvPr id="34837" name="Text Box 22"/>
            <p:cNvSpPr txBox="1">
              <a:spLocks noChangeArrowheads="1"/>
            </p:cNvSpPr>
            <p:nvPr/>
          </p:nvSpPr>
          <p:spPr bwMode="auto">
            <a:xfrm>
              <a:off x="3072" y="1647"/>
              <a:ext cx="349" cy="227"/>
            </a:xfrm>
            <a:prstGeom prst="rect">
              <a:avLst/>
            </a:prstGeom>
            <a:noFill/>
            <a:ln w="9525">
              <a:noFill/>
              <a:miter lim="800000"/>
              <a:headEnd/>
              <a:tailEnd/>
            </a:ln>
          </p:spPr>
          <p:txBody>
            <a:bodyPr wrap="none">
              <a:spAutoFit/>
            </a:bodyPr>
            <a:lstStyle/>
            <a:p>
              <a:pPr algn="ctr"/>
              <a:r>
                <a:rPr lang="en-US" sz="1600" b="1" dirty="0"/>
                <a:t>TBI</a:t>
              </a:r>
            </a:p>
          </p:txBody>
        </p:sp>
        <p:sp>
          <p:nvSpPr>
            <p:cNvPr id="40984" name="Text Box 23"/>
            <p:cNvSpPr txBox="1">
              <a:spLocks noChangeArrowheads="1"/>
            </p:cNvSpPr>
            <p:nvPr/>
          </p:nvSpPr>
          <p:spPr bwMode="auto">
            <a:xfrm>
              <a:off x="3516" y="1455"/>
              <a:ext cx="1013" cy="558"/>
            </a:xfrm>
            <a:prstGeom prst="rect">
              <a:avLst/>
            </a:prstGeom>
            <a:noFill/>
            <a:ln w="9525">
              <a:noFill/>
              <a:miter lim="800000"/>
              <a:headEnd/>
              <a:tailEnd/>
            </a:ln>
          </p:spPr>
          <p:txBody>
            <a:bodyPr wrap="none">
              <a:spAutoFit/>
            </a:bodyPr>
            <a:lstStyle/>
            <a:p>
              <a:pPr algn="ctr"/>
              <a:r>
                <a:rPr lang="en-US" sz="1600" b="1">
                  <a:solidFill>
                    <a:schemeClr val="bg1"/>
                  </a:solidFill>
                  <a:effectLst>
                    <a:outerShdw blurRad="38100" dist="38100" dir="2700000" algn="tl">
                      <a:srgbClr val="C0C0C0"/>
                    </a:outerShdw>
                  </a:effectLst>
                </a:rPr>
                <a:t>Marital/family</a:t>
              </a:r>
            </a:p>
            <a:p>
              <a:pPr algn="ctr"/>
              <a:r>
                <a:rPr lang="en-US" sz="1600" b="1">
                  <a:solidFill>
                    <a:schemeClr val="bg1"/>
                  </a:solidFill>
                  <a:effectLst>
                    <a:outerShdw blurRad="38100" dist="38100" dir="2700000" algn="tl">
                      <a:srgbClr val="C0C0C0"/>
                    </a:outerShdw>
                  </a:effectLst>
                </a:rPr>
                <a:t>financial</a:t>
              </a:r>
            </a:p>
            <a:p>
              <a:pPr algn="ctr"/>
              <a:r>
                <a:rPr lang="en-US" sz="1600" b="1">
                  <a:solidFill>
                    <a:schemeClr val="bg1"/>
                  </a:solidFill>
                  <a:effectLst>
                    <a:outerShdw blurRad="38100" dist="38100" dir="2700000" algn="tl">
                      <a:srgbClr val="C0C0C0"/>
                    </a:outerShdw>
                  </a:effectLst>
                </a:rPr>
                <a:t>difficulties</a:t>
              </a:r>
            </a:p>
          </p:txBody>
        </p:sp>
        <p:sp>
          <p:nvSpPr>
            <p:cNvPr id="34839" name="Text Box 24"/>
            <p:cNvSpPr txBox="1">
              <a:spLocks noChangeArrowheads="1"/>
            </p:cNvSpPr>
            <p:nvPr/>
          </p:nvSpPr>
          <p:spPr bwMode="auto">
            <a:xfrm>
              <a:off x="1262" y="2415"/>
              <a:ext cx="1090" cy="558"/>
            </a:xfrm>
            <a:prstGeom prst="rect">
              <a:avLst/>
            </a:prstGeom>
            <a:noFill/>
            <a:ln w="9525">
              <a:noFill/>
              <a:miter lim="800000"/>
              <a:headEnd/>
              <a:tailEnd/>
            </a:ln>
          </p:spPr>
          <p:txBody>
            <a:bodyPr wrap="none">
              <a:spAutoFit/>
            </a:bodyPr>
            <a:lstStyle/>
            <a:p>
              <a:pPr algn="ctr"/>
              <a:r>
                <a:rPr lang="en-US" sz="1600" b="1">
                  <a:solidFill>
                    <a:schemeClr val="bg1"/>
                  </a:solidFill>
                </a:rPr>
                <a:t>Environmental</a:t>
              </a:r>
            </a:p>
            <a:p>
              <a:pPr algn="ctr"/>
              <a:r>
                <a:rPr lang="en-US" sz="1600" b="1">
                  <a:solidFill>
                    <a:schemeClr val="bg1"/>
                  </a:solidFill>
                </a:rPr>
                <a:t>exposure</a:t>
              </a:r>
            </a:p>
            <a:p>
              <a:pPr algn="ctr"/>
              <a:r>
                <a:rPr lang="en-US" sz="1600" b="1">
                  <a:solidFill>
                    <a:schemeClr val="bg1"/>
                  </a:solidFill>
                </a:rPr>
                <a:t>illness</a:t>
              </a:r>
            </a:p>
          </p:txBody>
        </p:sp>
        <p:sp>
          <p:nvSpPr>
            <p:cNvPr id="34840" name="Text Box 25"/>
            <p:cNvSpPr txBox="1">
              <a:spLocks noChangeArrowheads="1"/>
            </p:cNvSpPr>
            <p:nvPr/>
          </p:nvSpPr>
          <p:spPr bwMode="auto">
            <a:xfrm>
              <a:off x="2075" y="3039"/>
              <a:ext cx="959" cy="393"/>
            </a:xfrm>
            <a:prstGeom prst="rect">
              <a:avLst/>
            </a:prstGeom>
            <a:noFill/>
            <a:ln w="9525">
              <a:noFill/>
              <a:miter lim="800000"/>
              <a:headEnd/>
              <a:tailEnd/>
            </a:ln>
          </p:spPr>
          <p:txBody>
            <a:bodyPr wrap="none">
              <a:spAutoFit/>
            </a:bodyPr>
            <a:lstStyle/>
            <a:p>
              <a:pPr algn="ctr"/>
              <a:r>
                <a:rPr lang="en-US" sz="1600" b="1">
                  <a:solidFill>
                    <a:schemeClr val="bg1"/>
                  </a:solidFill>
                </a:rPr>
                <a:t>Hearing loss</a:t>
              </a:r>
            </a:p>
            <a:p>
              <a:pPr algn="ctr"/>
              <a:r>
                <a:rPr lang="en-US" sz="1600" b="1">
                  <a:solidFill>
                    <a:schemeClr val="bg1"/>
                  </a:solidFill>
                </a:rPr>
                <a:t>tinnitus</a:t>
              </a:r>
            </a:p>
          </p:txBody>
        </p:sp>
        <p:sp>
          <p:nvSpPr>
            <p:cNvPr id="34841" name="Oval 26"/>
            <p:cNvSpPr>
              <a:spLocks noChangeArrowheads="1"/>
            </p:cNvSpPr>
            <p:nvPr/>
          </p:nvSpPr>
          <p:spPr bwMode="auto">
            <a:xfrm>
              <a:off x="3744" y="2832"/>
              <a:ext cx="720" cy="768"/>
            </a:xfrm>
            <a:prstGeom prst="ellipse">
              <a:avLst/>
            </a:prstGeom>
            <a:solidFill>
              <a:srgbClr val="FF00FF"/>
            </a:solidFill>
            <a:ln w="9525">
              <a:solidFill>
                <a:srgbClr val="008000"/>
              </a:solidFill>
              <a:round/>
              <a:headEnd/>
              <a:tailEnd/>
            </a:ln>
          </p:spPr>
          <p:txBody>
            <a:bodyPr wrap="none" anchor="ctr"/>
            <a:lstStyle/>
            <a:p>
              <a:pPr algn="ctr"/>
              <a:endParaRPr lang="en-US" sz="1600">
                <a:solidFill>
                  <a:schemeClr val="bg1"/>
                </a:solidFill>
              </a:endParaRPr>
            </a:p>
          </p:txBody>
        </p:sp>
        <p:sp>
          <p:nvSpPr>
            <p:cNvPr id="34842" name="Text Box 27"/>
            <p:cNvSpPr txBox="1">
              <a:spLocks noChangeArrowheads="1"/>
            </p:cNvSpPr>
            <p:nvPr/>
          </p:nvSpPr>
          <p:spPr bwMode="auto">
            <a:xfrm>
              <a:off x="3842" y="3039"/>
              <a:ext cx="543" cy="393"/>
            </a:xfrm>
            <a:prstGeom prst="rect">
              <a:avLst/>
            </a:prstGeom>
            <a:noFill/>
            <a:ln w="9525">
              <a:noFill/>
              <a:miter lim="800000"/>
              <a:headEnd/>
              <a:tailEnd/>
            </a:ln>
          </p:spPr>
          <p:txBody>
            <a:bodyPr wrap="none">
              <a:spAutoFit/>
            </a:bodyPr>
            <a:lstStyle/>
            <a:p>
              <a:pPr algn="ctr"/>
              <a:r>
                <a:rPr lang="en-US" sz="1600" b="1"/>
                <a:t>Needs</a:t>
              </a:r>
            </a:p>
            <a:p>
              <a:pPr algn="ctr"/>
              <a:r>
                <a:rPr lang="en-US" sz="1600" b="1"/>
                <a:t>C&amp;P</a:t>
              </a:r>
              <a:r>
                <a:rPr lang="en-US" sz="1600"/>
                <a:t> </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533400"/>
            <a:ext cx="8534400" cy="758825"/>
          </a:xfrm>
          <a:effectLst/>
        </p:spPr>
        <p:txBody>
          <a:bodyPr/>
          <a:lstStyle/>
          <a:p>
            <a:r>
              <a:rPr lang="en-US" sz="2800" b="1" dirty="0" smtClean="0">
                <a:solidFill>
                  <a:schemeClr val="tx1"/>
                </a:solidFill>
              </a:rPr>
              <a:t>What were your combat theater health risks?</a:t>
            </a:r>
          </a:p>
        </p:txBody>
      </p:sp>
      <p:sp>
        <p:nvSpPr>
          <p:cNvPr id="107523" name="Oval 3"/>
          <p:cNvSpPr>
            <a:spLocks noChangeArrowheads="1"/>
          </p:cNvSpPr>
          <p:nvPr/>
        </p:nvSpPr>
        <p:spPr bwMode="auto">
          <a:xfrm>
            <a:off x="1905000" y="1905000"/>
            <a:ext cx="3581400" cy="3200400"/>
          </a:xfrm>
          <a:prstGeom prst="ellipse">
            <a:avLst/>
          </a:prstGeom>
          <a:solidFill>
            <a:schemeClr val="accent1">
              <a:lumMod val="90000"/>
              <a:alpha val="50000"/>
            </a:schemeClr>
          </a:solidFill>
          <a:ln w="9525">
            <a:solidFill>
              <a:schemeClr val="accent1">
                <a:lumMod val="75000"/>
              </a:schemeClr>
            </a:solidFill>
            <a:round/>
            <a:headEnd/>
            <a:tailEnd/>
          </a:ln>
          <a:effectLst/>
        </p:spPr>
        <p:txBody>
          <a:bodyPr wrap="none" anchor="ctr"/>
          <a:lstStyle/>
          <a:p>
            <a:pPr algn="ctr">
              <a:defRPr/>
            </a:pPr>
            <a:endParaRPr lang="en-US"/>
          </a:p>
        </p:txBody>
      </p:sp>
      <p:sp>
        <p:nvSpPr>
          <p:cNvPr id="9220" name="Text Box 4"/>
          <p:cNvSpPr txBox="1">
            <a:spLocks noChangeArrowheads="1"/>
          </p:cNvSpPr>
          <p:nvPr/>
        </p:nvSpPr>
        <p:spPr bwMode="auto">
          <a:xfrm>
            <a:off x="2743200" y="2819400"/>
            <a:ext cx="1120775" cy="646113"/>
          </a:xfrm>
          <a:prstGeom prst="rect">
            <a:avLst/>
          </a:prstGeom>
          <a:noFill/>
          <a:ln w="9525">
            <a:noFill/>
            <a:miter lim="800000"/>
            <a:headEnd/>
            <a:tailEnd/>
          </a:ln>
        </p:spPr>
        <p:txBody>
          <a:bodyPr wrap="none">
            <a:spAutoFit/>
          </a:bodyPr>
          <a:lstStyle/>
          <a:p>
            <a:pPr algn="ctr"/>
            <a:r>
              <a:rPr lang="en-US" b="1" dirty="0"/>
              <a:t>Physical</a:t>
            </a:r>
          </a:p>
          <a:p>
            <a:pPr algn="ctr"/>
            <a:r>
              <a:rPr lang="en-US" b="1" dirty="0"/>
              <a:t>Risk</a:t>
            </a:r>
          </a:p>
        </p:txBody>
      </p:sp>
      <p:sp>
        <p:nvSpPr>
          <p:cNvPr id="107529" name="Oval 9"/>
          <p:cNvSpPr>
            <a:spLocks noChangeArrowheads="1"/>
          </p:cNvSpPr>
          <p:nvPr/>
        </p:nvSpPr>
        <p:spPr bwMode="auto">
          <a:xfrm>
            <a:off x="3505200" y="3657600"/>
            <a:ext cx="3429000" cy="2971800"/>
          </a:xfrm>
          <a:prstGeom prst="ellipse">
            <a:avLst/>
          </a:prstGeom>
          <a:solidFill>
            <a:srgbClr val="FFFF00">
              <a:alpha val="50000"/>
            </a:srgbClr>
          </a:solidFill>
          <a:ln w="9525">
            <a:solidFill>
              <a:schemeClr val="accent2">
                <a:lumMod val="75000"/>
              </a:schemeClr>
            </a:solidFill>
            <a:round/>
            <a:headEnd/>
            <a:tailEnd/>
          </a:ln>
          <a:effectLst/>
        </p:spPr>
        <p:txBody>
          <a:bodyPr wrap="none" anchor="ctr"/>
          <a:lstStyle/>
          <a:p>
            <a:pPr algn="ctr">
              <a:defRPr/>
            </a:pPr>
            <a:endParaRPr lang="en-US"/>
          </a:p>
        </p:txBody>
      </p:sp>
      <p:sp>
        <p:nvSpPr>
          <p:cNvPr id="107531" name="Oval 11"/>
          <p:cNvSpPr>
            <a:spLocks noChangeArrowheads="1"/>
          </p:cNvSpPr>
          <p:nvPr/>
        </p:nvSpPr>
        <p:spPr bwMode="auto">
          <a:xfrm>
            <a:off x="4495800" y="1828800"/>
            <a:ext cx="3505200" cy="3276600"/>
          </a:xfrm>
          <a:prstGeom prst="ellipse">
            <a:avLst/>
          </a:prstGeom>
          <a:solidFill>
            <a:srgbClr val="969696">
              <a:alpha val="50000"/>
            </a:srgbClr>
          </a:solidFill>
          <a:ln w="9525">
            <a:solidFill>
              <a:schemeClr val="tx2">
                <a:lumMod val="75000"/>
              </a:schemeClr>
            </a:solidFill>
            <a:round/>
            <a:headEnd/>
            <a:tailEnd/>
          </a:ln>
          <a:effectLst/>
        </p:spPr>
        <p:txBody>
          <a:bodyPr wrap="none" anchor="ctr"/>
          <a:lstStyle/>
          <a:p>
            <a:pPr algn="ctr">
              <a:defRPr/>
            </a:pPr>
            <a:endParaRPr lang="en-US"/>
          </a:p>
        </p:txBody>
      </p:sp>
      <p:sp>
        <p:nvSpPr>
          <p:cNvPr id="9223" name="Text Box 14"/>
          <p:cNvSpPr txBox="1">
            <a:spLocks noChangeArrowheads="1"/>
          </p:cNvSpPr>
          <p:nvPr/>
        </p:nvSpPr>
        <p:spPr bwMode="auto">
          <a:xfrm>
            <a:off x="4419600" y="5181600"/>
            <a:ext cx="1736725" cy="646113"/>
          </a:xfrm>
          <a:prstGeom prst="rect">
            <a:avLst/>
          </a:prstGeom>
          <a:noFill/>
          <a:ln w="9525">
            <a:noFill/>
            <a:miter lim="800000"/>
            <a:headEnd/>
            <a:tailEnd/>
          </a:ln>
        </p:spPr>
        <p:txBody>
          <a:bodyPr wrap="none">
            <a:spAutoFit/>
          </a:bodyPr>
          <a:lstStyle/>
          <a:p>
            <a:pPr algn="ctr"/>
            <a:r>
              <a:rPr lang="en-US" b="1"/>
              <a:t>Psycho-social</a:t>
            </a:r>
          </a:p>
          <a:p>
            <a:pPr algn="ctr"/>
            <a:r>
              <a:rPr lang="en-US" b="1"/>
              <a:t>risk</a:t>
            </a:r>
          </a:p>
        </p:txBody>
      </p:sp>
      <p:sp>
        <p:nvSpPr>
          <p:cNvPr id="9224" name="Text Box 16"/>
          <p:cNvSpPr txBox="1">
            <a:spLocks noChangeArrowheads="1"/>
          </p:cNvSpPr>
          <p:nvPr/>
        </p:nvSpPr>
        <p:spPr bwMode="auto">
          <a:xfrm>
            <a:off x="5486400" y="2895600"/>
            <a:ext cx="1736725" cy="646113"/>
          </a:xfrm>
          <a:prstGeom prst="rect">
            <a:avLst/>
          </a:prstGeom>
          <a:noFill/>
          <a:ln w="9525">
            <a:noFill/>
            <a:miter lim="800000"/>
            <a:headEnd/>
            <a:tailEnd/>
          </a:ln>
        </p:spPr>
        <p:txBody>
          <a:bodyPr wrap="none">
            <a:spAutoFit/>
          </a:bodyPr>
          <a:lstStyle/>
          <a:p>
            <a:pPr algn="ctr"/>
            <a:r>
              <a:rPr lang="en-US" b="1" dirty="0"/>
              <a:t>Psychological</a:t>
            </a:r>
          </a:p>
          <a:p>
            <a:pPr algn="ctr"/>
            <a:r>
              <a:rPr lang="en-US" b="1" dirty="0"/>
              <a:t>Risk</a:t>
            </a:r>
          </a:p>
        </p:txBody>
      </p:sp>
      <p:sp>
        <p:nvSpPr>
          <p:cNvPr id="9225" name="Text Box 4"/>
          <p:cNvSpPr txBox="1">
            <a:spLocks noChangeArrowheads="1"/>
          </p:cNvSpPr>
          <p:nvPr/>
        </p:nvSpPr>
        <p:spPr bwMode="auto">
          <a:xfrm>
            <a:off x="2819400" y="1371600"/>
            <a:ext cx="4114800" cy="400050"/>
          </a:xfrm>
          <a:prstGeom prst="rect">
            <a:avLst/>
          </a:prstGeom>
          <a:noFill/>
          <a:ln w="9525">
            <a:noFill/>
            <a:miter lim="800000"/>
            <a:headEnd/>
            <a:tailEnd/>
          </a:ln>
        </p:spPr>
        <p:txBody>
          <a:bodyPr>
            <a:spAutoFit/>
          </a:bodyPr>
          <a:lstStyle/>
          <a:p>
            <a:pPr algn="ctr"/>
            <a:r>
              <a:rPr lang="en-US" sz="2000" b="1" dirty="0"/>
              <a:t>Risk Matrix of Combat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533400"/>
            <a:ext cx="8534400" cy="758825"/>
          </a:xfrm>
          <a:effectLst/>
        </p:spPr>
        <p:txBody>
          <a:bodyPr/>
          <a:lstStyle/>
          <a:p>
            <a:r>
              <a:rPr lang="en-US" sz="3200" b="1" dirty="0" smtClean="0">
                <a:solidFill>
                  <a:schemeClr val="tx1"/>
                </a:solidFill>
              </a:rPr>
              <a:t>Integrated Post-Combat Care</a:t>
            </a:r>
          </a:p>
        </p:txBody>
      </p:sp>
      <p:sp>
        <p:nvSpPr>
          <p:cNvPr id="107523" name="Oval 3"/>
          <p:cNvSpPr>
            <a:spLocks noChangeArrowheads="1"/>
          </p:cNvSpPr>
          <p:nvPr/>
        </p:nvSpPr>
        <p:spPr bwMode="auto">
          <a:xfrm>
            <a:off x="1905000" y="1905000"/>
            <a:ext cx="3581400" cy="3200400"/>
          </a:xfrm>
          <a:prstGeom prst="ellipse">
            <a:avLst/>
          </a:prstGeom>
          <a:solidFill>
            <a:schemeClr val="accent1">
              <a:lumMod val="90000"/>
              <a:alpha val="50000"/>
            </a:schemeClr>
          </a:solidFill>
          <a:ln w="9525">
            <a:solidFill>
              <a:schemeClr val="accent1">
                <a:lumMod val="75000"/>
              </a:schemeClr>
            </a:solidFill>
            <a:round/>
            <a:headEnd/>
            <a:tailEnd/>
          </a:ln>
          <a:effectLst/>
        </p:spPr>
        <p:txBody>
          <a:bodyPr wrap="none" anchor="ctr"/>
          <a:lstStyle/>
          <a:p>
            <a:pPr algn="ctr">
              <a:defRPr/>
            </a:pPr>
            <a:endParaRPr lang="en-US"/>
          </a:p>
        </p:txBody>
      </p:sp>
      <p:sp>
        <p:nvSpPr>
          <p:cNvPr id="9220" name="Text Box 4"/>
          <p:cNvSpPr txBox="1">
            <a:spLocks noChangeArrowheads="1"/>
          </p:cNvSpPr>
          <p:nvPr/>
        </p:nvSpPr>
        <p:spPr bwMode="auto">
          <a:xfrm>
            <a:off x="2287926" y="2819400"/>
            <a:ext cx="2031325" cy="1569660"/>
          </a:xfrm>
          <a:prstGeom prst="rect">
            <a:avLst/>
          </a:prstGeom>
          <a:noFill/>
          <a:ln w="9525">
            <a:noFill/>
            <a:miter lim="800000"/>
            <a:headEnd/>
            <a:tailEnd/>
          </a:ln>
        </p:spPr>
        <p:txBody>
          <a:bodyPr wrap="none">
            <a:spAutoFit/>
          </a:bodyPr>
          <a:lstStyle/>
          <a:p>
            <a:pPr algn="ctr"/>
            <a:r>
              <a:rPr lang="en-US" sz="2400" b="1" dirty="0"/>
              <a:t>Physical</a:t>
            </a:r>
          </a:p>
          <a:p>
            <a:pPr algn="ctr"/>
            <a:r>
              <a:rPr lang="en-US" sz="2400" b="1" dirty="0" smtClean="0"/>
              <a:t>        Risk:</a:t>
            </a:r>
            <a:r>
              <a:rPr lang="en-US" b="1" dirty="0" smtClean="0"/>
              <a:t>	</a:t>
            </a:r>
          </a:p>
          <a:p>
            <a:pPr algn="ctr"/>
            <a:r>
              <a:rPr lang="en-US" b="1" dirty="0" smtClean="0">
                <a:effectLst>
                  <a:outerShdw blurRad="38100" dist="38100" dir="2700000" algn="tl">
                    <a:srgbClr val="000000">
                      <a:alpha val="43137"/>
                    </a:srgbClr>
                  </a:outerShdw>
                </a:effectLst>
              </a:rPr>
              <a:t>PCP</a:t>
            </a:r>
            <a:endParaRPr lang="en-US" b="1" dirty="0">
              <a:effectLst>
                <a:outerShdw blurRad="38100" dist="38100" dir="2700000" algn="tl">
                  <a:srgbClr val="000000">
                    <a:alpha val="43137"/>
                  </a:srgbClr>
                </a:outerShdw>
              </a:effectLst>
            </a:endParaRPr>
          </a:p>
        </p:txBody>
      </p:sp>
      <p:sp>
        <p:nvSpPr>
          <p:cNvPr id="107529" name="Oval 9"/>
          <p:cNvSpPr>
            <a:spLocks noChangeArrowheads="1"/>
          </p:cNvSpPr>
          <p:nvPr/>
        </p:nvSpPr>
        <p:spPr bwMode="auto">
          <a:xfrm>
            <a:off x="3505200" y="3657600"/>
            <a:ext cx="3429000" cy="2971800"/>
          </a:xfrm>
          <a:prstGeom prst="ellipse">
            <a:avLst/>
          </a:prstGeom>
          <a:solidFill>
            <a:srgbClr val="FFFF00">
              <a:alpha val="50000"/>
            </a:srgbClr>
          </a:solidFill>
          <a:ln w="9525">
            <a:solidFill>
              <a:schemeClr val="accent2">
                <a:lumMod val="75000"/>
              </a:schemeClr>
            </a:solidFill>
            <a:round/>
            <a:headEnd/>
            <a:tailEnd/>
          </a:ln>
          <a:effectLst/>
        </p:spPr>
        <p:txBody>
          <a:bodyPr wrap="none" anchor="ctr"/>
          <a:lstStyle/>
          <a:p>
            <a:pPr algn="ctr">
              <a:defRPr/>
            </a:pPr>
            <a:endParaRPr lang="en-US"/>
          </a:p>
        </p:txBody>
      </p:sp>
      <p:sp>
        <p:nvSpPr>
          <p:cNvPr id="107531" name="Oval 11"/>
          <p:cNvSpPr>
            <a:spLocks noChangeArrowheads="1"/>
          </p:cNvSpPr>
          <p:nvPr/>
        </p:nvSpPr>
        <p:spPr bwMode="auto">
          <a:xfrm>
            <a:off x="4495800" y="1828800"/>
            <a:ext cx="3505200" cy="3276600"/>
          </a:xfrm>
          <a:prstGeom prst="ellipse">
            <a:avLst/>
          </a:prstGeom>
          <a:solidFill>
            <a:srgbClr val="969696">
              <a:alpha val="50000"/>
            </a:srgbClr>
          </a:solidFill>
          <a:ln w="9525">
            <a:solidFill>
              <a:schemeClr val="tx2">
                <a:lumMod val="75000"/>
              </a:schemeClr>
            </a:solidFill>
            <a:round/>
            <a:headEnd/>
            <a:tailEnd/>
          </a:ln>
          <a:effectLst/>
        </p:spPr>
        <p:txBody>
          <a:bodyPr wrap="none" anchor="ctr"/>
          <a:lstStyle/>
          <a:p>
            <a:pPr algn="ctr">
              <a:defRPr/>
            </a:pPr>
            <a:endParaRPr lang="en-US"/>
          </a:p>
        </p:txBody>
      </p:sp>
      <p:sp>
        <p:nvSpPr>
          <p:cNvPr id="9223" name="Text Box 14"/>
          <p:cNvSpPr txBox="1">
            <a:spLocks noChangeArrowheads="1"/>
          </p:cNvSpPr>
          <p:nvPr/>
        </p:nvSpPr>
        <p:spPr bwMode="auto">
          <a:xfrm>
            <a:off x="4160891" y="4876800"/>
            <a:ext cx="2254143" cy="1384995"/>
          </a:xfrm>
          <a:prstGeom prst="rect">
            <a:avLst/>
          </a:prstGeom>
          <a:noFill/>
          <a:ln w="9525">
            <a:noFill/>
            <a:miter lim="800000"/>
            <a:headEnd/>
            <a:tailEnd/>
          </a:ln>
        </p:spPr>
        <p:txBody>
          <a:bodyPr wrap="none">
            <a:spAutoFit/>
          </a:bodyPr>
          <a:lstStyle/>
          <a:p>
            <a:pPr algn="ctr"/>
            <a:r>
              <a:rPr lang="en-US" sz="2400" b="1" dirty="0"/>
              <a:t>Psycho-social</a:t>
            </a:r>
          </a:p>
          <a:p>
            <a:pPr algn="ctr"/>
            <a:r>
              <a:rPr lang="en-US" sz="2400" b="1" dirty="0" smtClean="0"/>
              <a:t>Risk:</a:t>
            </a:r>
          </a:p>
          <a:p>
            <a:pPr algn="ctr"/>
            <a:r>
              <a:rPr lang="en-US" b="1" dirty="0" smtClean="0">
                <a:effectLst>
                  <a:outerShdw blurRad="38100" dist="38100" dir="2700000" algn="tl">
                    <a:srgbClr val="000000">
                      <a:alpha val="43137"/>
                    </a:srgbClr>
                  </a:outerShdw>
                </a:effectLst>
              </a:rPr>
              <a:t>SW</a:t>
            </a:r>
            <a:endParaRPr lang="en-US" b="1" dirty="0">
              <a:effectLst>
                <a:outerShdw blurRad="38100" dist="38100" dir="2700000" algn="tl">
                  <a:srgbClr val="000000">
                    <a:alpha val="43137"/>
                  </a:srgbClr>
                </a:outerShdw>
              </a:effectLst>
            </a:endParaRPr>
          </a:p>
        </p:txBody>
      </p:sp>
      <p:sp>
        <p:nvSpPr>
          <p:cNvPr id="9224" name="Text Box 16"/>
          <p:cNvSpPr txBox="1">
            <a:spLocks noChangeArrowheads="1"/>
          </p:cNvSpPr>
          <p:nvPr/>
        </p:nvSpPr>
        <p:spPr bwMode="auto">
          <a:xfrm>
            <a:off x="5380892" y="2819400"/>
            <a:ext cx="2252541" cy="1384995"/>
          </a:xfrm>
          <a:prstGeom prst="rect">
            <a:avLst/>
          </a:prstGeom>
          <a:noFill/>
          <a:ln w="9525">
            <a:noFill/>
            <a:miter lim="800000"/>
            <a:headEnd/>
            <a:tailEnd/>
          </a:ln>
        </p:spPr>
        <p:txBody>
          <a:bodyPr wrap="none">
            <a:spAutoFit/>
          </a:bodyPr>
          <a:lstStyle/>
          <a:p>
            <a:pPr algn="ctr"/>
            <a:r>
              <a:rPr lang="en-US" sz="2400" b="1" dirty="0"/>
              <a:t>Psychological</a:t>
            </a:r>
          </a:p>
          <a:p>
            <a:pPr algn="ctr"/>
            <a:r>
              <a:rPr lang="en-US" sz="2400" b="1" dirty="0" smtClean="0"/>
              <a:t>Risk:</a:t>
            </a:r>
          </a:p>
          <a:p>
            <a:pPr algn="ctr"/>
            <a:r>
              <a:rPr lang="en-US" b="1" dirty="0" smtClean="0">
                <a:effectLst>
                  <a:outerShdw blurRad="38100" dist="38100" dir="2700000" algn="tl">
                    <a:srgbClr val="000000">
                      <a:alpha val="43137"/>
                    </a:srgbClr>
                  </a:outerShdw>
                </a:effectLst>
              </a:rPr>
              <a:t>MH </a:t>
            </a:r>
            <a:r>
              <a:rPr lang="en-US" b="1" dirty="0" smtClean="0">
                <a:solidFill>
                  <a:srgbClr val="FF0000"/>
                </a:solidFill>
              </a:rPr>
              <a:t> </a:t>
            </a:r>
            <a:endParaRPr lang="en-US" b="1" dirty="0">
              <a:solidFill>
                <a:srgbClr val="FF0000"/>
              </a:solidFill>
            </a:endParaRPr>
          </a:p>
        </p:txBody>
      </p:sp>
      <p:sp>
        <p:nvSpPr>
          <p:cNvPr id="10" name="Oval 28"/>
          <p:cNvSpPr>
            <a:spLocks noChangeArrowheads="1"/>
          </p:cNvSpPr>
          <p:nvPr/>
        </p:nvSpPr>
        <p:spPr bwMode="auto">
          <a:xfrm>
            <a:off x="838200" y="1371600"/>
            <a:ext cx="8077200" cy="5486400"/>
          </a:xfrm>
          <a:prstGeom prst="ellipse">
            <a:avLst/>
          </a:prstGeom>
          <a:noFill/>
          <a:ln w="38100">
            <a:solidFill>
              <a:srgbClr val="FF3300"/>
            </a:solidFill>
            <a:round/>
            <a:headEnd/>
            <a:tailEnd/>
          </a:ln>
        </p:spPr>
        <p:txBody>
          <a:bodyPr wrap="none" anchor="ctr"/>
          <a:lstStyle/>
          <a:p>
            <a:pPr eaLnBrk="0" hangingPunct="0"/>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533400"/>
            <a:ext cx="8534400" cy="758825"/>
          </a:xfrm>
          <a:effectLst/>
        </p:spPr>
        <p:txBody>
          <a:bodyPr/>
          <a:lstStyle/>
          <a:p>
            <a:r>
              <a:rPr lang="en-US" sz="3200" b="1" dirty="0" smtClean="0">
                <a:solidFill>
                  <a:schemeClr val="tx1"/>
                </a:solidFill>
              </a:rPr>
              <a:t>Integrated Post-Combat Care</a:t>
            </a:r>
          </a:p>
        </p:txBody>
      </p:sp>
      <p:sp>
        <p:nvSpPr>
          <p:cNvPr id="107523" name="Oval 3"/>
          <p:cNvSpPr>
            <a:spLocks noChangeArrowheads="1"/>
          </p:cNvSpPr>
          <p:nvPr/>
        </p:nvSpPr>
        <p:spPr bwMode="auto">
          <a:xfrm>
            <a:off x="1905000" y="1905000"/>
            <a:ext cx="3581400" cy="3200400"/>
          </a:xfrm>
          <a:prstGeom prst="ellipse">
            <a:avLst/>
          </a:prstGeom>
          <a:solidFill>
            <a:schemeClr val="accent1">
              <a:lumMod val="90000"/>
              <a:alpha val="50000"/>
            </a:schemeClr>
          </a:solidFill>
          <a:ln w="9525">
            <a:solidFill>
              <a:schemeClr val="accent1">
                <a:lumMod val="75000"/>
              </a:schemeClr>
            </a:solidFill>
            <a:round/>
            <a:headEnd/>
            <a:tailEnd/>
          </a:ln>
          <a:effectLst/>
        </p:spPr>
        <p:txBody>
          <a:bodyPr wrap="none" anchor="ctr"/>
          <a:lstStyle/>
          <a:p>
            <a:pPr algn="ctr">
              <a:defRPr/>
            </a:pPr>
            <a:endParaRPr lang="en-US"/>
          </a:p>
        </p:txBody>
      </p:sp>
      <p:sp>
        <p:nvSpPr>
          <p:cNvPr id="9220" name="Text Box 4"/>
          <p:cNvSpPr txBox="1">
            <a:spLocks noChangeArrowheads="1"/>
          </p:cNvSpPr>
          <p:nvPr/>
        </p:nvSpPr>
        <p:spPr bwMode="auto">
          <a:xfrm>
            <a:off x="2743200" y="3048000"/>
            <a:ext cx="1143262" cy="646331"/>
          </a:xfrm>
          <a:prstGeom prst="rect">
            <a:avLst/>
          </a:prstGeom>
          <a:noFill/>
          <a:ln w="9525">
            <a:noFill/>
            <a:miter lim="800000"/>
            <a:headEnd/>
            <a:tailEnd/>
          </a:ln>
        </p:spPr>
        <p:txBody>
          <a:bodyPr wrap="none">
            <a:spAutoFit/>
          </a:bodyPr>
          <a:lstStyle/>
          <a:p>
            <a:pPr algn="ctr"/>
            <a:r>
              <a:rPr lang="en-US" b="1" dirty="0" smtClean="0"/>
              <a:t>	</a:t>
            </a:r>
            <a:r>
              <a:rPr lang="en-US" b="1" dirty="0" smtClean="0">
                <a:effectLst>
                  <a:outerShdw blurRad="38100" dist="38100" dir="2700000" algn="tl">
                    <a:srgbClr val="000000">
                      <a:alpha val="43137"/>
                    </a:srgbClr>
                  </a:outerShdw>
                </a:effectLst>
              </a:rPr>
              <a:t>PCP</a:t>
            </a:r>
            <a:endParaRPr lang="en-US" b="1" dirty="0">
              <a:effectLst>
                <a:outerShdw blurRad="38100" dist="38100" dir="2700000" algn="tl">
                  <a:srgbClr val="000000">
                    <a:alpha val="43137"/>
                  </a:srgbClr>
                </a:outerShdw>
              </a:effectLst>
            </a:endParaRPr>
          </a:p>
        </p:txBody>
      </p:sp>
      <p:sp>
        <p:nvSpPr>
          <p:cNvPr id="107529" name="Oval 9"/>
          <p:cNvSpPr>
            <a:spLocks noChangeArrowheads="1"/>
          </p:cNvSpPr>
          <p:nvPr/>
        </p:nvSpPr>
        <p:spPr bwMode="auto">
          <a:xfrm>
            <a:off x="3505200" y="3657600"/>
            <a:ext cx="3429000" cy="2971800"/>
          </a:xfrm>
          <a:prstGeom prst="ellipse">
            <a:avLst/>
          </a:prstGeom>
          <a:solidFill>
            <a:srgbClr val="FFFF00">
              <a:alpha val="50000"/>
            </a:srgbClr>
          </a:solidFill>
          <a:ln w="9525">
            <a:solidFill>
              <a:schemeClr val="accent2">
                <a:lumMod val="75000"/>
              </a:schemeClr>
            </a:solidFill>
            <a:round/>
            <a:headEnd/>
            <a:tailEnd/>
          </a:ln>
          <a:effectLst/>
        </p:spPr>
        <p:txBody>
          <a:bodyPr wrap="none" anchor="ctr"/>
          <a:lstStyle/>
          <a:p>
            <a:pPr algn="ctr">
              <a:defRPr/>
            </a:pPr>
            <a:endParaRPr lang="en-US"/>
          </a:p>
        </p:txBody>
      </p:sp>
      <p:sp>
        <p:nvSpPr>
          <p:cNvPr id="107531" name="Oval 11"/>
          <p:cNvSpPr>
            <a:spLocks noChangeArrowheads="1"/>
          </p:cNvSpPr>
          <p:nvPr/>
        </p:nvSpPr>
        <p:spPr bwMode="auto">
          <a:xfrm>
            <a:off x="4495800" y="1828800"/>
            <a:ext cx="3505200" cy="3276600"/>
          </a:xfrm>
          <a:prstGeom prst="ellipse">
            <a:avLst/>
          </a:prstGeom>
          <a:solidFill>
            <a:srgbClr val="969696">
              <a:alpha val="50000"/>
            </a:srgbClr>
          </a:solidFill>
          <a:ln w="9525">
            <a:solidFill>
              <a:schemeClr val="tx2">
                <a:lumMod val="75000"/>
              </a:schemeClr>
            </a:solidFill>
            <a:round/>
            <a:headEnd/>
            <a:tailEnd/>
          </a:ln>
          <a:effectLst/>
        </p:spPr>
        <p:txBody>
          <a:bodyPr wrap="none" anchor="ctr"/>
          <a:lstStyle/>
          <a:p>
            <a:pPr algn="ctr">
              <a:defRPr/>
            </a:pPr>
            <a:endParaRPr lang="en-US"/>
          </a:p>
        </p:txBody>
      </p:sp>
      <p:sp>
        <p:nvSpPr>
          <p:cNvPr id="9223" name="Text Box 14"/>
          <p:cNvSpPr txBox="1">
            <a:spLocks noChangeArrowheads="1"/>
          </p:cNvSpPr>
          <p:nvPr/>
        </p:nvSpPr>
        <p:spPr bwMode="auto">
          <a:xfrm>
            <a:off x="4648200" y="5257800"/>
            <a:ext cx="928459" cy="646331"/>
          </a:xfrm>
          <a:prstGeom prst="rect">
            <a:avLst/>
          </a:prstGeom>
          <a:noFill/>
          <a:ln w="9525">
            <a:noFill/>
            <a:miter lim="800000"/>
            <a:headEnd/>
            <a:tailEnd/>
          </a:ln>
        </p:spPr>
        <p:txBody>
          <a:bodyPr wrap="none">
            <a:spAutoFit/>
          </a:bodyPr>
          <a:lstStyle/>
          <a:p>
            <a:pPr algn="ctr"/>
            <a:r>
              <a:rPr lang="en-US" b="1" dirty="0" smtClean="0">
                <a:effectLst>
                  <a:outerShdw blurRad="38100" dist="38100" dir="2700000" algn="tl">
                    <a:srgbClr val="000000">
                      <a:alpha val="43137"/>
                    </a:srgbClr>
                  </a:outerShdw>
                </a:effectLst>
              </a:rPr>
              <a:t>SW</a:t>
            </a:r>
            <a:endParaRPr lang="en-US" b="1" dirty="0">
              <a:effectLst>
                <a:outerShdw blurRad="38100" dist="38100" dir="2700000" algn="tl">
                  <a:srgbClr val="000000">
                    <a:alpha val="43137"/>
                  </a:srgbClr>
                </a:outerShdw>
              </a:effectLst>
            </a:endParaRPr>
          </a:p>
        </p:txBody>
      </p:sp>
      <p:sp>
        <p:nvSpPr>
          <p:cNvPr id="9224" name="Text Box 16"/>
          <p:cNvSpPr txBox="1">
            <a:spLocks noChangeArrowheads="1"/>
          </p:cNvSpPr>
          <p:nvPr/>
        </p:nvSpPr>
        <p:spPr bwMode="auto">
          <a:xfrm>
            <a:off x="6096000" y="3048000"/>
            <a:ext cx="1159292" cy="646331"/>
          </a:xfrm>
          <a:prstGeom prst="rect">
            <a:avLst/>
          </a:prstGeom>
          <a:noFill/>
          <a:ln w="9525">
            <a:noFill/>
            <a:miter lim="800000"/>
            <a:headEnd/>
            <a:tailEnd/>
          </a:ln>
        </p:spPr>
        <p:txBody>
          <a:bodyPr wrap="none">
            <a:spAutoFit/>
          </a:bodyPr>
          <a:lstStyle/>
          <a:p>
            <a:pPr algn="ctr"/>
            <a:r>
              <a:rPr lang="en-US" b="1" dirty="0" smtClean="0">
                <a:effectLst>
                  <a:outerShdw blurRad="38100" dist="38100" dir="2700000" algn="tl">
                    <a:srgbClr val="000000">
                      <a:alpha val="43137"/>
                    </a:srgbClr>
                  </a:outerShdw>
                </a:effectLst>
              </a:rPr>
              <a:t>MH </a:t>
            </a:r>
            <a:r>
              <a:rPr lang="en-US" b="1" dirty="0" smtClean="0">
                <a:solidFill>
                  <a:srgbClr val="FF0000"/>
                </a:solidFill>
              </a:rPr>
              <a:t> </a:t>
            </a:r>
            <a:endParaRPr lang="en-US" b="1" dirty="0">
              <a:solidFill>
                <a:srgbClr val="FF0000"/>
              </a:solidFill>
            </a:endParaRPr>
          </a:p>
        </p:txBody>
      </p:sp>
      <p:sp>
        <p:nvSpPr>
          <p:cNvPr id="11" name="Oval 28"/>
          <p:cNvSpPr>
            <a:spLocks noChangeArrowheads="1"/>
          </p:cNvSpPr>
          <p:nvPr/>
        </p:nvSpPr>
        <p:spPr bwMode="auto">
          <a:xfrm>
            <a:off x="838200" y="1371600"/>
            <a:ext cx="8077200" cy="5486400"/>
          </a:xfrm>
          <a:prstGeom prst="ellipse">
            <a:avLst/>
          </a:prstGeom>
          <a:noFill/>
          <a:ln w="38100">
            <a:solidFill>
              <a:srgbClr val="FF3300"/>
            </a:solidFill>
            <a:round/>
            <a:headEnd/>
            <a:tailEnd/>
          </a:ln>
        </p:spPr>
        <p:txBody>
          <a:bodyPr wrap="none" anchor="ctr"/>
          <a:lstStyle/>
          <a:p>
            <a:pPr eaLnBrk="0" hangingPunct="0"/>
            <a:endParaRPr lang="en-US"/>
          </a:p>
        </p:txBody>
      </p:sp>
      <p:sp>
        <p:nvSpPr>
          <p:cNvPr id="12" name="Oval 9"/>
          <p:cNvSpPr>
            <a:spLocks noChangeArrowheads="1"/>
          </p:cNvSpPr>
          <p:nvPr/>
        </p:nvSpPr>
        <p:spPr bwMode="auto">
          <a:xfrm>
            <a:off x="4267200" y="3124200"/>
            <a:ext cx="1447800" cy="1371600"/>
          </a:xfrm>
          <a:prstGeom prst="ellipse">
            <a:avLst/>
          </a:prstGeom>
          <a:solidFill>
            <a:srgbClr val="FF0000">
              <a:alpha val="50000"/>
            </a:srgbClr>
          </a:solidFill>
          <a:ln w="9525">
            <a:solidFill>
              <a:schemeClr val="accent2">
                <a:lumMod val="75000"/>
              </a:schemeClr>
            </a:solidFill>
            <a:round/>
            <a:headEnd/>
            <a:tailEnd/>
          </a:ln>
          <a:effectLst/>
        </p:spPr>
        <p:txBody>
          <a:bodyPr wrap="none" anchor="ctr"/>
          <a:lstStyle/>
          <a:p>
            <a:pPr algn="ctr"/>
            <a:endParaRPr lang="en-US" sz="1800"/>
          </a:p>
        </p:txBody>
      </p:sp>
      <p:sp>
        <p:nvSpPr>
          <p:cNvPr id="13" name="Text Box 16"/>
          <p:cNvSpPr txBox="1">
            <a:spLocks noChangeArrowheads="1"/>
          </p:cNvSpPr>
          <p:nvPr/>
        </p:nvSpPr>
        <p:spPr bwMode="auto">
          <a:xfrm>
            <a:off x="4343400" y="3505200"/>
            <a:ext cx="1297791" cy="461665"/>
          </a:xfrm>
          <a:prstGeom prst="rect">
            <a:avLst/>
          </a:prstGeom>
          <a:noFill/>
          <a:ln w="9525">
            <a:noFill/>
            <a:miter lim="800000"/>
            <a:headEnd/>
            <a:tailEnd/>
          </a:ln>
        </p:spPr>
        <p:txBody>
          <a:bodyPr wrap="none">
            <a:spAutoFit/>
          </a:bodyPr>
          <a:lstStyle/>
          <a:p>
            <a:pPr algn="ctr"/>
            <a:r>
              <a:rPr lang="en-US" sz="2400" b="1" dirty="0" smtClean="0"/>
              <a:t>Veteran</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86200"/>
            <a:ext cx="8229600" cy="609600"/>
          </a:xfrm>
          <a:effectLst/>
        </p:spPr>
        <p:txBody>
          <a:bodyPr/>
          <a:lstStyle/>
          <a:p>
            <a:pPr algn="l"/>
            <a:r>
              <a:rPr lang="en-US" sz="3200" b="1" dirty="0" smtClean="0">
                <a:solidFill>
                  <a:schemeClr val="tx1"/>
                </a:solidFill>
              </a:rPr>
              <a:t>Health Concerns of US Military Veterans</a:t>
            </a:r>
            <a:r>
              <a:rPr lang="en-US" sz="2000" b="1" dirty="0" smtClean="0">
                <a:solidFill>
                  <a:schemeClr val="tx1"/>
                </a:solidFill>
              </a:rPr>
              <a:t/>
            </a:r>
            <a:br>
              <a:rPr lang="en-US" sz="2000" b="1" dirty="0" smtClean="0">
                <a:solidFill>
                  <a:schemeClr val="tx1"/>
                </a:solidFill>
              </a:rPr>
            </a:br>
            <a:r>
              <a:rPr lang="en-US" sz="2000" dirty="0" smtClean="0">
                <a:solidFill>
                  <a:schemeClr val="tx1"/>
                </a:solidFill>
              </a:rPr>
              <a:t> </a:t>
            </a:r>
            <a:br>
              <a:rPr lang="en-US" sz="2000" dirty="0" smtClean="0">
                <a:solidFill>
                  <a:schemeClr val="tx1"/>
                </a:solidFill>
              </a:rPr>
            </a:br>
            <a:r>
              <a:rPr lang="en-US" sz="2000" dirty="0" smtClean="0">
                <a:solidFill>
                  <a:schemeClr val="tx1"/>
                </a:solidFill>
              </a:rPr>
              <a:t>           </a:t>
            </a:r>
            <a:r>
              <a:rPr lang="en-US" sz="2800" b="1" dirty="0" smtClean="0">
                <a:solidFill>
                  <a:schemeClr val="tx1"/>
                </a:solidFill>
              </a:rPr>
              <a:t>America’s Wars Total (1775 -2010)</a:t>
            </a: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br>
              <a:rPr lang="en-US" sz="2000" dirty="0" smtClean="0">
                <a:solidFill>
                  <a:schemeClr val="tx1"/>
                </a:solidFill>
              </a:rPr>
            </a:br>
            <a:r>
              <a:rPr lang="en-US" sz="2000" b="1" dirty="0" smtClean="0">
                <a:solidFill>
                  <a:schemeClr val="tx1"/>
                </a:solidFill>
              </a:rPr>
              <a:t>U.S. Military Service during Wartime	               41,891,368</a:t>
            </a:r>
            <a:br>
              <a:rPr lang="en-US" sz="2000" b="1" dirty="0" smtClean="0">
                <a:solidFill>
                  <a:schemeClr val="tx1"/>
                </a:solidFill>
              </a:rPr>
            </a:br>
            <a:r>
              <a:rPr lang="en-US" sz="2000" b="1" dirty="0" smtClean="0">
                <a:solidFill>
                  <a:schemeClr val="tx1"/>
                </a:solidFill>
              </a:rPr>
              <a:t>Battle Deaths	                                                           656,465</a:t>
            </a:r>
            <a:br>
              <a:rPr lang="en-US" sz="2000" b="1" dirty="0" smtClean="0">
                <a:solidFill>
                  <a:schemeClr val="tx1"/>
                </a:solidFill>
              </a:rPr>
            </a:br>
            <a:r>
              <a:rPr lang="en-US" sz="2000" b="1" dirty="0" smtClean="0">
                <a:solidFill>
                  <a:schemeClr val="tx1"/>
                </a:solidFill>
              </a:rPr>
              <a:t>Other Deaths (In Theater)	                                 308,797</a:t>
            </a:r>
            <a:br>
              <a:rPr lang="en-US" sz="2000" b="1" dirty="0" smtClean="0">
                <a:solidFill>
                  <a:schemeClr val="tx1"/>
                </a:solidFill>
              </a:rPr>
            </a:br>
            <a:r>
              <a:rPr lang="en-US" sz="2000" b="1" dirty="0" smtClean="0">
                <a:solidFill>
                  <a:schemeClr val="tx1"/>
                </a:solidFill>
              </a:rPr>
              <a:t>Other Deaths in Service (Non-Theater)                   230,279</a:t>
            </a:r>
            <a:br>
              <a:rPr lang="en-US" sz="2000" b="1" dirty="0" smtClean="0">
                <a:solidFill>
                  <a:schemeClr val="tx1"/>
                </a:solidFill>
              </a:rPr>
            </a:br>
            <a:r>
              <a:rPr lang="en-US" sz="2000" b="1" dirty="0" smtClean="0">
                <a:solidFill>
                  <a:schemeClr val="tx1"/>
                </a:solidFill>
              </a:rPr>
              <a:t>Non-mortal </a:t>
            </a:r>
            <a:r>
              <a:rPr lang="en-US" sz="2000" b="1" dirty="0" err="1" smtClean="0">
                <a:solidFill>
                  <a:schemeClr val="tx1"/>
                </a:solidFill>
              </a:rPr>
              <a:t>Woundings</a:t>
            </a:r>
            <a:r>
              <a:rPr lang="en-US" sz="2000" b="1" dirty="0" smtClean="0">
                <a:solidFill>
                  <a:schemeClr val="tx1"/>
                </a:solidFill>
              </a:rPr>
              <a:t>	                             1,431,290</a:t>
            </a:r>
            <a:br>
              <a:rPr lang="en-US" sz="2000" b="1" dirty="0" smtClean="0">
                <a:solidFill>
                  <a:schemeClr val="tx1"/>
                </a:solidFill>
              </a:rPr>
            </a:br>
            <a:r>
              <a:rPr lang="en-US" sz="2000" b="1" dirty="0" smtClean="0">
                <a:solidFill>
                  <a:schemeClr val="tx1"/>
                </a:solidFill>
              </a:rPr>
              <a:t>Living War Veterans	                                        17,484,000</a:t>
            </a:r>
            <a:br>
              <a:rPr lang="en-US" sz="2000" b="1" dirty="0" smtClean="0">
                <a:solidFill>
                  <a:schemeClr val="tx1"/>
                </a:solidFill>
              </a:rPr>
            </a:br>
            <a:r>
              <a:rPr lang="en-US" sz="2000" b="1" dirty="0" smtClean="0">
                <a:solidFill>
                  <a:schemeClr val="tx1"/>
                </a:solidFill>
              </a:rPr>
              <a:t>Living Veterans (Periods of War &amp; Peace)	 23,532,000</a:t>
            </a:r>
            <a:br>
              <a:rPr lang="en-US" sz="20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                                                                           </a:t>
            </a:r>
            <a:r>
              <a:rPr lang="en-US" sz="1600" b="1" dirty="0" smtClean="0">
                <a:solidFill>
                  <a:schemeClr val="tx1"/>
                </a:solidFill>
              </a:rPr>
              <a:t>2793 deaths/year </a:t>
            </a:r>
            <a:br>
              <a:rPr lang="en-US" sz="1600" b="1" dirty="0" smtClean="0">
                <a:solidFill>
                  <a:schemeClr val="tx1"/>
                </a:solidFill>
              </a:rPr>
            </a:br>
            <a:r>
              <a:rPr lang="en-US" sz="1600" b="1" dirty="0" smtClean="0">
                <a:solidFill>
                  <a:schemeClr val="tx1"/>
                </a:solidFill>
              </a:rPr>
              <a:t>                                                                                            6090 wounded/year                              </a:t>
            </a:r>
            <a:br>
              <a:rPr lang="en-US" sz="1600" b="1" dirty="0" smtClean="0">
                <a:solidFill>
                  <a:schemeClr val="tx1"/>
                </a:solidFill>
              </a:rPr>
            </a:br>
            <a:r>
              <a:rPr lang="en-US" sz="1600" b="1" dirty="0" smtClean="0">
                <a:solidFill>
                  <a:schemeClr val="tx1"/>
                </a:solidFill>
              </a:rPr>
              <a:t/>
            </a:r>
            <a:br>
              <a:rPr lang="en-US" sz="1600" b="1" dirty="0" smtClean="0">
                <a:solidFill>
                  <a:schemeClr val="tx1"/>
                </a:solidFill>
              </a:rPr>
            </a:br>
            <a:r>
              <a:rPr lang="en-US" sz="1600" b="1" dirty="0" smtClean="0">
                <a:solidFill>
                  <a:schemeClr val="tx1"/>
                </a:solidFill>
              </a:rPr>
              <a:t/>
            </a:r>
            <a:br>
              <a:rPr lang="en-US" sz="1600" b="1" dirty="0" smtClean="0">
                <a:solidFill>
                  <a:schemeClr val="tx1"/>
                </a:solidFill>
              </a:rPr>
            </a:b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724128" y="-315416"/>
            <a:ext cx="3419872" cy="3046988"/>
          </a:xfrm>
          <a:prstGeom prst="rect">
            <a:avLst/>
          </a:prstGeom>
          <a:effectLst/>
        </p:spPr>
        <p:style>
          <a:lnRef idx="0">
            <a:schemeClr val="accent2"/>
          </a:lnRef>
          <a:fillRef idx="3">
            <a:schemeClr val="accent2"/>
          </a:fillRef>
          <a:effectRef idx="3">
            <a:schemeClr val="accent2"/>
          </a:effectRef>
          <a:fontRef idx="minor">
            <a:schemeClr val="lt1"/>
          </a:fontRef>
        </p:style>
        <p:txBody>
          <a:bodyPr wrap="square">
            <a:spAutoFit/>
            <a:scene3d>
              <a:camera prst="orthographicFront">
                <a:rot lat="0" lon="0" rev="0"/>
              </a:camera>
              <a:lightRig rig="glow" dir="t">
                <a:rot lat="0" lon="0" rev="3600000"/>
              </a:lightRig>
            </a:scene3d>
            <a:sp3d prstMaterial="softEdge">
              <a:contourClr>
                <a:schemeClr val="accent4">
                  <a:alpha val="95000"/>
                </a:schemeClr>
              </a:contourClr>
            </a:sp3d>
          </a:bodyPr>
          <a:lstStyle/>
          <a:p>
            <a:pPr fontAlgn="auto">
              <a:spcBef>
                <a:spcPts val="0"/>
              </a:spcBef>
              <a:spcAft>
                <a:spcPts val="0"/>
              </a:spcAft>
              <a:defRPr/>
            </a:pPr>
            <a:r>
              <a:rPr lang="en-US" sz="2400" b="1" dirty="0">
                <a:ln>
                  <a:prstDash val="solid"/>
                </a:ln>
                <a:solidFill>
                  <a:schemeClr val="bg1"/>
                </a:solidFill>
              </a:rPr>
              <a:t>PACT can care for special populations</a:t>
            </a:r>
          </a:p>
          <a:p>
            <a:pPr fontAlgn="auto">
              <a:spcBef>
                <a:spcPts val="0"/>
              </a:spcBef>
              <a:spcAft>
                <a:spcPts val="0"/>
              </a:spcAft>
              <a:defRPr/>
            </a:pPr>
            <a:r>
              <a:rPr lang="en-US" sz="2400" b="1" i="1" dirty="0">
                <a:ln>
                  <a:prstDash val="solid"/>
                </a:ln>
                <a:solidFill>
                  <a:schemeClr val="bg1"/>
                </a:solidFill>
              </a:rPr>
              <a:t>with support and training. </a:t>
            </a:r>
            <a:r>
              <a:rPr lang="en-US" sz="2400" b="1" dirty="0">
                <a:ln>
                  <a:prstDash val="solid"/>
                </a:ln>
                <a:solidFill>
                  <a:schemeClr val="bg1"/>
                </a:solidFill>
              </a:rPr>
              <a:t>The PACT expands as needed to meet the Veteran’s</a:t>
            </a:r>
          </a:p>
          <a:p>
            <a:pPr fontAlgn="auto">
              <a:spcBef>
                <a:spcPts val="0"/>
              </a:spcBef>
              <a:spcAft>
                <a:spcPts val="0"/>
              </a:spcAft>
              <a:defRPr/>
            </a:pPr>
            <a:r>
              <a:rPr lang="en-US" sz="2400" b="1" dirty="0">
                <a:ln>
                  <a:prstDash val="solid"/>
                </a:ln>
                <a:solidFill>
                  <a:schemeClr val="bg1"/>
                </a:solidFill>
              </a:rPr>
              <a:t>needs </a:t>
            </a:r>
            <a:r>
              <a:rPr lang="en-US" sz="2400" b="1" dirty="0" smtClean="0">
                <a:ln>
                  <a:prstDash val="solid"/>
                </a:ln>
                <a:solidFill>
                  <a:schemeClr val="bg1"/>
                </a:solidFill>
              </a:rPr>
              <a:t>.  </a:t>
            </a:r>
            <a:r>
              <a:rPr lang="en-US" sz="2400" b="1" u="sng" dirty="0" smtClean="0">
                <a:ln>
                  <a:prstDash val="solid"/>
                </a:ln>
                <a:solidFill>
                  <a:schemeClr val="bg1"/>
                </a:solidFill>
              </a:rPr>
              <a:t>We</a:t>
            </a:r>
            <a:r>
              <a:rPr lang="en-US" sz="2400" b="1" dirty="0" smtClean="0">
                <a:ln>
                  <a:prstDash val="solid"/>
                </a:ln>
                <a:solidFill>
                  <a:schemeClr val="bg1"/>
                </a:solidFill>
              </a:rPr>
              <a:t> care for the Combat Veteran</a:t>
            </a:r>
            <a:endParaRPr lang="en-US" sz="2400" b="1" dirty="0">
              <a:ln>
                <a:prstDash val="solid"/>
              </a:ln>
              <a:solidFill>
                <a:schemeClr val="bg1"/>
              </a:solidFill>
            </a:endParaRPr>
          </a:p>
        </p:txBody>
      </p:sp>
      <p:sp>
        <p:nvSpPr>
          <p:cNvPr id="49155" name="Date Placeholder 4"/>
          <p:cNvSpPr>
            <a:spLocks noGrp="1"/>
          </p:cNvSpPr>
          <p:nvPr>
            <p:ph type="dt" sz="quarter" idx="10"/>
          </p:nvPr>
        </p:nvSpPr>
        <p:spPr>
          <a:noFill/>
        </p:spPr>
        <p:txBody>
          <a:bodyPr/>
          <a:lstStyle/>
          <a:p>
            <a:fld id="{B2FF4217-EDF2-4C1E-9A6F-286505CD55F3}" type="datetime1">
              <a:rPr lang="en-US" smtClean="0">
                <a:ea typeface="ＭＳ Ｐゴシック" pitchFamily="84" charset="-128"/>
                <a:cs typeface="ＭＳ Ｐゴシック" pitchFamily="84" charset="-128"/>
              </a:rPr>
              <a:pPr/>
              <a:t>3/14/2011</a:t>
            </a:fld>
            <a:endParaRPr lang="en-US" smtClean="0">
              <a:ea typeface="ＭＳ Ｐゴシック" pitchFamily="84" charset="-128"/>
              <a:cs typeface="ＭＳ Ｐゴシック" pitchFamily="84" charset="-128"/>
            </a:endParaRPr>
          </a:p>
        </p:txBody>
      </p:sp>
      <p:sp>
        <p:nvSpPr>
          <p:cNvPr id="49156" name="Slide Number Placeholder 5"/>
          <p:cNvSpPr>
            <a:spLocks noGrp="1"/>
          </p:cNvSpPr>
          <p:nvPr>
            <p:ph type="sldNum" sz="quarter" idx="12"/>
          </p:nvPr>
        </p:nvSpPr>
        <p:spPr>
          <a:noFill/>
        </p:spPr>
        <p:txBody>
          <a:bodyPr/>
          <a:lstStyle/>
          <a:p>
            <a:fld id="{25192982-EA1A-40B7-9EC5-2DA9311A1C9D}" type="slidenum">
              <a:rPr lang="en-US" smtClean="0">
                <a:ea typeface="ＭＳ Ｐゴシック" pitchFamily="84" charset="-128"/>
                <a:cs typeface="ＭＳ Ｐゴシック" pitchFamily="84" charset="-128"/>
              </a:rPr>
              <a:pPr/>
              <a:t>40</a:t>
            </a:fld>
            <a:endParaRPr lang="en-US" smtClean="0">
              <a:ea typeface="ＭＳ Ｐゴシック" pitchFamily="84" charset="-128"/>
              <a:cs typeface="ＭＳ Ｐゴシック" pitchFamily="84" charset="-128"/>
            </a:endParaRPr>
          </a:p>
        </p:txBody>
      </p:sp>
      <p:sp>
        <p:nvSpPr>
          <p:cNvPr id="9" name="Oval 8"/>
          <p:cNvSpPr/>
          <p:nvPr/>
        </p:nvSpPr>
        <p:spPr>
          <a:xfrm>
            <a:off x="5410199" y="2743200"/>
            <a:ext cx="1524001" cy="5334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158" name="TextBox 10"/>
          <p:cNvSpPr txBox="1">
            <a:spLocks noChangeArrowheads="1"/>
          </p:cNvSpPr>
          <p:nvPr/>
        </p:nvSpPr>
        <p:spPr bwMode="auto">
          <a:xfrm>
            <a:off x="1187450" y="2708275"/>
            <a:ext cx="1655763" cy="701675"/>
          </a:xfrm>
          <a:prstGeom prst="rect">
            <a:avLst/>
          </a:prstGeom>
          <a:noFill/>
          <a:ln w="9525">
            <a:noFill/>
            <a:miter lim="800000"/>
            <a:headEnd/>
            <a:tailEnd/>
          </a:ln>
        </p:spPr>
        <p:txBody>
          <a:bodyPr>
            <a:prstTxWarp prst="textNoShape">
              <a:avLst/>
            </a:prstTxWarp>
            <a:spAutoFit/>
          </a:bodyPr>
          <a:lstStyle/>
          <a:p>
            <a:pPr algn="ctr"/>
            <a:r>
              <a:rPr lang="en-US" sz="2000" b="1"/>
              <a:t>Substance Abuse</a:t>
            </a:r>
          </a:p>
        </p:txBody>
      </p:sp>
      <p:sp>
        <p:nvSpPr>
          <p:cNvPr id="49159" name="TextBox 11"/>
          <p:cNvSpPr txBox="1">
            <a:spLocks noChangeArrowheads="1"/>
          </p:cNvSpPr>
          <p:nvPr/>
        </p:nvSpPr>
        <p:spPr bwMode="auto">
          <a:xfrm>
            <a:off x="5867400" y="4005263"/>
            <a:ext cx="1873250" cy="366712"/>
          </a:xfrm>
          <a:prstGeom prst="rect">
            <a:avLst/>
          </a:prstGeom>
          <a:noFill/>
          <a:ln w="9525">
            <a:noFill/>
            <a:miter lim="800000"/>
            <a:headEnd/>
            <a:tailEnd/>
          </a:ln>
        </p:spPr>
        <p:txBody>
          <a:bodyPr>
            <a:prstTxWarp prst="textNoShape">
              <a:avLst/>
            </a:prstTxWarp>
            <a:spAutoFit/>
          </a:bodyPr>
          <a:lstStyle/>
          <a:p>
            <a:r>
              <a:rPr lang="en-US" sz="1800" b="1" dirty="0"/>
              <a:t>   Polytrauma</a:t>
            </a:r>
          </a:p>
        </p:txBody>
      </p:sp>
      <p:sp>
        <p:nvSpPr>
          <p:cNvPr id="49160" name="TextBox 12"/>
          <p:cNvSpPr txBox="1">
            <a:spLocks noChangeArrowheads="1"/>
          </p:cNvSpPr>
          <p:nvPr/>
        </p:nvSpPr>
        <p:spPr bwMode="auto">
          <a:xfrm>
            <a:off x="1331913" y="3500438"/>
            <a:ext cx="935037" cy="396875"/>
          </a:xfrm>
          <a:prstGeom prst="rect">
            <a:avLst/>
          </a:prstGeom>
          <a:noFill/>
          <a:ln w="9525">
            <a:noFill/>
            <a:miter lim="800000"/>
            <a:headEnd/>
            <a:tailEnd/>
          </a:ln>
        </p:spPr>
        <p:txBody>
          <a:bodyPr>
            <a:prstTxWarp prst="textNoShape">
              <a:avLst/>
            </a:prstTxWarp>
            <a:spAutoFit/>
          </a:bodyPr>
          <a:lstStyle/>
          <a:p>
            <a:r>
              <a:rPr lang="en-US" sz="2000" b="1"/>
              <a:t>   Pain</a:t>
            </a:r>
          </a:p>
        </p:txBody>
      </p:sp>
      <p:sp>
        <p:nvSpPr>
          <p:cNvPr id="49161" name="TextBox 14"/>
          <p:cNvSpPr txBox="1">
            <a:spLocks noChangeArrowheads="1"/>
          </p:cNvSpPr>
          <p:nvPr/>
        </p:nvSpPr>
        <p:spPr bwMode="auto">
          <a:xfrm>
            <a:off x="6227763" y="3357563"/>
            <a:ext cx="2160587" cy="581025"/>
          </a:xfrm>
          <a:prstGeom prst="rect">
            <a:avLst/>
          </a:prstGeom>
          <a:noFill/>
          <a:ln w="9525">
            <a:noFill/>
            <a:miter lim="800000"/>
            <a:headEnd/>
            <a:tailEnd/>
          </a:ln>
        </p:spPr>
        <p:txBody>
          <a:bodyPr>
            <a:prstTxWarp prst="textNoShape">
              <a:avLst/>
            </a:prstTxWarp>
            <a:spAutoFit/>
          </a:bodyPr>
          <a:lstStyle/>
          <a:p>
            <a:pPr algn="ctr"/>
            <a:r>
              <a:rPr lang="en-US" sz="1600" b="1"/>
              <a:t>Specialty Mental </a:t>
            </a:r>
          </a:p>
          <a:p>
            <a:r>
              <a:rPr lang="en-US" sz="1600" b="1"/>
              <a:t>           Health</a:t>
            </a:r>
          </a:p>
        </p:txBody>
      </p:sp>
      <p:sp>
        <p:nvSpPr>
          <p:cNvPr id="49162" name="TextBox 16"/>
          <p:cNvSpPr txBox="1">
            <a:spLocks noChangeArrowheads="1"/>
          </p:cNvSpPr>
          <p:nvPr/>
        </p:nvSpPr>
        <p:spPr bwMode="auto">
          <a:xfrm>
            <a:off x="1692275" y="2205038"/>
            <a:ext cx="806450" cy="366712"/>
          </a:xfrm>
          <a:prstGeom prst="rect">
            <a:avLst/>
          </a:prstGeom>
          <a:noFill/>
          <a:ln w="9525">
            <a:noFill/>
            <a:miter lim="800000"/>
            <a:headEnd/>
            <a:tailEnd/>
          </a:ln>
        </p:spPr>
        <p:txBody>
          <a:bodyPr wrap="none">
            <a:prstTxWarp prst="textNoShape">
              <a:avLst/>
            </a:prstTxWarp>
            <a:spAutoFit/>
          </a:bodyPr>
          <a:lstStyle/>
          <a:p>
            <a:r>
              <a:rPr lang="en-US" sz="1800" b="1"/>
              <a:t>Ortho</a:t>
            </a:r>
          </a:p>
        </p:txBody>
      </p:sp>
      <p:sp>
        <p:nvSpPr>
          <p:cNvPr id="49163" name="TextBox 17"/>
          <p:cNvSpPr txBox="1">
            <a:spLocks noChangeArrowheads="1"/>
          </p:cNvSpPr>
          <p:nvPr/>
        </p:nvSpPr>
        <p:spPr bwMode="auto">
          <a:xfrm>
            <a:off x="1979613" y="1628775"/>
            <a:ext cx="720725" cy="366713"/>
          </a:xfrm>
          <a:prstGeom prst="rect">
            <a:avLst/>
          </a:prstGeom>
          <a:noFill/>
          <a:ln w="9525">
            <a:noFill/>
            <a:miter lim="800000"/>
            <a:headEnd/>
            <a:tailEnd/>
          </a:ln>
        </p:spPr>
        <p:txBody>
          <a:bodyPr>
            <a:prstTxWarp prst="textNoShape">
              <a:avLst/>
            </a:prstTxWarp>
            <a:spAutoFit/>
          </a:bodyPr>
          <a:lstStyle/>
          <a:p>
            <a:r>
              <a:rPr lang="en-US" sz="1800" b="1"/>
              <a:t>PT</a:t>
            </a:r>
          </a:p>
        </p:txBody>
      </p:sp>
      <p:sp>
        <p:nvSpPr>
          <p:cNvPr id="49164" name="TextBox 18"/>
          <p:cNvSpPr txBox="1">
            <a:spLocks noChangeArrowheads="1"/>
          </p:cNvSpPr>
          <p:nvPr/>
        </p:nvSpPr>
        <p:spPr bwMode="auto">
          <a:xfrm>
            <a:off x="6011863" y="4508500"/>
            <a:ext cx="2232025" cy="366713"/>
          </a:xfrm>
          <a:prstGeom prst="rect">
            <a:avLst/>
          </a:prstGeom>
          <a:noFill/>
          <a:ln w="9525">
            <a:noFill/>
            <a:miter lim="800000"/>
            <a:headEnd/>
            <a:tailEnd/>
          </a:ln>
        </p:spPr>
        <p:txBody>
          <a:bodyPr>
            <a:prstTxWarp prst="textNoShape">
              <a:avLst/>
            </a:prstTxWarp>
            <a:spAutoFit/>
          </a:bodyPr>
          <a:lstStyle/>
          <a:p>
            <a:r>
              <a:rPr lang="en-US" sz="1800" b="1"/>
              <a:t>Neurology</a:t>
            </a:r>
          </a:p>
        </p:txBody>
      </p:sp>
      <p:sp>
        <p:nvSpPr>
          <p:cNvPr id="49165" name="TextBox 19"/>
          <p:cNvSpPr txBox="1">
            <a:spLocks noChangeArrowheads="1"/>
          </p:cNvSpPr>
          <p:nvPr/>
        </p:nvSpPr>
        <p:spPr bwMode="auto">
          <a:xfrm>
            <a:off x="1331913" y="4005263"/>
            <a:ext cx="1439862" cy="641350"/>
          </a:xfrm>
          <a:prstGeom prst="rect">
            <a:avLst/>
          </a:prstGeom>
          <a:noFill/>
          <a:ln w="9525">
            <a:noFill/>
            <a:miter lim="800000"/>
            <a:headEnd/>
            <a:tailEnd/>
          </a:ln>
        </p:spPr>
        <p:txBody>
          <a:bodyPr>
            <a:prstTxWarp prst="textNoShape">
              <a:avLst/>
            </a:prstTxWarp>
            <a:spAutoFit/>
          </a:bodyPr>
          <a:lstStyle/>
          <a:p>
            <a:pPr algn="ctr"/>
            <a:r>
              <a:rPr lang="en-US" sz="1800" b="1"/>
              <a:t>Vet Centers</a:t>
            </a:r>
          </a:p>
        </p:txBody>
      </p:sp>
      <p:sp>
        <p:nvSpPr>
          <p:cNvPr id="49166" name="TextBox 20"/>
          <p:cNvSpPr txBox="1">
            <a:spLocks noChangeArrowheads="1"/>
          </p:cNvSpPr>
          <p:nvPr/>
        </p:nvSpPr>
        <p:spPr bwMode="auto">
          <a:xfrm>
            <a:off x="5867400" y="5157788"/>
            <a:ext cx="1873250" cy="707886"/>
          </a:xfrm>
          <a:prstGeom prst="rect">
            <a:avLst/>
          </a:prstGeom>
          <a:noFill/>
          <a:ln w="9525">
            <a:noFill/>
            <a:miter lim="800000"/>
            <a:headEnd/>
            <a:tailEnd/>
          </a:ln>
        </p:spPr>
        <p:txBody>
          <a:bodyPr>
            <a:prstTxWarp prst="textNoShape">
              <a:avLst/>
            </a:prstTxWarp>
            <a:spAutoFit/>
          </a:bodyPr>
          <a:lstStyle/>
          <a:p>
            <a:r>
              <a:rPr lang="en-US" sz="2000" b="1" dirty="0"/>
              <a:t>OEF/OIF/OND Consult Team</a:t>
            </a:r>
          </a:p>
        </p:txBody>
      </p:sp>
      <p:sp>
        <p:nvSpPr>
          <p:cNvPr id="49167" name="TextBox 21"/>
          <p:cNvSpPr txBox="1">
            <a:spLocks noChangeArrowheads="1"/>
          </p:cNvSpPr>
          <p:nvPr/>
        </p:nvSpPr>
        <p:spPr bwMode="auto">
          <a:xfrm>
            <a:off x="1547813" y="4797425"/>
            <a:ext cx="1152525" cy="641350"/>
          </a:xfrm>
          <a:prstGeom prst="rect">
            <a:avLst/>
          </a:prstGeom>
          <a:noFill/>
          <a:ln w="9525">
            <a:noFill/>
            <a:miter lim="800000"/>
            <a:headEnd/>
            <a:tailEnd/>
          </a:ln>
        </p:spPr>
        <p:txBody>
          <a:bodyPr>
            <a:prstTxWarp prst="textNoShape">
              <a:avLst/>
            </a:prstTxWarp>
            <a:spAutoFit/>
          </a:bodyPr>
          <a:lstStyle/>
          <a:p>
            <a:r>
              <a:rPr lang="en-US" sz="1800" b="1"/>
              <a:t>PIDICI Champ</a:t>
            </a:r>
          </a:p>
        </p:txBody>
      </p:sp>
      <p:sp>
        <p:nvSpPr>
          <p:cNvPr id="49168" name="TextBox 22"/>
          <p:cNvSpPr txBox="1">
            <a:spLocks noChangeArrowheads="1"/>
          </p:cNvSpPr>
          <p:nvPr/>
        </p:nvSpPr>
        <p:spPr bwMode="auto">
          <a:xfrm>
            <a:off x="3635375" y="3644900"/>
            <a:ext cx="1223963" cy="336550"/>
          </a:xfrm>
          <a:prstGeom prst="rect">
            <a:avLst/>
          </a:prstGeom>
          <a:noFill/>
          <a:ln w="9525">
            <a:noFill/>
            <a:miter lim="800000"/>
            <a:headEnd/>
            <a:tailEnd/>
          </a:ln>
        </p:spPr>
        <p:txBody>
          <a:bodyPr>
            <a:prstTxWarp prst="textNoShape">
              <a:avLst/>
            </a:prstTxWarp>
            <a:spAutoFit/>
          </a:bodyPr>
          <a:lstStyle/>
          <a:p>
            <a:r>
              <a:rPr lang="en-US" sz="1600" b="1"/>
              <a:t>Teamlet</a:t>
            </a:r>
          </a:p>
        </p:txBody>
      </p:sp>
      <p:sp>
        <p:nvSpPr>
          <p:cNvPr id="49169" name="TextBox 23"/>
          <p:cNvSpPr txBox="1">
            <a:spLocks noChangeArrowheads="1"/>
          </p:cNvSpPr>
          <p:nvPr/>
        </p:nvSpPr>
        <p:spPr bwMode="auto">
          <a:xfrm>
            <a:off x="1835150" y="981075"/>
            <a:ext cx="1584325" cy="336550"/>
          </a:xfrm>
          <a:prstGeom prst="rect">
            <a:avLst/>
          </a:prstGeom>
          <a:noFill/>
          <a:ln w="9525">
            <a:noFill/>
            <a:miter lim="800000"/>
            <a:headEnd/>
            <a:tailEnd/>
          </a:ln>
        </p:spPr>
        <p:txBody>
          <a:bodyPr>
            <a:prstTxWarp prst="textNoShape">
              <a:avLst/>
            </a:prstTxWarp>
            <a:spAutoFit/>
          </a:bodyPr>
          <a:lstStyle/>
          <a:p>
            <a:r>
              <a:rPr lang="en-US" sz="1600" b="1"/>
              <a:t>VBA</a:t>
            </a:r>
          </a:p>
        </p:txBody>
      </p:sp>
      <p:sp>
        <p:nvSpPr>
          <p:cNvPr id="49170" name="TextBox 24"/>
          <p:cNvSpPr txBox="1">
            <a:spLocks noChangeArrowheads="1"/>
          </p:cNvSpPr>
          <p:nvPr/>
        </p:nvSpPr>
        <p:spPr bwMode="auto">
          <a:xfrm>
            <a:off x="2484438" y="620713"/>
            <a:ext cx="1382712" cy="336550"/>
          </a:xfrm>
          <a:prstGeom prst="rect">
            <a:avLst/>
          </a:prstGeom>
          <a:noFill/>
          <a:ln w="9525">
            <a:noFill/>
            <a:miter lim="800000"/>
            <a:headEnd/>
            <a:tailEnd/>
          </a:ln>
        </p:spPr>
        <p:txBody>
          <a:bodyPr>
            <a:prstTxWarp prst="textNoShape">
              <a:avLst/>
            </a:prstTxWarp>
            <a:spAutoFit/>
          </a:bodyPr>
          <a:lstStyle/>
          <a:p>
            <a:r>
              <a:rPr lang="en-US" sz="1600" b="1"/>
              <a:t>C+P</a:t>
            </a:r>
          </a:p>
        </p:txBody>
      </p:sp>
      <p:sp>
        <p:nvSpPr>
          <p:cNvPr id="49171" name="TextBox 25"/>
          <p:cNvSpPr txBox="1">
            <a:spLocks noChangeArrowheads="1"/>
          </p:cNvSpPr>
          <p:nvPr/>
        </p:nvSpPr>
        <p:spPr bwMode="auto">
          <a:xfrm>
            <a:off x="6876256" y="2780928"/>
            <a:ext cx="3959225" cy="336550"/>
          </a:xfrm>
          <a:prstGeom prst="rect">
            <a:avLst/>
          </a:prstGeom>
          <a:noFill/>
          <a:ln w="9525">
            <a:noFill/>
            <a:miter lim="800000"/>
            <a:headEnd/>
            <a:tailEnd/>
          </a:ln>
        </p:spPr>
        <p:txBody>
          <a:bodyPr>
            <a:prstTxWarp prst="textNoShape">
              <a:avLst/>
            </a:prstTxWarp>
            <a:spAutoFit/>
          </a:bodyPr>
          <a:lstStyle/>
          <a:p>
            <a:r>
              <a:rPr lang="en-US" sz="1600" b="1" dirty="0"/>
              <a:t>Chaplain</a:t>
            </a:r>
          </a:p>
        </p:txBody>
      </p:sp>
      <p:sp>
        <p:nvSpPr>
          <p:cNvPr id="21" name="TextBox 20"/>
          <p:cNvSpPr txBox="1"/>
          <p:nvPr/>
        </p:nvSpPr>
        <p:spPr>
          <a:xfrm>
            <a:off x="5652120" y="2852936"/>
            <a:ext cx="1183210" cy="400110"/>
          </a:xfrm>
          <a:prstGeom prst="rect">
            <a:avLst/>
          </a:prstGeom>
          <a:noFill/>
        </p:spPr>
        <p:txBody>
          <a:bodyPr wrap="square" rtlCol="0">
            <a:spAutoFit/>
          </a:bodyPr>
          <a:lstStyle/>
          <a:p>
            <a:r>
              <a:rPr lang="en-US" sz="2000" b="1" dirty="0" smtClean="0">
                <a:solidFill>
                  <a:srgbClr val="C00000"/>
                </a:solidFill>
              </a:rPr>
              <a:t>WRIISC</a:t>
            </a:r>
            <a:endParaRPr lang="en-US" sz="2000" b="1" dirty="0">
              <a:solidFill>
                <a:srgbClr val="C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436B2D1-02D9-4A8E-8E8D-3C63C86C4521}" type="slidenum">
              <a:rPr lang="en-US"/>
              <a:pPr/>
              <a:t>41</a:t>
            </a:fld>
            <a:endParaRPr lang="en-US"/>
          </a:p>
        </p:txBody>
      </p:sp>
      <p:sp>
        <p:nvSpPr>
          <p:cNvPr id="1143811" name="Rectangle 3"/>
          <p:cNvSpPr>
            <a:spLocks noGrp="1" noChangeArrowheads="1"/>
          </p:cNvSpPr>
          <p:nvPr>
            <p:ph type="body" idx="1"/>
          </p:nvPr>
        </p:nvSpPr>
        <p:spPr>
          <a:xfrm>
            <a:off x="762000" y="838200"/>
            <a:ext cx="7620000" cy="5105400"/>
          </a:xfrm>
        </p:spPr>
        <p:txBody>
          <a:bodyPr/>
          <a:lstStyle/>
          <a:p>
            <a:pPr algn="ctr">
              <a:lnSpc>
                <a:spcPct val="90000"/>
              </a:lnSpc>
              <a:buFontTx/>
              <a:buNone/>
            </a:pPr>
            <a:r>
              <a:rPr lang="en-US" sz="2800" b="1" dirty="0" smtClean="0"/>
              <a:t>Integrated Post Combat Care </a:t>
            </a:r>
          </a:p>
          <a:p>
            <a:pPr algn="ctr">
              <a:lnSpc>
                <a:spcPct val="90000"/>
              </a:lnSpc>
              <a:buFontTx/>
              <a:buNone/>
            </a:pPr>
            <a:r>
              <a:rPr lang="en-US" sz="2800" b="1" dirty="0" smtClean="0"/>
              <a:t>for OEF/OIF Veterans</a:t>
            </a:r>
          </a:p>
          <a:p>
            <a:pPr>
              <a:lnSpc>
                <a:spcPct val="90000"/>
              </a:lnSpc>
              <a:buFontTx/>
              <a:buNone/>
            </a:pPr>
            <a:endParaRPr lang="en-US" sz="2400" b="1" dirty="0" smtClean="0"/>
          </a:p>
          <a:p>
            <a:pPr>
              <a:lnSpc>
                <a:spcPct val="90000"/>
              </a:lnSpc>
              <a:buFontTx/>
              <a:buNone/>
            </a:pPr>
            <a:r>
              <a:rPr lang="en-US" sz="2000" b="1" dirty="0" smtClean="0"/>
              <a:t>Essential Elements</a:t>
            </a:r>
            <a:endParaRPr lang="en-US" sz="2000" b="1" dirty="0"/>
          </a:p>
          <a:p>
            <a:pPr>
              <a:lnSpc>
                <a:spcPct val="90000"/>
              </a:lnSpc>
            </a:pPr>
            <a:r>
              <a:rPr lang="en-US" sz="1800" dirty="0"/>
              <a:t>Comprehensive psychosocial and medical intake performed on all veterans: Medical, Mental Health and Social worker all see every new patient during first visit.</a:t>
            </a:r>
          </a:p>
          <a:p>
            <a:pPr>
              <a:lnSpc>
                <a:spcPct val="90000"/>
              </a:lnSpc>
            </a:pPr>
            <a:r>
              <a:rPr lang="en-US" sz="1800" dirty="0"/>
              <a:t>Primary Care Provider(s) trained and designated to function in this role.</a:t>
            </a:r>
          </a:p>
          <a:p>
            <a:pPr>
              <a:lnSpc>
                <a:spcPct val="90000"/>
              </a:lnSpc>
            </a:pPr>
            <a:r>
              <a:rPr lang="en-US" sz="1800" dirty="0"/>
              <a:t>Close links to allied clinics and programs</a:t>
            </a:r>
          </a:p>
          <a:p>
            <a:pPr>
              <a:lnSpc>
                <a:spcPct val="90000"/>
              </a:lnSpc>
            </a:pPr>
            <a:r>
              <a:rPr lang="en-US" sz="1800" dirty="0"/>
              <a:t>Active participation by existing OEF/OIF program staff (OEF/OIF Program Manager and team, OEF/OIF Mental Health teams etc) featuring full integration of all post deployment services</a:t>
            </a:r>
          </a:p>
          <a:p>
            <a:pPr>
              <a:lnSpc>
                <a:spcPct val="90000"/>
              </a:lnSpc>
            </a:pPr>
            <a:r>
              <a:rPr lang="en-US" sz="1800" dirty="0"/>
              <a:t>Meetings (usually weekly-provider attendance essential) of the entire integrated team to discuss:</a:t>
            </a:r>
          </a:p>
          <a:p>
            <a:pPr lvl="1">
              <a:lnSpc>
                <a:spcPct val="90000"/>
              </a:lnSpc>
            </a:pPr>
            <a:r>
              <a:rPr lang="en-US" sz="1800" dirty="0"/>
              <a:t>Patient care issues</a:t>
            </a:r>
          </a:p>
          <a:p>
            <a:pPr lvl="1">
              <a:lnSpc>
                <a:spcPct val="90000"/>
              </a:lnSpc>
            </a:pPr>
            <a:r>
              <a:rPr lang="en-US" sz="1800" dirty="0"/>
              <a:t>Systems issues</a:t>
            </a:r>
          </a:p>
          <a:p>
            <a:pPr>
              <a:lnSpc>
                <a:spcPct val="90000"/>
              </a:lnSpc>
              <a:buFontTx/>
              <a:buNone/>
            </a:pP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436B2D1-02D9-4A8E-8E8D-3C63C86C4521}" type="slidenum">
              <a:rPr lang="en-US"/>
              <a:pPr/>
              <a:t>42</a:t>
            </a:fld>
            <a:endParaRPr lang="en-US"/>
          </a:p>
        </p:txBody>
      </p:sp>
      <p:sp>
        <p:nvSpPr>
          <p:cNvPr id="1143811" name="Rectangle 3"/>
          <p:cNvSpPr>
            <a:spLocks noGrp="1" noChangeArrowheads="1"/>
          </p:cNvSpPr>
          <p:nvPr>
            <p:ph type="body" idx="1"/>
          </p:nvPr>
        </p:nvSpPr>
        <p:spPr>
          <a:xfrm>
            <a:off x="762000" y="838200"/>
            <a:ext cx="7620000" cy="5105400"/>
          </a:xfrm>
        </p:spPr>
        <p:txBody>
          <a:bodyPr/>
          <a:lstStyle/>
          <a:p>
            <a:pPr algn="ctr">
              <a:lnSpc>
                <a:spcPct val="90000"/>
              </a:lnSpc>
              <a:buFontTx/>
              <a:buNone/>
            </a:pPr>
            <a:r>
              <a:rPr lang="en-US" sz="2800" b="1" dirty="0" smtClean="0"/>
              <a:t>Integrated Post Combat Care </a:t>
            </a:r>
          </a:p>
          <a:p>
            <a:pPr algn="ctr">
              <a:lnSpc>
                <a:spcPct val="90000"/>
              </a:lnSpc>
              <a:buFontTx/>
              <a:buNone/>
            </a:pPr>
            <a:r>
              <a:rPr lang="en-US" sz="2800" b="1" dirty="0" smtClean="0"/>
              <a:t>for OEF/OIF Veterans</a:t>
            </a:r>
          </a:p>
          <a:p>
            <a:pPr>
              <a:lnSpc>
                <a:spcPct val="90000"/>
              </a:lnSpc>
              <a:buFontTx/>
              <a:buNone/>
            </a:pPr>
            <a:endParaRPr lang="en-US" sz="2400" b="1" dirty="0" smtClean="0"/>
          </a:p>
          <a:p>
            <a:pPr>
              <a:lnSpc>
                <a:spcPct val="90000"/>
              </a:lnSpc>
              <a:buFontTx/>
              <a:buNone/>
            </a:pPr>
            <a:r>
              <a:rPr lang="en-US" sz="2000" b="1" dirty="0" smtClean="0"/>
              <a:t>Recommended Elements</a:t>
            </a:r>
            <a:endParaRPr lang="en-US" sz="2000" b="1" dirty="0"/>
          </a:p>
          <a:p>
            <a:r>
              <a:rPr lang="en-US" sz="1800" dirty="0" smtClean="0"/>
              <a:t>Co-localization whenever possible for </a:t>
            </a:r>
            <a:r>
              <a:rPr lang="en-US" sz="1800" dirty="0" err="1" smtClean="0"/>
              <a:t>Polytrauma</a:t>
            </a:r>
            <a:r>
              <a:rPr lang="en-US" sz="1800" dirty="0" smtClean="0"/>
              <a:t>, Mental Health, Pain, and Physical Therapy clinics.  </a:t>
            </a:r>
          </a:p>
          <a:p>
            <a:r>
              <a:rPr lang="en-US" sz="1800" dirty="0" smtClean="0"/>
              <a:t>Same day access encouraged even when co-localization not possible; linked appointments to avoid unnecessarily frequent visits to the medical center.</a:t>
            </a:r>
          </a:p>
          <a:p>
            <a:r>
              <a:rPr lang="en-US" sz="1800" dirty="0" smtClean="0"/>
              <a:t>Extended hours availability</a:t>
            </a:r>
          </a:p>
          <a:p>
            <a:r>
              <a:rPr lang="en-US" sz="1800" dirty="0" smtClean="0"/>
              <a:t>Seamless telephone access; provisions for e-mail and text messaging alternatives encouraged.</a:t>
            </a:r>
          </a:p>
          <a:p>
            <a:r>
              <a:rPr lang="en-US" sz="1800" dirty="0" smtClean="0"/>
              <a:t>When feasible identified space</a:t>
            </a:r>
          </a:p>
          <a:p>
            <a:pPr>
              <a:lnSpc>
                <a:spcPct val="90000"/>
              </a:lnSpc>
              <a:buFontTx/>
              <a:buNone/>
            </a:pPr>
            <a:endParaRPr lang="en-US"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sldNum" sz="quarter" idx="12"/>
          </p:nvPr>
        </p:nvSpPr>
        <p:spPr>
          <a:xfrm>
            <a:off x="457200" y="6245225"/>
            <a:ext cx="2133600" cy="476250"/>
          </a:xfrm>
          <a:noFill/>
        </p:spPr>
        <p:txBody>
          <a:bodyPr/>
          <a:lstStyle/>
          <a:p>
            <a:pPr algn="l"/>
            <a:fld id="{41733909-D2B4-44EE-83AD-810AEBF5775F}" type="slidenum">
              <a:rPr lang="en-US" smtClean="0"/>
              <a:pPr algn="l"/>
              <a:t>43</a:t>
            </a:fld>
            <a:r>
              <a:rPr lang="en-US" smtClean="0"/>
              <a:t> </a:t>
            </a:r>
          </a:p>
        </p:txBody>
      </p:sp>
      <p:sp>
        <p:nvSpPr>
          <p:cNvPr id="91140" name="Rectangle 5"/>
          <p:cNvSpPr>
            <a:spLocks noChangeArrowheads="1"/>
          </p:cNvSpPr>
          <p:nvPr/>
        </p:nvSpPr>
        <p:spPr bwMode="auto">
          <a:xfrm>
            <a:off x="457200" y="762000"/>
            <a:ext cx="8323263" cy="4893647"/>
          </a:xfrm>
          <a:prstGeom prst="rect">
            <a:avLst/>
          </a:prstGeom>
          <a:noFill/>
          <a:ln w="9525">
            <a:noFill/>
            <a:miter lim="800000"/>
            <a:headEnd/>
            <a:tailEnd/>
          </a:ln>
        </p:spPr>
        <p:txBody>
          <a:bodyPr wrap="square">
            <a:spAutoFit/>
          </a:bodyPr>
          <a:lstStyle/>
          <a:p>
            <a:pPr algn="ctr" eaLnBrk="0" hangingPunct="0"/>
            <a:r>
              <a:rPr lang="en-US" sz="3200" b="1" i="1" dirty="0" smtClean="0"/>
              <a:t> VA System Wide</a:t>
            </a:r>
          </a:p>
          <a:p>
            <a:pPr algn="ctr" eaLnBrk="0" hangingPunct="0"/>
            <a:r>
              <a:rPr lang="en-US" sz="3200" b="1" i="1" dirty="0" smtClean="0"/>
              <a:t>Integrated Post-Combat Care</a:t>
            </a:r>
          </a:p>
          <a:p>
            <a:pPr eaLnBrk="0" hangingPunct="0"/>
            <a:endParaRPr lang="en-US" sz="2800" i="1" dirty="0" smtClean="0"/>
          </a:p>
          <a:p>
            <a:pPr eaLnBrk="0" hangingPunct="0"/>
            <a:r>
              <a:rPr lang="en-US" sz="2400" b="1" i="1" dirty="0" smtClean="0"/>
              <a:t>Rehabilitative </a:t>
            </a:r>
            <a:r>
              <a:rPr lang="en-US" sz="2400" b="1" i="1" dirty="0"/>
              <a:t>in orientation</a:t>
            </a:r>
          </a:p>
          <a:p>
            <a:pPr eaLnBrk="0" hangingPunct="0"/>
            <a:r>
              <a:rPr lang="en-US" sz="2400" b="1" i="1" dirty="0"/>
              <a:t>Health recovery in approach</a:t>
            </a:r>
            <a:br>
              <a:rPr lang="en-US" sz="2400" b="1" i="1" dirty="0"/>
            </a:br>
            <a:r>
              <a:rPr lang="en-US" sz="2400" b="1" i="1" dirty="0"/>
              <a:t>Transitional in duration</a:t>
            </a:r>
            <a:br>
              <a:rPr lang="en-US" sz="2400" b="1" i="1" dirty="0"/>
            </a:br>
            <a:r>
              <a:rPr lang="en-US" sz="2400" b="1" i="1" dirty="0"/>
              <a:t>Based in primary care health delivery</a:t>
            </a:r>
            <a:br>
              <a:rPr lang="en-US" sz="2400" b="1" i="1" dirty="0"/>
            </a:br>
            <a:r>
              <a:rPr lang="en-US" sz="2400" b="1" i="1" dirty="0"/>
              <a:t>Structured to provide de-stigmatized mental health </a:t>
            </a:r>
          </a:p>
          <a:p>
            <a:pPr eaLnBrk="0" hangingPunct="0"/>
            <a:r>
              <a:rPr lang="en-US" sz="2400" b="1" i="1" dirty="0"/>
              <a:t>          and psychosocial support</a:t>
            </a:r>
          </a:p>
          <a:p>
            <a:pPr eaLnBrk="0" hangingPunct="0"/>
            <a:r>
              <a:rPr lang="en-US" sz="2400" b="1" i="1" dirty="0"/>
              <a:t>Designed to mitigate long term health impacts of</a:t>
            </a:r>
          </a:p>
          <a:p>
            <a:pPr eaLnBrk="0" hangingPunct="0"/>
            <a:r>
              <a:rPr lang="en-US" sz="2400" b="1" i="1" dirty="0"/>
              <a:t>	combat related risk exposure</a:t>
            </a:r>
            <a:r>
              <a:rPr lang="en-US" sz="2800" i="1" dirty="0">
                <a:solidFill>
                  <a:schemeClr val="accent2"/>
                </a:solidFill>
              </a:rPr>
              <a:t/>
            </a:r>
            <a:br>
              <a:rPr lang="en-US" sz="2800" i="1" dirty="0">
                <a:solidFill>
                  <a:schemeClr val="accent2"/>
                </a:solidFill>
              </a:rPr>
            </a:br>
            <a:endParaRPr lang="en-US" sz="2800" i="1" dirty="0">
              <a:solidFill>
                <a:schemeClr val="accent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D2AFDE81-321E-4952-8C9F-C16CBE8A5F40}" type="slidenum">
              <a:rPr lang="en-US">
                <a:solidFill>
                  <a:srgbClr val="000000"/>
                </a:solidFill>
              </a:rPr>
              <a:pPr fontAlgn="base">
                <a:spcBef>
                  <a:spcPct val="0"/>
                </a:spcBef>
                <a:spcAft>
                  <a:spcPct val="0"/>
                </a:spcAft>
              </a:pPr>
              <a:t>44</a:t>
            </a:fld>
            <a:endParaRPr lang="en-US">
              <a:solidFill>
                <a:srgbClr val="000000"/>
              </a:solidFill>
            </a:endParaRPr>
          </a:p>
        </p:txBody>
      </p:sp>
      <p:sp>
        <p:nvSpPr>
          <p:cNvPr id="7" name="Freeform 6"/>
          <p:cNvSpPr/>
          <p:nvPr/>
        </p:nvSpPr>
        <p:spPr>
          <a:xfrm>
            <a:off x="0" y="1295400"/>
            <a:ext cx="9144000" cy="954107"/>
          </a:xfrm>
          <a:custGeom>
            <a:avLst/>
            <a:gdLst>
              <a:gd name="connsiteX0" fmla="*/ 0 w 12649938"/>
              <a:gd name="connsiteY0" fmla="*/ 0 h 923330"/>
              <a:gd name="connsiteX1" fmla="*/ 12649938 w 12649938"/>
              <a:gd name="connsiteY1" fmla="*/ 0 h 923330"/>
              <a:gd name="connsiteX2" fmla="*/ 12649938 w 12649938"/>
              <a:gd name="connsiteY2" fmla="*/ 923330 h 923330"/>
              <a:gd name="connsiteX3" fmla="*/ 0 w 12649938"/>
              <a:gd name="connsiteY3" fmla="*/ 923330 h 923330"/>
              <a:gd name="connsiteX4" fmla="*/ 0 w 12649938"/>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9938" h="923330">
                <a:moveTo>
                  <a:pt x="0" y="0"/>
                </a:moveTo>
                <a:lnTo>
                  <a:pt x="12649938" y="0"/>
                </a:lnTo>
                <a:lnTo>
                  <a:pt x="12649938" y="923330"/>
                </a:lnTo>
                <a:lnTo>
                  <a:pt x="0" y="923330"/>
                </a:lnTo>
                <a:lnTo>
                  <a:pt x="0" y="0"/>
                </a:lnTo>
                <a:close/>
              </a:path>
            </a:pathLst>
          </a:custGeom>
          <a:noFill/>
          <a:scene3d>
            <a:camera prst="orthographicFront"/>
            <a:lightRig rig="brightRoom" dir="t"/>
          </a:scene3d>
          <a:sp3d>
            <a:bevelT/>
          </a:sp3d>
        </p:spPr>
        <p:txBody>
          <a:bodyPr>
            <a:spAutoFit/>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2400" b="1" cap="all" dirty="0" smtClean="0">
                <a:ln/>
                <a:effectLst/>
                <a:latin typeface="+mn-lt"/>
              </a:rPr>
              <a:t>Veteran Centered, Team based, coordinated care</a:t>
            </a:r>
          </a:p>
          <a:p>
            <a:pPr algn="ctr" fontAlgn="auto">
              <a:spcBef>
                <a:spcPts val="0"/>
              </a:spcBef>
              <a:spcAft>
                <a:spcPts val="0"/>
              </a:spcAft>
              <a:defRPr/>
            </a:pPr>
            <a:r>
              <a:rPr lang="en-US" sz="3200" b="1" cap="all" dirty="0" smtClean="0">
                <a:ln/>
                <a:latin typeface="+mn-lt"/>
              </a:rPr>
              <a:t>Patient Aligned Care Team</a:t>
            </a:r>
            <a:endParaRPr lang="en-US" sz="3200" b="1" cap="all" dirty="0">
              <a:ln/>
              <a:effectLst/>
              <a:latin typeface="+mn-lt"/>
            </a:endParaRPr>
          </a:p>
        </p:txBody>
      </p:sp>
      <p:sp>
        <p:nvSpPr>
          <p:cNvPr id="8" name="Oval 7"/>
          <p:cNvSpPr/>
          <p:nvPr/>
        </p:nvSpPr>
        <p:spPr>
          <a:xfrm>
            <a:off x="1447800" y="2590800"/>
            <a:ext cx="6400800" cy="3657600"/>
          </a:xfrm>
          <a:prstGeom prst="ellipse">
            <a:avLst/>
          </a:prstGeom>
          <a:solidFill>
            <a:schemeClr val="accent1">
              <a:alpha val="83000"/>
            </a:schemeClr>
          </a:solidFill>
          <a:ln w="50800">
            <a:solidFill>
              <a:schemeClr val="accent1">
                <a:lumMod val="50000"/>
              </a:schemeClr>
            </a:solidFill>
          </a:ln>
          <a:effectLst>
            <a:outerShdw blurRad="76200" dir="13500000" sy="23000" kx="1200000" algn="br" rotWithShape="0">
              <a:prstClr val="black">
                <a:alpha val="20000"/>
              </a:prstClr>
            </a:outerShdw>
          </a:effectLst>
          <a:scene3d>
            <a:camera prst="orthographicFront"/>
            <a:lightRig rig="threePt" dir="t"/>
          </a:scene3d>
          <a:sp3d prstMaterial="dkEdge">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5105400" y="3200400"/>
            <a:ext cx="2514600" cy="2133600"/>
          </a:xfrm>
          <a:prstGeom prst="ellipse">
            <a:avLst/>
          </a:prstGeom>
          <a:solidFill>
            <a:schemeClr val="accent3">
              <a:lumMod val="75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Team Function and Culture</a:t>
            </a:r>
          </a:p>
        </p:txBody>
      </p:sp>
      <p:sp>
        <p:nvSpPr>
          <p:cNvPr id="11" name="Oval 10"/>
          <p:cNvSpPr/>
          <p:nvPr/>
        </p:nvSpPr>
        <p:spPr>
          <a:xfrm>
            <a:off x="1752600" y="3200400"/>
            <a:ext cx="2667000" cy="1981200"/>
          </a:xfrm>
          <a:prstGeom prst="ellipse">
            <a:avLst/>
          </a:prstGeom>
          <a:solidFill>
            <a:schemeClr val="accent3">
              <a:lumMod val="75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Care Coordination &amp; Care Management</a:t>
            </a:r>
          </a:p>
        </p:txBody>
      </p:sp>
      <p:sp>
        <p:nvSpPr>
          <p:cNvPr id="13" name="Oval 9"/>
          <p:cNvSpPr>
            <a:spLocks noChangeArrowheads="1"/>
          </p:cNvSpPr>
          <p:nvPr/>
        </p:nvSpPr>
        <p:spPr bwMode="auto">
          <a:xfrm>
            <a:off x="3886200" y="4114800"/>
            <a:ext cx="1676400" cy="1447800"/>
          </a:xfrm>
          <a:prstGeom prst="ellipse">
            <a:avLst/>
          </a:prstGeom>
          <a:solidFill>
            <a:srgbClr val="FF0000">
              <a:alpha val="50000"/>
            </a:srgbClr>
          </a:solidFill>
          <a:ln w="9525">
            <a:solidFill>
              <a:schemeClr val="accent2">
                <a:lumMod val="75000"/>
              </a:schemeClr>
            </a:solidFill>
            <a:round/>
            <a:headEnd/>
            <a:tailEnd/>
          </a:ln>
          <a:effectLst/>
        </p:spPr>
        <p:txBody>
          <a:bodyPr wrap="none" anchor="ctr"/>
          <a:lstStyle/>
          <a:p>
            <a:pPr algn="ctr"/>
            <a:endParaRPr lang="en-US" sz="1800"/>
          </a:p>
        </p:txBody>
      </p:sp>
      <p:sp>
        <p:nvSpPr>
          <p:cNvPr id="9" name="TextBox 8"/>
          <p:cNvSpPr txBox="1"/>
          <p:nvPr/>
        </p:nvSpPr>
        <p:spPr>
          <a:xfrm>
            <a:off x="2895600" y="4419600"/>
            <a:ext cx="3810000" cy="584775"/>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3200" b="1" dirty="0" smtClean="0">
                <a:effectLst>
                  <a:outerShdw blurRad="38100" dist="38100" dir="2700000" algn="tl">
                    <a:srgbClr val="000000">
                      <a:alpha val="43137"/>
                    </a:srgbClr>
                  </a:outerShdw>
                </a:effectLst>
                <a:latin typeface="+mn-lt"/>
              </a:rPr>
              <a:t>Veteran</a:t>
            </a:r>
            <a:endParaRPr lang="en-US" sz="3200" b="1" dirty="0">
              <a:effectLst>
                <a:outerShdw blurRad="38100" dist="38100" dir="2700000" algn="tl">
                  <a:srgbClr val="000000">
                    <a:alpha val="43137"/>
                  </a:srgbClr>
                </a:outerShdw>
              </a:effectLst>
              <a:latin typeface="+mn-lt"/>
            </a:endParaRPr>
          </a:p>
        </p:txBody>
      </p:sp>
      <p:sp>
        <p:nvSpPr>
          <p:cNvPr id="12" name="TextBox 11"/>
          <p:cNvSpPr txBox="1"/>
          <p:nvPr/>
        </p:nvSpPr>
        <p:spPr>
          <a:xfrm>
            <a:off x="2743200" y="4953000"/>
            <a:ext cx="3810000" cy="369332"/>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1800" b="1" dirty="0" smtClean="0">
                <a:effectLst>
                  <a:outerShdw blurRad="38100" dist="38100" dir="2700000" algn="tl">
                    <a:srgbClr val="000000">
                      <a:alpha val="43137"/>
                    </a:srgbClr>
                  </a:outerShdw>
                </a:effectLst>
                <a:latin typeface="+mn-lt"/>
              </a:rPr>
              <a:t>WRIISC</a:t>
            </a:r>
            <a:endParaRPr lang="en-US" sz="1800" b="1" dirty="0">
              <a:effectLst>
                <a:outerShdw blurRad="38100" dist="38100" dir="2700000" algn="tl">
                  <a:srgbClr val="000000">
                    <a:alpha val="43137"/>
                  </a:srgbClr>
                </a:outerShdw>
              </a:effectLst>
              <a:latin typeface="+mn-lt"/>
            </a:endParaRPr>
          </a:p>
        </p:txBody>
      </p:sp>
      <p:sp>
        <p:nvSpPr>
          <p:cNvPr id="14" name="TextBox 13"/>
          <p:cNvSpPr txBox="1"/>
          <p:nvPr/>
        </p:nvSpPr>
        <p:spPr>
          <a:xfrm>
            <a:off x="2743200" y="2971800"/>
            <a:ext cx="3810000" cy="523220"/>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2800" b="1" dirty="0" smtClean="0">
                <a:effectLst>
                  <a:outerShdw blurRad="38100" dist="38100" dir="2700000" algn="tl">
                    <a:srgbClr val="000000">
                      <a:alpha val="43137"/>
                    </a:srgbClr>
                  </a:outerShdw>
                </a:effectLst>
                <a:latin typeface="+mn-lt"/>
              </a:rPr>
              <a:t>PACT</a:t>
            </a:r>
            <a:endParaRPr lang="en-US" sz="2800" b="1" dirty="0">
              <a:effectLst>
                <a:outerShdw blurRad="38100" dist="38100" dir="2700000" algn="tl">
                  <a:srgbClr val="000000">
                    <a:alpha val="43137"/>
                  </a:srgbClr>
                </a:outerShdw>
              </a:effectLst>
              <a:latin typeface="+mn-lt"/>
            </a:endParaRPr>
          </a:p>
        </p:txBody>
      </p:sp>
      <p:sp>
        <p:nvSpPr>
          <p:cNvPr id="15" name="Oval 14"/>
          <p:cNvSpPr/>
          <p:nvPr/>
        </p:nvSpPr>
        <p:spPr>
          <a:xfrm>
            <a:off x="3048000" y="4953000"/>
            <a:ext cx="3200400" cy="6096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4294967295"/>
          </p:nvPr>
        </p:nvSpPr>
        <p:spPr bwMode="auto">
          <a:xfrm>
            <a:off x="6553200" y="6356350"/>
            <a:ext cx="2133600" cy="365125"/>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D2AFDE81-321E-4952-8C9F-C16CBE8A5F40}" type="slidenum">
              <a:rPr lang="en-US">
                <a:solidFill>
                  <a:srgbClr val="000000"/>
                </a:solidFill>
              </a:rPr>
              <a:pPr fontAlgn="base">
                <a:spcBef>
                  <a:spcPct val="0"/>
                </a:spcBef>
                <a:spcAft>
                  <a:spcPct val="0"/>
                </a:spcAft>
              </a:pPr>
              <a:t>45</a:t>
            </a:fld>
            <a:endParaRPr lang="en-US">
              <a:solidFill>
                <a:srgbClr val="000000"/>
              </a:solidFill>
            </a:endParaRPr>
          </a:p>
        </p:txBody>
      </p:sp>
      <p:sp>
        <p:nvSpPr>
          <p:cNvPr id="7" name="Freeform 6"/>
          <p:cNvSpPr/>
          <p:nvPr/>
        </p:nvSpPr>
        <p:spPr>
          <a:xfrm>
            <a:off x="0" y="1295400"/>
            <a:ext cx="9144000" cy="954107"/>
          </a:xfrm>
          <a:custGeom>
            <a:avLst/>
            <a:gdLst>
              <a:gd name="connsiteX0" fmla="*/ 0 w 12649938"/>
              <a:gd name="connsiteY0" fmla="*/ 0 h 923330"/>
              <a:gd name="connsiteX1" fmla="*/ 12649938 w 12649938"/>
              <a:gd name="connsiteY1" fmla="*/ 0 h 923330"/>
              <a:gd name="connsiteX2" fmla="*/ 12649938 w 12649938"/>
              <a:gd name="connsiteY2" fmla="*/ 923330 h 923330"/>
              <a:gd name="connsiteX3" fmla="*/ 0 w 12649938"/>
              <a:gd name="connsiteY3" fmla="*/ 923330 h 923330"/>
              <a:gd name="connsiteX4" fmla="*/ 0 w 12649938"/>
              <a:gd name="connsiteY4" fmla="*/ 0 h 923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49938" h="923330">
                <a:moveTo>
                  <a:pt x="0" y="0"/>
                </a:moveTo>
                <a:lnTo>
                  <a:pt x="12649938" y="0"/>
                </a:lnTo>
                <a:lnTo>
                  <a:pt x="12649938" y="923330"/>
                </a:lnTo>
                <a:lnTo>
                  <a:pt x="0" y="923330"/>
                </a:lnTo>
                <a:lnTo>
                  <a:pt x="0" y="0"/>
                </a:lnTo>
                <a:close/>
              </a:path>
            </a:pathLst>
          </a:custGeom>
          <a:noFill/>
          <a:scene3d>
            <a:camera prst="orthographicFront"/>
            <a:lightRig rig="brightRoom" dir="t"/>
          </a:scene3d>
          <a:sp3d>
            <a:bevelT/>
          </a:sp3d>
        </p:spPr>
        <p:txBody>
          <a:bodyPr>
            <a:spAutoFit/>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2400" b="1" cap="all" dirty="0" smtClean="0">
                <a:ln/>
                <a:effectLst/>
                <a:latin typeface="+mn-lt"/>
              </a:rPr>
              <a:t>Veteran Centered, Team based, coordinated care</a:t>
            </a:r>
          </a:p>
          <a:p>
            <a:pPr algn="ctr" fontAlgn="auto">
              <a:spcBef>
                <a:spcPts val="0"/>
              </a:spcBef>
              <a:spcAft>
                <a:spcPts val="0"/>
              </a:spcAft>
              <a:defRPr/>
            </a:pPr>
            <a:r>
              <a:rPr lang="en-US" sz="3200" b="1" cap="all" dirty="0" smtClean="0">
                <a:ln/>
                <a:latin typeface="+mn-lt"/>
              </a:rPr>
              <a:t>WRIISC and the  PACT</a:t>
            </a:r>
            <a:endParaRPr lang="en-US" sz="3200" b="1" cap="all" dirty="0">
              <a:ln/>
              <a:effectLst/>
              <a:latin typeface="+mn-lt"/>
            </a:endParaRPr>
          </a:p>
        </p:txBody>
      </p:sp>
      <p:sp>
        <p:nvSpPr>
          <p:cNvPr id="8" name="Oval 7"/>
          <p:cNvSpPr/>
          <p:nvPr/>
        </p:nvSpPr>
        <p:spPr>
          <a:xfrm>
            <a:off x="1295400" y="2743200"/>
            <a:ext cx="6400800" cy="3657600"/>
          </a:xfrm>
          <a:prstGeom prst="ellipse">
            <a:avLst/>
          </a:prstGeom>
          <a:solidFill>
            <a:schemeClr val="accent1">
              <a:alpha val="83000"/>
            </a:schemeClr>
          </a:solidFill>
          <a:ln w="50800">
            <a:solidFill>
              <a:schemeClr val="accent1">
                <a:lumMod val="50000"/>
              </a:schemeClr>
            </a:solidFill>
          </a:ln>
          <a:effectLst>
            <a:outerShdw blurRad="76200" dir="13500000" sy="23000" kx="1200000" algn="br" rotWithShape="0">
              <a:prstClr val="black">
                <a:alpha val="20000"/>
              </a:prstClr>
            </a:outerShdw>
          </a:effectLst>
          <a:scene3d>
            <a:camera prst="orthographicFront"/>
            <a:lightRig rig="threePt" dir="t"/>
          </a:scene3d>
          <a:sp3d prstMaterial="dkEdge">
            <a:bevelT w="152400" h="50800" prst="softRound"/>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5105400" y="3124200"/>
            <a:ext cx="2286000" cy="1828800"/>
          </a:xfrm>
          <a:prstGeom prst="ellipse">
            <a:avLst/>
          </a:prstGeom>
          <a:solidFill>
            <a:schemeClr val="accent3">
              <a:lumMod val="75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Team Function and Culture</a:t>
            </a:r>
          </a:p>
        </p:txBody>
      </p:sp>
      <p:sp>
        <p:nvSpPr>
          <p:cNvPr id="11" name="Oval 10"/>
          <p:cNvSpPr/>
          <p:nvPr/>
        </p:nvSpPr>
        <p:spPr>
          <a:xfrm>
            <a:off x="1828800" y="3276600"/>
            <a:ext cx="2514600" cy="1752600"/>
          </a:xfrm>
          <a:prstGeom prst="ellipse">
            <a:avLst/>
          </a:prstGeom>
          <a:solidFill>
            <a:schemeClr val="accent3">
              <a:lumMod val="75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chemeClr val="tx1"/>
                </a:solidFill>
              </a:rPr>
              <a:t>Care Coordination &amp; Care Management</a:t>
            </a:r>
          </a:p>
        </p:txBody>
      </p:sp>
      <p:sp>
        <p:nvSpPr>
          <p:cNvPr id="13" name="Oval 9"/>
          <p:cNvSpPr>
            <a:spLocks noChangeArrowheads="1"/>
          </p:cNvSpPr>
          <p:nvPr/>
        </p:nvSpPr>
        <p:spPr bwMode="auto">
          <a:xfrm>
            <a:off x="3886200" y="4038600"/>
            <a:ext cx="1676400" cy="1447800"/>
          </a:xfrm>
          <a:prstGeom prst="ellipse">
            <a:avLst/>
          </a:prstGeom>
          <a:solidFill>
            <a:srgbClr val="FF0000">
              <a:alpha val="50000"/>
            </a:srgbClr>
          </a:solidFill>
          <a:ln w="9525">
            <a:solidFill>
              <a:schemeClr val="accent2">
                <a:lumMod val="75000"/>
              </a:schemeClr>
            </a:solidFill>
            <a:round/>
            <a:headEnd/>
            <a:tailEnd/>
          </a:ln>
          <a:effectLst/>
        </p:spPr>
        <p:txBody>
          <a:bodyPr wrap="none" anchor="ctr"/>
          <a:lstStyle/>
          <a:p>
            <a:pPr algn="ctr"/>
            <a:endParaRPr lang="en-US" sz="1800"/>
          </a:p>
        </p:txBody>
      </p:sp>
      <p:sp>
        <p:nvSpPr>
          <p:cNvPr id="9" name="TextBox 8"/>
          <p:cNvSpPr txBox="1"/>
          <p:nvPr/>
        </p:nvSpPr>
        <p:spPr>
          <a:xfrm>
            <a:off x="2895600" y="4419600"/>
            <a:ext cx="3810000" cy="584775"/>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3200" b="1" dirty="0" smtClean="0">
                <a:effectLst>
                  <a:outerShdw blurRad="38100" dist="38100" dir="2700000" algn="tl">
                    <a:srgbClr val="000000">
                      <a:alpha val="43137"/>
                    </a:srgbClr>
                  </a:outerShdw>
                </a:effectLst>
                <a:latin typeface="+mn-lt"/>
              </a:rPr>
              <a:t>Veteran</a:t>
            </a:r>
            <a:endParaRPr lang="en-US" sz="3200" b="1" dirty="0">
              <a:effectLst>
                <a:outerShdw blurRad="38100" dist="38100" dir="2700000" algn="tl">
                  <a:srgbClr val="000000">
                    <a:alpha val="43137"/>
                  </a:srgbClr>
                </a:outerShdw>
              </a:effectLst>
              <a:latin typeface="+mn-lt"/>
            </a:endParaRPr>
          </a:p>
        </p:txBody>
      </p:sp>
      <p:sp>
        <p:nvSpPr>
          <p:cNvPr id="12" name="TextBox 11"/>
          <p:cNvSpPr txBox="1"/>
          <p:nvPr/>
        </p:nvSpPr>
        <p:spPr>
          <a:xfrm>
            <a:off x="2819400" y="4876800"/>
            <a:ext cx="3810000" cy="369332"/>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1800" b="1" dirty="0" smtClean="0">
                <a:effectLst>
                  <a:outerShdw blurRad="38100" dist="38100" dir="2700000" algn="tl">
                    <a:srgbClr val="000000">
                      <a:alpha val="43137"/>
                    </a:srgbClr>
                  </a:outerShdw>
                </a:effectLst>
                <a:latin typeface="+mn-lt"/>
              </a:rPr>
              <a:t>WRIISC</a:t>
            </a:r>
            <a:endParaRPr lang="en-US" sz="1800" b="1" dirty="0">
              <a:effectLst>
                <a:outerShdw blurRad="38100" dist="38100" dir="2700000" algn="tl">
                  <a:srgbClr val="000000">
                    <a:alpha val="43137"/>
                  </a:srgbClr>
                </a:outerShdw>
              </a:effectLst>
              <a:latin typeface="+mn-lt"/>
            </a:endParaRPr>
          </a:p>
        </p:txBody>
      </p:sp>
      <p:sp>
        <p:nvSpPr>
          <p:cNvPr id="14" name="TextBox 13"/>
          <p:cNvSpPr txBox="1"/>
          <p:nvPr/>
        </p:nvSpPr>
        <p:spPr>
          <a:xfrm>
            <a:off x="2743200" y="2971800"/>
            <a:ext cx="3810000" cy="523220"/>
          </a:xfrm>
          <a:prstGeom prst="rect">
            <a:avLst/>
          </a:prstGeom>
          <a:noFill/>
          <a:effectLst>
            <a:outerShdw blurRad="76200" dist="12700" dir="2700000" sy="-23000" kx="-800400" algn="bl" rotWithShape="0">
              <a:prstClr val="black">
                <a:alpha val="20000"/>
              </a:prstClr>
            </a:outerShdw>
          </a:effectLst>
          <a:scene3d>
            <a:camera prst="orthographicFront"/>
            <a:lightRig rig="threePt" dir="t"/>
          </a:scene3d>
          <a:sp3d>
            <a:bevelT prst="relaxedInset"/>
          </a:sp3d>
        </p:spPr>
        <p:txBody>
          <a:bodyPr>
            <a:spAutoFit/>
          </a:bodyPr>
          <a:lstStyle/>
          <a:p>
            <a:pPr algn="ctr" fontAlgn="auto">
              <a:spcBef>
                <a:spcPts val="0"/>
              </a:spcBef>
              <a:spcAft>
                <a:spcPts val="0"/>
              </a:spcAft>
              <a:defRPr/>
            </a:pPr>
            <a:r>
              <a:rPr lang="en-US" sz="2800" b="1" dirty="0" smtClean="0">
                <a:effectLst>
                  <a:outerShdw blurRad="38100" dist="38100" dir="2700000" algn="tl">
                    <a:srgbClr val="000000">
                      <a:alpha val="43137"/>
                    </a:srgbClr>
                  </a:outerShdw>
                </a:effectLst>
                <a:latin typeface="+mn-lt"/>
              </a:rPr>
              <a:t>PACT</a:t>
            </a:r>
            <a:endParaRPr lang="en-US" sz="2800" b="1" dirty="0">
              <a:effectLst>
                <a:outerShdw blurRad="38100" dist="38100" dir="2700000" algn="tl">
                  <a:srgbClr val="000000">
                    <a:alpha val="43137"/>
                  </a:srgbClr>
                </a:outerShdw>
              </a:effectLst>
              <a:latin typeface="+mn-lt"/>
            </a:endParaRPr>
          </a:p>
        </p:txBody>
      </p:sp>
      <p:sp>
        <p:nvSpPr>
          <p:cNvPr id="16" name="Oval 15"/>
          <p:cNvSpPr/>
          <p:nvPr/>
        </p:nvSpPr>
        <p:spPr>
          <a:xfrm>
            <a:off x="1752600" y="5029200"/>
            <a:ext cx="1905000" cy="6096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smtClean="0">
                <a:solidFill>
                  <a:srgbClr val="C00000"/>
                </a:solidFill>
              </a:rPr>
              <a:t>Outreach</a:t>
            </a:r>
            <a:endParaRPr lang="en-US" sz="1600" b="1" dirty="0">
              <a:solidFill>
                <a:srgbClr val="C00000"/>
              </a:solidFill>
            </a:endParaRPr>
          </a:p>
        </p:txBody>
      </p:sp>
      <p:sp>
        <p:nvSpPr>
          <p:cNvPr id="18" name="Oval 17"/>
          <p:cNvSpPr/>
          <p:nvPr/>
        </p:nvSpPr>
        <p:spPr>
          <a:xfrm>
            <a:off x="2362200" y="5410200"/>
            <a:ext cx="1676400" cy="6096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smtClean="0">
                <a:solidFill>
                  <a:srgbClr val="C00000"/>
                </a:solidFill>
              </a:rPr>
              <a:t>Education</a:t>
            </a:r>
            <a:endParaRPr lang="en-US" sz="1600" b="1" dirty="0">
              <a:solidFill>
                <a:srgbClr val="C00000"/>
              </a:solidFill>
            </a:endParaRPr>
          </a:p>
        </p:txBody>
      </p:sp>
      <p:sp>
        <p:nvSpPr>
          <p:cNvPr id="19" name="Oval 18"/>
          <p:cNvSpPr/>
          <p:nvPr/>
        </p:nvSpPr>
        <p:spPr>
          <a:xfrm>
            <a:off x="3581400" y="5715000"/>
            <a:ext cx="1447800" cy="5334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smtClean="0">
                <a:solidFill>
                  <a:srgbClr val="C00000"/>
                </a:solidFill>
              </a:rPr>
              <a:t>Training</a:t>
            </a:r>
            <a:endParaRPr lang="en-US" sz="1600" b="1" dirty="0">
              <a:solidFill>
                <a:srgbClr val="C00000"/>
              </a:solidFill>
            </a:endParaRPr>
          </a:p>
        </p:txBody>
      </p:sp>
      <p:sp>
        <p:nvSpPr>
          <p:cNvPr id="20" name="Oval 19"/>
          <p:cNvSpPr/>
          <p:nvPr/>
        </p:nvSpPr>
        <p:spPr>
          <a:xfrm>
            <a:off x="4724400" y="5410200"/>
            <a:ext cx="1828800" cy="6096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rgbClr val="C00000"/>
                </a:solidFill>
              </a:rPr>
              <a:t>Clinical/ Consultation</a:t>
            </a:r>
            <a:endParaRPr lang="en-US" sz="1400" b="1" dirty="0">
              <a:solidFill>
                <a:srgbClr val="C00000"/>
              </a:solidFill>
            </a:endParaRPr>
          </a:p>
        </p:txBody>
      </p:sp>
      <p:sp>
        <p:nvSpPr>
          <p:cNvPr id="21" name="Oval 20"/>
          <p:cNvSpPr/>
          <p:nvPr/>
        </p:nvSpPr>
        <p:spPr>
          <a:xfrm>
            <a:off x="5943600" y="4953000"/>
            <a:ext cx="1447800" cy="609600"/>
          </a:xfrm>
          <a:prstGeom prst="ellipse">
            <a:avLst/>
          </a:prstGeom>
          <a:solidFill>
            <a:schemeClr val="accent3">
              <a:lumMod val="75000"/>
              <a:alpha val="4000"/>
            </a:schemeClr>
          </a:solidFill>
          <a:ln w="38100">
            <a:solidFill>
              <a:schemeClr val="accent3">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rgbClr val="C00000"/>
                </a:solidFill>
              </a:rPr>
              <a:t>Research</a:t>
            </a:r>
            <a:endParaRPr lang="en-US" sz="1400" b="1" dirty="0">
              <a:solidFill>
                <a:srgbClr val="C00000"/>
              </a:solidFill>
            </a:endParaRPr>
          </a:p>
        </p:txBody>
      </p:sp>
      <p:cxnSp>
        <p:nvCxnSpPr>
          <p:cNvPr id="23" name="Straight Arrow Connector 22"/>
          <p:cNvCxnSpPr/>
          <p:nvPr/>
        </p:nvCxnSpPr>
        <p:spPr>
          <a:xfrm rot="10800000" flipV="1">
            <a:off x="3276600" y="5029200"/>
            <a:ext cx="990600" cy="22860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p:nvPr/>
        </p:nvCxnSpPr>
        <p:spPr>
          <a:xfrm rot="10800000" flipV="1">
            <a:off x="3733800" y="5181600"/>
            <a:ext cx="533400" cy="45720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cxnSp>
        <p:nvCxnSpPr>
          <p:cNvPr id="27" name="Straight Arrow Connector 26"/>
          <p:cNvCxnSpPr/>
          <p:nvPr/>
        </p:nvCxnSpPr>
        <p:spPr>
          <a:xfrm rot="5400000">
            <a:off x="4152900" y="5524500"/>
            <a:ext cx="609600" cy="7620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cxnSp>
        <p:nvCxnSpPr>
          <p:cNvPr id="28" name="Straight Arrow Connector 27"/>
          <p:cNvCxnSpPr/>
          <p:nvPr/>
        </p:nvCxnSpPr>
        <p:spPr>
          <a:xfrm rot="16200000" flipH="1">
            <a:off x="4914900" y="5295900"/>
            <a:ext cx="381000" cy="30480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cxnSp>
        <p:nvCxnSpPr>
          <p:cNvPr id="29" name="Straight Arrow Connector 28"/>
          <p:cNvCxnSpPr/>
          <p:nvPr/>
        </p:nvCxnSpPr>
        <p:spPr>
          <a:xfrm>
            <a:off x="5181600" y="5105400"/>
            <a:ext cx="990600" cy="152400"/>
          </a:xfrm>
          <a:prstGeom prst="straightConnector1">
            <a:avLst/>
          </a:prstGeom>
          <a:ln w="25400">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sldNum" sz="quarter" idx="10"/>
          </p:nvPr>
        </p:nvSpPr>
        <p:spPr>
          <a:noFill/>
        </p:spPr>
        <p:txBody>
          <a:bodyPr/>
          <a:lstStyle/>
          <a:p>
            <a:fld id="{20B83C2F-D4C1-476C-ACD3-10047818DCF9}" type="slidenum">
              <a:rPr lang="en-US" smtClean="0"/>
              <a:pPr/>
              <a:t>46</a:t>
            </a:fld>
            <a:r>
              <a:rPr lang="en-US" smtClean="0"/>
              <a:t> </a:t>
            </a:r>
          </a:p>
        </p:txBody>
      </p:sp>
      <p:sp>
        <p:nvSpPr>
          <p:cNvPr id="61443" name="Rectangle 4"/>
          <p:cNvSpPr>
            <a:spLocks noChangeArrowheads="1"/>
          </p:cNvSpPr>
          <p:nvPr/>
        </p:nvSpPr>
        <p:spPr bwMode="auto">
          <a:xfrm>
            <a:off x="914400" y="990600"/>
            <a:ext cx="7620000" cy="4524315"/>
          </a:xfrm>
          <a:prstGeom prst="rect">
            <a:avLst/>
          </a:prstGeom>
          <a:noFill/>
          <a:ln w="9525">
            <a:noFill/>
            <a:miter lim="800000"/>
            <a:headEnd/>
            <a:tailEnd/>
          </a:ln>
        </p:spPr>
        <p:txBody>
          <a:bodyPr>
            <a:spAutoFit/>
          </a:bodyPr>
          <a:lstStyle/>
          <a:p>
            <a:pPr algn="ctr" eaLnBrk="0" hangingPunct="0"/>
            <a:r>
              <a:rPr lang="en-US" sz="3200" b="1" dirty="0" smtClean="0">
                <a:solidFill>
                  <a:srgbClr val="1C1C1C"/>
                </a:solidFill>
              </a:rPr>
              <a:t>Integrated Post-Combat Care:</a:t>
            </a:r>
          </a:p>
          <a:p>
            <a:pPr algn="ctr" eaLnBrk="0" hangingPunct="0"/>
            <a:r>
              <a:rPr lang="en-US" sz="3200" b="1" dirty="0" smtClean="0">
                <a:solidFill>
                  <a:srgbClr val="1C1C1C"/>
                </a:solidFill>
              </a:rPr>
              <a:t>Creating a Home to Come Home to…</a:t>
            </a:r>
          </a:p>
          <a:p>
            <a:pPr algn="ctr" eaLnBrk="0" hangingPunct="0"/>
            <a:endParaRPr lang="en-US" sz="2400" dirty="0" smtClean="0">
              <a:solidFill>
                <a:srgbClr val="1C1C1C"/>
              </a:solidFill>
            </a:endParaRPr>
          </a:p>
          <a:p>
            <a:pPr algn="ctr" eaLnBrk="0" hangingPunct="0"/>
            <a:r>
              <a:rPr lang="en-US" sz="2400" dirty="0" smtClean="0">
                <a:solidFill>
                  <a:srgbClr val="1C1C1C"/>
                </a:solidFill>
              </a:rPr>
              <a:t>Integrated </a:t>
            </a:r>
            <a:r>
              <a:rPr lang="en-US" sz="2400" dirty="0">
                <a:solidFill>
                  <a:srgbClr val="1C1C1C"/>
                </a:solidFill>
              </a:rPr>
              <a:t>Post-Combat Care is a way of creating </a:t>
            </a:r>
            <a:r>
              <a:rPr lang="en-US" sz="2400" dirty="0" smtClean="0">
                <a:solidFill>
                  <a:srgbClr val="1C1C1C"/>
                </a:solidFill>
              </a:rPr>
              <a:t>a </a:t>
            </a:r>
            <a:r>
              <a:rPr lang="en-US" sz="2400" dirty="0">
                <a:solidFill>
                  <a:srgbClr val="1C1C1C"/>
                </a:solidFill>
              </a:rPr>
              <a:t>community of care for returning combat veterans, a community where healing and recovery can occur, a community that says:</a:t>
            </a:r>
            <a:br>
              <a:rPr lang="en-US" sz="2400" dirty="0">
                <a:solidFill>
                  <a:srgbClr val="1C1C1C"/>
                </a:solidFill>
              </a:rPr>
            </a:br>
            <a:r>
              <a:rPr lang="en-US" sz="2400" dirty="0">
                <a:solidFill>
                  <a:srgbClr val="1C1C1C"/>
                </a:solidFill>
              </a:rPr>
              <a:t/>
            </a:r>
            <a:br>
              <a:rPr lang="en-US" sz="2400" dirty="0">
                <a:solidFill>
                  <a:srgbClr val="1C1C1C"/>
                </a:solidFill>
              </a:rPr>
            </a:br>
            <a:r>
              <a:rPr lang="en-US" sz="2400" i="1" dirty="0" smtClean="0">
                <a:solidFill>
                  <a:srgbClr val="1C1C1C"/>
                </a:solidFill>
              </a:rPr>
              <a:t>Welcome </a:t>
            </a:r>
            <a:r>
              <a:rPr lang="en-US" sz="2400" i="1" dirty="0">
                <a:solidFill>
                  <a:srgbClr val="1C1C1C"/>
                </a:solidFill>
              </a:rPr>
              <a:t>home. </a:t>
            </a:r>
          </a:p>
          <a:p>
            <a:pPr algn="ctr" eaLnBrk="0" hangingPunct="0"/>
            <a:r>
              <a:rPr lang="en-US" sz="2400" i="1" dirty="0">
                <a:solidFill>
                  <a:srgbClr val="1C1C1C"/>
                </a:solidFill>
              </a:rPr>
              <a:t>We appreciate what you have done. </a:t>
            </a:r>
            <a:endParaRPr lang="en-US" sz="2400" i="1" dirty="0" smtClean="0">
              <a:solidFill>
                <a:srgbClr val="1C1C1C"/>
              </a:solidFill>
            </a:endParaRPr>
          </a:p>
          <a:p>
            <a:pPr algn="ctr" eaLnBrk="0" hangingPunct="0"/>
            <a:r>
              <a:rPr lang="en-US" sz="2400" i="1" dirty="0" smtClean="0">
                <a:solidFill>
                  <a:srgbClr val="1C1C1C"/>
                </a:solidFill>
              </a:rPr>
              <a:t>We </a:t>
            </a:r>
            <a:r>
              <a:rPr lang="en-US" sz="2400" i="1" dirty="0">
                <a:solidFill>
                  <a:srgbClr val="1C1C1C"/>
                </a:solidFill>
              </a:rPr>
              <a:t>are here </a:t>
            </a:r>
            <a:r>
              <a:rPr lang="en-US" sz="2400" i="1" dirty="0" smtClean="0">
                <a:solidFill>
                  <a:srgbClr val="1C1C1C"/>
                </a:solidFill>
              </a:rPr>
              <a:t>for you.</a:t>
            </a:r>
            <a:endParaRPr lang="en-US" sz="2400" i="1" dirty="0">
              <a:solidFill>
                <a:srgbClr val="1C1C1C"/>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609600" y="914400"/>
            <a:ext cx="8229600" cy="5059363"/>
          </a:xfrm>
        </p:spPr>
        <p:txBody>
          <a:bodyPr/>
          <a:lstStyle/>
          <a:p>
            <a:pPr algn="ctr" eaLnBrk="1" hangingPunct="1">
              <a:buFontTx/>
              <a:buNone/>
            </a:pPr>
            <a:r>
              <a:rPr lang="en-US" sz="1400" b="1" i="1" dirty="0" smtClean="0"/>
              <a:t> </a:t>
            </a:r>
            <a:endParaRPr lang="en-US" sz="1400" i="1" dirty="0" smtClean="0"/>
          </a:p>
          <a:p>
            <a:pPr algn="ctr" eaLnBrk="1" hangingPunct="1">
              <a:buFontTx/>
              <a:buNone/>
            </a:pPr>
            <a:r>
              <a:rPr lang="en-US" sz="1100" b="1" dirty="0" smtClean="0">
                <a:latin typeface="Arial Black" pitchFamily="34" charset="0"/>
              </a:rPr>
              <a:t>War Related Illness and Injury Study Center Conference</a:t>
            </a:r>
          </a:p>
          <a:p>
            <a:pPr algn="ctr" eaLnBrk="1" hangingPunct="1">
              <a:buFontTx/>
              <a:buNone/>
            </a:pPr>
            <a:r>
              <a:rPr lang="en-US" sz="1100" b="1" dirty="0" smtClean="0">
                <a:latin typeface="Arial Black" pitchFamily="34" charset="0"/>
              </a:rPr>
              <a:t>Seattle                 March 30-31, 201</a:t>
            </a:r>
            <a:endParaRPr lang="en-US" sz="2800" dirty="0" smtClean="0">
              <a:solidFill>
                <a:srgbClr val="C00000"/>
              </a:solidFill>
            </a:endParaRPr>
          </a:p>
          <a:p>
            <a:pPr lvl="0" algn="ctr" eaLnBrk="1" hangingPunct="1">
              <a:buNone/>
            </a:pPr>
            <a:r>
              <a:rPr lang="en-US" sz="4000" b="1" dirty="0" smtClean="0">
                <a:solidFill>
                  <a:srgbClr val="C00000"/>
                </a:solidFill>
              </a:rPr>
              <a:t>Post Deployment Care:</a:t>
            </a:r>
          </a:p>
          <a:p>
            <a:pPr lvl="0" algn="ctr" eaLnBrk="1" hangingPunct="1">
              <a:buNone/>
            </a:pPr>
            <a:r>
              <a:rPr lang="en-US" sz="2000" b="1" dirty="0" smtClean="0">
                <a:solidFill>
                  <a:srgbClr val="C00000"/>
                </a:solidFill>
              </a:rPr>
              <a:t>What we learned yesterday</a:t>
            </a:r>
          </a:p>
          <a:p>
            <a:pPr lvl="0" algn="ctr" eaLnBrk="1" hangingPunct="1">
              <a:buNone/>
            </a:pPr>
            <a:r>
              <a:rPr lang="en-US" sz="2000" b="1" dirty="0" smtClean="0">
                <a:solidFill>
                  <a:srgbClr val="C00000"/>
                </a:solidFill>
              </a:rPr>
              <a:t>and put to work today</a:t>
            </a:r>
          </a:p>
          <a:p>
            <a:pPr lvl="0" algn="ctr" eaLnBrk="1" hangingPunct="1">
              <a:buNone/>
            </a:pPr>
            <a:r>
              <a:rPr lang="en-US" sz="2000" b="1" dirty="0" smtClean="0">
                <a:solidFill>
                  <a:srgbClr val="C00000"/>
                </a:solidFill>
              </a:rPr>
              <a:t>will prepare us for tomorrow.</a:t>
            </a:r>
          </a:p>
          <a:p>
            <a:pPr algn="ctr" eaLnBrk="1" hangingPunct="1">
              <a:buFontTx/>
              <a:buNone/>
            </a:pPr>
            <a:r>
              <a:rPr lang="en-US" sz="2400" b="1" i="1" dirty="0" smtClean="0">
                <a:solidFill>
                  <a:schemeClr val="tx1"/>
                </a:solidFill>
                <a:latin typeface="Arial Narrow" pitchFamily="34" charset="0"/>
              </a:rPr>
              <a:t>To care for him/her who has borne the battle, </a:t>
            </a:r>
          </a:p>
          <a:p>
            <a:pPr algn="ctr" eaLnBrk="1" hangingPunct="1">
              <a:buFontTx/>
              <a:buNone/>
            </a:pPr>
            <a:r>
              <a:rPr lang="en-US" sz="2400" b="1" i="1" dirty="0" smtClean="0">
                <a:solidFill>
                  <a:schemeClr val="tx1"/>
                </a:solidFill>
                <a:latin typeface="Arial Narrow" pitchFamily="34" charset="0"/>
              </a:rPr>
              <a:t>and for his/her family</a:t>
            </a:r>
          </a:p>
          <a:p>
            <a:pPr algn="ctr" eaLnBrk="1" hangingPunct="1">
              <a:buFontTx/>
              <a:buNone/>
            </a:pPr>
            <a:endParaRPr lang="en-US" sz="1600" b="1" dirty="0" smtClean="0"/>
          </a:p>
          <a:p>
            <a:pPr algn="ctr" eaLnBrk="1" hangingPunct="1">
              <a:buFontTx/>
              <a:buNone/>
            </a:pPr>
            <a:r>
              <a:rPr lang="en-US" sz="1400" b="1" dirty="0" smtClean="0"/>
              <a:t>Stephen C Hunt MD MPH</a:t>
            </a:r>
          </a:p>
          <a:p>
            <a:pPr algn="ctr" eaLnBrk="1" hangingPunct="1">
              <a:buFontTx/>
              <a:buNone/>
            </a:pPr>
            <a:r>
              <a:rPr lang="en-US" sz="1100" b="1" dirty="0" smtClean="0"/>
              <a:t>National Director, Post-Deployment Integrated Care Initiative</a:t>
            </a:r>
          </a:p>
          <a:p>
            <a:pPr eaLnBrk="1" hangingPunct="1"/>
            <a:endParaRPr lang="en-US" sz="2400" b="1" dirty="0" smtClean="0"/>
          </a:p>
          <a:p>
            <a:pPr eaLnBrk="1" hangingPunct="1"/>
            <a:endParaRPr lang="en-US" sz="2400" b="1" dirty="0" smtClean="0"/>
          </a:p>
          <a:p>
            <a:pPr eaLnBrk="1" hangingPunct="1"/>
            <a:endParaRPr lang="en-US" sz="1800" dirty="0" smtClean="0"/>
          </a:p>
        </p:txBody>
      </p:sp>
      <p:sp>
        <p:nvSpPr>
          <p:cNvPr id="3" name="Title 5"/>
          <p:cNvSpPr txBox="1">
            <a:spLocks/>
          </p:cNvSpPr>
          <p:nvPr/>
        </p:nvSpPr>
        <p:spPr bwMode="auto">
          <a:xfrm>
            <a:off x="0" y="2743200"/>
            <a:ext cx="9144000" cy="12192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4000" b="1" i="1" u="none" strike="noStrike" kern="0" cap="none" spc="0" normalizeH="0" baseline="0" noProof="0" dirty="0">
              <a:ln>
                <a:noFill/>
              </a:ln>
              <a:solidFill>
                <a:srgbClr val="C00000"/>
              </a:solidFill>
              <a:effectLst/>
              <a:uLnTx/>
              <a:uFillTx/>
              <a:latin typeface="+mj-lt"/>
              <a:ea typeface="ＭＳ Ｐゴシック" pitchFamily="1" charset="-128"/>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44450"/>
            <a:ext cx="9144000" cy="6858000"/>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pic>
        <p:nvPicPr>
          <p:cNvPr id="25603" name="Picture 3" descr="D:\My Pictures\Gulf War\GWV in desert BDUs.gif"/>
          <p:cNvPicPr preferRelativeResize="0">
            <a:picLocks noChangeArrowheads="1"/>
          </p:cNvPicPr>
          <p:nvPr/>
        </p:nvPicPr>
        <p:blipFill>
          <a:blip r:embed="rId3" cstate="print"/>
          <a:srcRect l="3429" t="4396" r="4953" b="3517"/>
          <a:stretch>
            <a:fillRect/>
          </a:stretch>
        </p:blipFill>
        <p:spPr bwMode="auto">
          <a:xfrm>
            <a:off x="3175" y="1588"/>
            <a:ext cx="9140825" cy="6856412"/>
          </a:xfrm>
          <a:prstGeom prst="rect">
            <a:avLst/>
          </a:prstGeom>
          <a:noFill/>
        </p:spPr>
      </p:pic>
      <p:sp>
        <p:nvSpPr>
          <p:cNvPr id="25604" name="Rectangle 4"/>
          <p:cNvSpPr>
            <a:spLocks noGrp="1" noChangeArrowheads="1"/>
          </p:cNvSpPr>
          <p:nvPr>
            <p:ph type="ctrTitle"/>
          </p:nvPr>
        </p:nvSpPr>
        <p:spPr>
          <a:xfrm>
            <a:off x="685800" y="2743200"/>
            <a:ext cx="7772400" cy="1143000"/>
          </a:xfrm>
        </p:spPr>
        <p:txBody>
          <a:bodyPr/>
          <a:lstStyle/>
          <a:p>
            <a:pPr algn="l"/>
            <a:r>
              <a:rPr lang="en-US" sz="2000" b="1">
                <a:solidFill>
                  <a:srgbClr val="CC0000"/>
                </a:solidFill>
                <a:effectLst>
                  <a:outerShdw blurRad="38100" dist="38100" dir="2700000" algn="tl">
                    <a:srgbClr val="C0C0C0"/>
                  </a:outerShdw>
                </a:effectLst>
              </a:rPr>
              <a:t>	“Over 50,000 British, Canadian, and American troops returned from battle as changed men.  Once-vital young men who left to engage a foreign tyrant began to complain of breathlessness, grinding fatigue, irritability, headache, insomnia, and paraesthesias, rendering 70% of them unfit for further duty.  5 years later, fewer than one in six had recovered fully.”</a:t>
            </a:r>
            <a:br>
              <a:rPr lang="en-US" sz="2000" b="1">
                <a:solidFill>
                  <a:srgbClr val="CC0000"/>
                </a:solidFill>
                <a:effectLst>
                  <a:outerShdw blurRad="38100" dist="38100" dir="2700000" algn="tl">
                    <a:srgbClr val="C0C0C0"/>
                  </a:outerShdw>
                </a:effectLst>
              </a:rPr>
            </a:br>
            <a:r>
              <a:rPr lang="en-US" sz="800" b="1">
                <a:solidFill>
                  <a:srgbClr val="CC0000"/>
                </a:solidFill>
                <a:effectLst>
                  <a:outerShdw blurRad="38100" dist="38100" dir="2700000" algn="tl">
                    <a:srgbClr val="C0C0C0"/>
                  </a:outerShdw>
                </a:effectLst>
              </a:rPr>
              <a:t/>
            </a:r>
            <a:br>
              <a:rPr lang="en-US" sz="800" b="1">
                <a:solidFill>
                  <a:srgbClr val="CC0000"/>
                </a:solidFill>
                <a:effectLst>
                  <a:outerShdw blurRad="38100" dist="38100" dir="2700000" algn="tl">
                    <a:srgbClr val="C0C0C0"/>
                  </a:outerShdw>
                </a:effectLst>
              </a:rPr>
            </a:br>
            <a:r>
              <a:rPr lang="en-US" sz="2000" b="1">
                <a:solidFill>
                  <a:srgbClr val="CC0000"/>
                </a:solidFill>
                <a:effectLst>
                  <a:outerShdw blurRad="38100" dist="38100" dir="2700000" algn="tl">
                    <a:srgbClr val="C0C0C0"/>
                  </a:outerShdw>
                </a:effectLst>
              </a:rPr>
              <a:t>	“Specialised research units were commissioned and the best medical minds were enlisted to study these men, to formulate therapeutic approaches, and to devise strategies for preventing similar outcomes in future military campaigns.  Reports were published of vascular instability, hyperventilation, bacilliuria, and other physiological and laboratory anomalies in the veterans.  Some reports claimed that the fear of injury and exposure to poison gas had emotionally crippled these young men, especially those with inherently weak constitutions.”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6858000"/>
          </a:xfrm>
          <a:prstGeom prst="rect">
            <a:avLst/>
          </a:prstGeom>
          <a:solidFill>
            <a:schemeClr val="bg1"/>
          </a:solidFill>
          <a:ln w="12700">
            <a:solidFill>
              <a:schemeClr val="tx1"/>
            </a:solidFill>
            <a:miter lim="800000"/>
            <a:headEnd type="none" w="sm" len="sm"/>
            <a:tailEnd type="none" w="sm" len="sm"/>
          </a:ln>
          <a:effectLst/>
        </p:spPr>
        <p:txBody>
          <a:bodyPr wrap="none" anchor="ctr"/>
          <a:lstStyle/>
          <a:p>
            <a:endParaRPr lang="en-US"/>
          </a:p>
        </p:txBody>
      </p:sp>
      <p:pic>
        <p:nvPicPr>
          <p:cNvPr id="27651" name="Picture 3" descr="D:\My Pictures\Gulf War\GWV in desert BDUs.gif"/>
          <p:cNvPicPr preferRelativeResize="0">
            <a:picLocks noChangeArrowheads="1"/>
          </p:cNvPicPr>
          <p:nvPr/>
        </p:nvPicPr>
        <p:blipFill>
          <a:blip r:embed="rId3" cstate="print"/>
          <a:srcRect l="3429" t="4396" r="4953" b="3517"/>
          <a:stretch>
            <a:fillRect/>
          </a:stretch>
        </p:blipFill>
        <p:spPr bwMode="auto">
          <a:xfrm>
            <a:off x="3175" y="17463"/>
            <a:ext cx="9140825" cy="6856412"/>
          </a:xfrm>
          <a:prstGeom prst="rect">
            <a:avLst/>
          </a:prstGeom>
          <a:noFill/>
        </p:spPr>
      </p:pic>
      <p:sp>
        <p:nvSpPr>
          <p:cNvPr id="27652" name="Text Box 4"/>
          <p:cNvSpPr txBox="1">
            <a:spLocks noChangeArrowheads="1"/>
          </p:cNvSpPr>
          <p:nvPr/>
        </p:nvSpPr>
        <p:spPr bwMode="auto">
          <a:xfrm>
            <a:off x="5181600" y="5635625"/>
            <a:ext cx="2878138" cy="336550"/>
          </a:xfrm>
          <a:prstGeom prst="rect">
            <a:avLst/>
          </a:prstGeom>
          <a:noFill/>
          <a:ln w="12700">
            <a:noFill/>
            <a:miter lim="800000"/>
            <a:headEnd type="none" w="sm" len="sm"/>
            <a:tailEnd type="none" w="sm" len="sm"/>
          </a:ln>
          <a:effectLst/>
        </p:spPr>
        <p:txBody>
          <a:bodyPr wrap="none">
            <a:spAutoFit/>
          </a:bodyPr>
          <a:lstStyle/>
          <a:p>
            <a:pPr eaLnBrk="0" hangingPunct="0"/>
            <a:r>
              <a:rPr lang="en-US" sz="1600" b="1">
                <a:solidFill>
                  <a:srgbClr val="101077"/>
                </a:solidFill>
                <a:latin typeface="Arial Narrow" pitchFamily="34" charset="0"/>
              </a:rPr>
              <a:t>Straus SE: Lancet 1999; 353:162-3</a:t>
            </a:r>
          </a:p>
        </p:txBody>
      </p:sp>
      <p:sp>
        <p:nvSpPr>
          <p:cNvPr id="27653" name="Rectangle 5"/>
          <p:cNvSpPr>
            <a:spLocks noGrp="1" noChangeArrowheads="1"/>
          </p:cNvSpPr>
          <p:nvPr>
            <p:ph type="ctrTitle"/>
          </p:nvPr>
        </p:nvSpPr>
        <p:spPr>
          <a:xfrm>
            <a:off x="685800" y="2590800"/>
            <a:ext cx="7772400" cy="1143000"/>
          </a:xfrm>
        </p:spPr>
        <p:txBody>
          <a:bodyPr/>
          <a:lstStyle/>
          <a:p>
            <a:r>
              <a:rPr lang="en-US" sz="6000">
                <a:solidFill>
                  <a:srgbClr val="D90000"/>
                </a:solidFill>
                <a:effectLst>
                  <a:outerShdw blurRad="38100" dist="38100" dir="2700000" algn="tl">
                    <a:srgbClr val="C0C0C0"/>
                  </a:outerShdw>
                </a:effectLst>
              </a:rPr>
              <a:t>...“The year was 1918.”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idx="1"/>
          </p:nvPr>
        </p:nvSpPr>
        <p:spPr/>
        <p:txBody>
          <a:bodyPr/>
          <a:lstStyle/>
          <a:p>
            <a:pPr marL="533400" indent="-533400" algn="ctr">
              <a:buNone/>
            </a:pPr>
            <a:r>
              <a:rPr lang="en-US" sz="2400" b="1" dirty="0"/>
              <a:t>Increasing rates </a:t>
            </a:r>
            <a:endParaRPr lang="en-US" sz="2400" b="1" dirty="0" smtClean="0"/>
          </a:p>
          <a:p>
            <a:pPr marL="533400" indent="-533400" algn="ctr">
              <a:buNone/>
            </a:pPr>
            <a:r>
              <a:rPr lang="en-US" sz="2400" b="1" dirty="0" smtClean="0"/>
              <a:t>of </a:t>
            </a:r>
            <a:r>
              <a:rPr lang="en-US" sz="2400" b="1" dirty="0"/>
              <a:t>morbidity </a:t>
            </a:r>
            <a:r>
              <a:rPr lang="en-US" sz="2400" b="1" dirty="0" smtClean="0"/>
              <a:t>in </a:t>
            </a:r>
            <a:r>
              <a:rPr lang="en-US" sz="2400" b="1" dirty="0"/>
              <a:t>military combat personnel:</a:t>
            </a:r>
          </a:p>
          <a:p>
            <a:pPr marL="533400" indent="-533400" algn="l">
              <a:buNone/>
            </a:pPr>
            <a:endParaRPr lang="en-US" sz="2400" b="1" dirty="0"/>
          </a:p>
          <a:p>
            <a:pPr marL="533400" indent="-533400" algn="l">
              <a:buNone/>
            </a:pPr>
            <a:r>
              <a:rPr lang="en-US" sz="2400" dirty="0"/>
              <a:t>				</a:t>
            </a:r>
            <a:r>
              <a:rPr lang="en-US" sz="2400" b="1" dirty="0"/>
              <a:t>% of </a:t>
            </a:r>
            <a:r>
              <a:rPr lang="en-US" sz="2400" b="1" dirty="0" smtClean="0"/>
              <a:t>Battle Wounded </a:t>
            </a:r>
            <a:r>
              <a:rPr lang="en-US" sz="2400" b="1" dirty="0"/>
              <a:t>Who Die</a:t>
            </a:r>
          </a:p>
          <a:p>
            <a:pPr marL="533400" indent="-533400" algn="l">
              <a:buNone/>
            </a:pPr>
            <a:r>
              <a:rPr lang="en-US" sz="2400" b="1" dirty="0" smtClean="0"/>
              <a:t>	Civil War:			50%</a:t>
            </a:r>
          </a:p>
          <a:p>
            <a:pPr marL="533400" indent="-533400" algn="l">
              <a:buNone/>
            </a:pPr>
            <a:r>
              <a:rPr lang="en-US" sz="2400" b="1" dirty="0" smtClean="0"/>
              <a:t>	WWII</a:t>
            </a:r>
            <a:r>
              <a:rPr lang="en-US" sz="2400" b="1" dirty="0"/>
              <a:t>: 			</a:t>
            </a:r>
            <a:r>
              <a:rPr lang="en-US" sz="2400" b="1" dirty="0" smtClean="0"/>
              <a:t>	30</a:t>
            </a:r>
            <a:r>
              <a:rPr lang="en-US" sz="2400" b="1" dirty="0"/>
              <a:t>% </a:t>
            </a:r>
          </a:p>
          <a:p>
            <a:pPr marL="533400" indent="-533400" algn="l">
              <a:buNone/>
            </a:pPr>
            <a:r>
              <a:rPr lang="en-US" sz="2400" b="1" dirty="0" smtClean="0"/>
              <a:t>	Vietnam</a:t>
            </a:r>
            <a:r>
              <a:rPr lang="en-US" sz="2400" b="1" dirty="0"/>
              <a:t>: 			</a:t>
            </a:r>
            <a:r>
              <a:rPr lang="en-US" sz="2400" b="1" dirty="0" smtClean="0"/>
              <a:t>24</a:t>
            </a:r>
            <a:r>
              <a:rPr lang="en-US" sz="2400" b="1" dirty="0"/>
              <a:t>%</a:t>
            </a:r>
          </a:p>
          <a:p>
            <a:pPr marL="533400" indent="-533400" algn="l">
              <a:buNone/>
            </a:pPr>
            <a:r>
              <a:rPr lang="en-US" sz="2400" b="1" dirty="0" smtClean="0"/>
              <a:t>	Iraq/Afghanistan</a:t>
            </a:r>
            <a:r>
              <a:rPr lang="en-US" sz="2400" b="1" dirty="0"/>
              <a:t>: 		</a:t>
            </a:r>
            <a:r>
              <a:rPr lang="en-US" sz="2400" b="1" dirty="0" smtClean="0"/>
              <a:t>10</a:t>
            </a:r>
            <a:r>
              <a:rPr lang="en-US" sz="2400" b="1" dirty="0"/>
              <a:t>% </a:t>
            </a:r>
          </a:p>
          <a:p>
            <a:pPr marL="533400" indent="-533400" algn="l">
              <a:buNone/>
            </a:pPr>
            <a:endParaRPr lang="en-US" sz="2400" b="1" dirty="0"/>
          </a:p>
          <a:p>
            <a:pPr marL="533400" indent="-533400" algn="l">
              <a:buNone/>
            </a:pPr>
            <a:endParaRPr lang="en-US" sz="2400" b="1" dirty="0"/>
          </a:p>
          <a:p>
            <a:pPr marL="533400" indent="-533400" algn="l">
              <a:buNone/>
            </a:pPr>
            <a:r>
              <a:rPr lang="en-US" sz="1100" b="1" dirty="0" smtClean="0"/>
              <a:t>                                                                                                  </a:t>
            </a:r>
            <a:r>
              <a:rPr lang="en-US" sz="1100" b="1" dirty="0" err="1" smtClean="0"/>
              <a:t>Gawande</a:t>
            </a:r>
            <a:r>
              <a:rPr lang="en-US" sz="1100" b="1" dirty="0" smtClean="0"/>
              <a:t> </a:t>
            </a:r>
            <a:r>
              <a:rPr lang="en-US" sz="1100" b="1" dirty="0"/>
              <a:t>A. Casualties of War—Military Care for the Wounded </a:t>
            </a:r>
            <a:endParaRPr lang="en-US" sz="1100" b="1" dirty="0" smtClean="0"/>
          </a:p>
          <a:p>
            <a:pPr marL="533400" indent="-533400" algn="l">
              <a:buNone/>
            </a:pPr>
            <a:r>
              <a:rPr lang="en-US" sz="1100" b="1" dirty="0" smtClean="0"/>
              <a:t>                                                                                                                    from </a:t>
            </a:r>
            <a:r>
              <a:rPr lang="en-US" sz="1100" b="1" dirty="0"/>
              <a:t>Iraq and Afghanistan. NEJM 351(24): 2471-2475.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 y="2286000"/>
            <a:ext cx="8610600" cy="609600"/>
          </a:xfrm>
          <a:effectLst/>
        </p:spPr>
        <p:txBody>
          <a:bodyPr>
            <a:normAutofit fontScale="90000"/>
          </a:bodyPr>
          <a:lstStyle/>
          <a:p>
            <a:pPr algn="l"/>
            <a:r>
              <a:rPr lang="en-US" sz="2800" b="1" dirty="0">
                <a:effectLst>
                  <a:outerShdw blurRad="38100" dist="38100" dir="2700000" algn="tl">
                    <a:srgbClr val="FFFFFF"/>
                  </a:outerShdw>
                </a:effectLst>
              </a:rPr>
              <a:t/>
            </a:r>
            <a:br>
              <a:rPr lang="en-US" sz="2800" b="1" dirty="0">
                <a:effectLst>
                  <a:outerShdw blurRad="38100" dist="38100" dir="2700000" algn="tl">
                    <a:srgbClr val="FFFFFF"/>
                  </a:outerShdw>
                </a:effectLst>
              </a:rPr>
            </a:br>
            <a:r>
              <a:rPr lang="en-US" sz="2800" b="1" dirty="0">
                <a:effectLst>
                  <a:outerShdw blurRad="38100" dist="38100" dir="2700000" algn="tl">
                    <a:srgbClr val="FFFFFF"/>
                  </a:outerShdw>
                </a:effectLst>
              </a:rPr>
              <a:t/>
            </a:r>
            <a:br>
              <a:rPr lang="en-US" sz="2800" b="1" dirty="0">
                <a:effectLst>
                  <a:outerShdw blurRad="38100" dist="38100" dir="2700000" algn="tl">
                    <a:srgbClr val="FFFFFF"/>
                  </a:outerShdw>
                </a:effectLst>
              </a:rPr>
            </a:br>
            <a:r>
              <a:rPr lang="en-US" sz="2800" b="1" dirty="0">
                <a:effectLst>
                  <a:outerShdw blurRad="38100" dist="38100" dir="2700000" algn="tl">
                    <a:srgbClr val="FFFFFF"/>
                  </a:outerShdw>
                </a:effectLst>
              </a:rPr>
              <a:t/>
            </a:r>
            <a:br>
              <a:rPr lang="en-US" sz="2800" b="1" dirty="0">
                <a:effectLst>
                  <a:outerShdw blurRad="38100" dist="38100" dir="2700000" algn="tl">
                    <a:srgbClr val="FFFFFF"/>
                  </a:outerShdw>
                </a:effectLst>
              </a:rPr>
            </a:br>
            <a:r>
              <a:rPr lang="en-US" sz="2700" b="1" dirty="0">
                <a:solidFill>
                  <a:schemeClr val="tx1"/>
                </a:solidFill>
              </a:rPr>
              <a:t>      </a:t>
            </a:r>
            <a:r>
              <a:rPr lang="en-US" sz="3600" b="1" dirty="0" smtClean="0">
                <a:solidFill>
                  <a:schemeClr val="tx1"/>
                </a:solidFill>
              </a:rPr>
              <a:t>Post-war </a:t>
            </a:r>
            <a:r>
              <a:rPr lang="en-US" sz="3600" b="1" dirty="0">
                <a:solidFill>
                  <a:schemeClr val="tx1"/>
                </a:solidFill>
              </a:rPr>
              <a:t>syndromes in the past century</a:t>
            </a:r>
            <a:r>
              <a:rPr lang="en-US" sz="2700" b="1" dirty="0">
                <a:solidFill>
                  <a:schemeClr val="tx1"/>
                </a:solidFill>
              </a:rPr>
              <a:t/>
            </a:r>
            <a:br>
              <a:rPr lang="en-US" sz="2700" b="1" dirty="0">
                <a:solidFill>
                  <a:schemeClr val="tx1"/>
                </a:solidFill>
              </a:rPr>
            </a:br>
            <a:r>
              <a:rPr lang="en-US" sz="2700" b="1" dirty="0">
                <a:solidFill>
                  <a:schemeClr val="tx1"/>
                </a:solidFill>
              </a:rPr>
              <a:t/>
            </a:r>
            <a:br>
              <a:rPr lang="en-US" sz="2700" b="1" dirty="0">
                <a:solidFill>
                  <a:schemeClr val="tx1"/>
                </a:solidFill>
              </a:rPr>
            </a:br>
            <a:r>
              <a:rPr lang="en-US" sz="2700" b="1" dirty="0">
                <a:solidFill>
                  <a:schemeClr val="tx1"/>
                </a:solidFill>
              </a:rPr>
              <a:t>1870: Civil War veterans present </a:t>
            </a:r>
            <a:r>
              <a:rPr lang="en-US" sz="2700" b="1" dirty="0" smtClean="0">
                <a:solidFill>
                  <a:schemeClr val="tx1"/>
                </a:solidFill>
              </a:rPr>
              <a:t>with </a:t>
            </a:r>
            <a:r>
              <a:rPr lang="en-US" sz="2700" b="1" dirty="0">
                <a:solidFill>
                  <a:srgbClr val="C00000"/>
                </a:solidFill>
              </a:rPr>
              <a:t>“irritable heart”</a:t>
            </a:r>
            <a:r>
              <a:rPr lang="en-US" sz="2700" b="1" dirty="0">
                <a:solidFill>
                  <a:schemeClr val="tx1"/>
                </a:solidFill>
              </a:rPr>
              <a:t/>
            </a:r>
            <a:br>
              <a:rPr lang="en-US" sz="2700" b="1" dirty="0">
                <a:solidFill>
                  <a:schemeClr val="tx1"/>
                </a:solidFill>
              </a:rPr>
            </a:br>
            <a:r>
              <a:rPr lang="en-US" sz="2700" b="1" dirty="0">
                <a:solidFill>
                  <a:schemeClr val="tx1"/>
                </a:solidFill>
              </a:rPr>
              <a:t>1920: WWI veterans present with </a:t>
            </a:r>
            <a:r>
              <a:rPr lang="en-US" sz="2700" b="1" dirty="0">
                <a:solidFill>
                  <a:srgbClr val="C00000"/>
                </a:solidFill>
              </a:rPr>
              <a:t>“shell shock</a:t>
            </a:r>
            <a:r>
              <a:rPr lang="en-US" sz="2700" b="1" dirty="0" smtClean="0">
                <a:solidFill>
                  <a:srgbClr val="C00000"/>
                </a:solidFill>
              </a:rPr>
              <a:t>” </a:t>
            </a:r>
            <a:r>
              <a:rPr lang="en-US" sz="2700" b="1" dirty="0" smtClean="0">
                <a:solidFill>
                  <a:schemeClr val="tx1"/>
                </a:solidFill>
              </a:rPr>
              <a:t>or</a:t>
            </a:r>
            <a:r>
              <a:rPr lang="en-US" sz="2700" b="1" dirty="0">
                <a:solidFill>
                  <a:schemeClr val="tx1"/>
                </a:solidFill>
              </a:rPr>
              <a:t/>
            </a:r>
            <a:br>
              <a:rPr lang="en-US" sz="2700" b="1" dirty="0">
                <a:solidFill>
                  <a:schemeClr val="tx1"/>
                </a:solidFill>
              </a:rPr>
            </a:br>
            <a:r>
              <a:rPr lang="en-US" sz="2700" b="1" dirty="0">
                <a:solidFill>
                  <a:schemeClr val="tx1"/>
                </a:solidFill>
              </a:rPr>
              <a:t>	</a:t>
            </a:r>
            <a:r>
              <a:rPr lang="en-US" sz="2700" b="1" dirty="0">
                <a:solidFill>
                  <a:srgbClr val="C00000"/>
                </a:solidFill>
              </a:rPr>
              <a:t>“effort syndrome”</a:t>
            </a:r>
            <a:r>
              <a:rPr lang="en-US" sz="2700" b="1" dirty="0">
                <a:solidFill>
                  <a:schemeClr val="tx1"/>
                </a:solidFill>
              </a:rPr>
              <a:t/>
            </a:r>
            <a:br>
              <a:rPr lang="en-US" sz="2700" b="1" dirty="0">
                <a:solidFill>
                  <a:schemeClr val="tx1"/>
                </a:solidFill>
              </a:rPr>
            </a:br>
            <a:r>
              <a:rPr lang="en-US" sz="2700" b="1" dirty="0">
                <a:solidFill>
                  <a:schemeClr val="tx1"/>
                </a:solidFill>
              </a:rPr>
              <a:t>1950: WWII veterans present with </a:t>
            </a:r>
            <a:r>
              <a:rPr lang="en-US" sz="2700" b="1" dirty="0" smtClean="0">
                <a:solidFill>
                  <a:srgbClr val="C00000"/>
                </a:solidFill>
              </a:rPr>
              <a:t>“</a:t>
            </a:r>
            <a:r>
              <a:rPr lang="en-US" sz="2700" b="1" dirty="0">
                <a:solidFill>
                  <a:srgbClr val="C00000"/>
                </a:solidFill>
              </a:rPr>
              <a:t>combat fatigue”</a:t>
            </a:r>
            <a:r>
              <a:rPr lang="en-US" sz="2700" b="1" dirty="0">
                <a:solidFill>
                  <a:schemeClr val="tx1"/>
                </a:solidFill>
              </a:rPr>
              <a:t/>
            </a:r>
            <a:br>
              <a:rPr lang="en-US" sz="2700" b="1" dirty="0">
                <a:solidFill>
                  <a:schemeClr val="tx1"/>
                </a:solidFill>
              </a:rPr>
            </a:br>
            <a:r>
              <a:rPr lang="en-US" sz="2700" b="1" dirty="0">
                <a:solidFill>
                  <a:schemeClr val="tx1"/>
                </a:solidFill>
              </a:rPr>
              <a:t> 1975: Vietnam veterans present with Agent 	Orange exposure, </a:t>
            </a:r>
            <a:r>
              <a:rPr lang="en-US" sz="2700" b="1" dirty="0">
                <a:solidFill>
                  <a:srgbClr val="C00000"/>
                </a:solidFill>
              </a:rPr>
              <a:t>“post traumatic stress </a:t>
            </a:r>
            <a:r>
              <a:rPr lang="en-US" sz="2700" b="1" dirty="0" smtClean="0">
                <a:solidFill>
                  <a:srgbClr val="C00000"/>
                </a:solidFill>
              </a:rPr>
              <a:t>disorder</a:t>
            </a:r>
            <a:r>
              <a:rPr lang="en-US" sz="2700" b="1" dirty="0">
                <a:solidFill>
                  <a:srgbClr val="C00000"/>
                </a:solidFill>
              </a:rPr>
              <a:t>” </a:t>
            </a:r>
            <a:r>
              <a:rPr lang="en-US" sz="2700" b="1" dirty="0">
                <a:solidFill>
                  <a:schemeClr val="tx1"/>
                </a:solidFill>
              </a:rPr>
              <a:t>                    </a:t>
            </a:r>
            <a:br>
              <a:rPr lang="en-US" sz="2700" b="1" dirty="0">
                <a:solidFill>
                  <a:schemeClr val="tx1"/>
                </a:solidFill>
              </a:rPr>
            </a:br>
            <a:r>
              <a:rPr lang="en-US" sz="2700" b="1" dirty="0">
                <a:solidFill>
                  <a:schemeClr val="tx1"/>
                </a:solidFill>
              </a:rPr>
              <a:t>1995: Gulf War veterans present with Gulf War 	Syndrome (</a:t>
            </a:r>
            <a:r>
              <a:rPr lang="en-US" sz="2700" b="1" dirty="0">
                <a:solidFill>
                  <a:srgbClr val="C00000"/>
                </a:solidFill>
              </a:rPr>
              <a:t>“medically unexplained </a:t>
            </a:r>
            <a:r>
              <a:rPr lang="en-US" sz="2700" b="1" dirty="0" smtClean="0">
                <a:solidFill>
                  <a:srgbClr val="C00000"/>
                </a:solidFill>
              </a:rPr>
              <a:t>symptoms”</a:t>
            </a:r>
            <a:r>
              <a:rPr lang="en-US" sz="2700" b="1" dirty="0" smtClean="0">
                <a:solidFill>
                  <a:schemeClr val="tx1"/>
                </a:solidFill>
              </a:rPr>
              <a:t>)</a:t>
            </a:r>
            <a:r>
              <a:rPr lang="en-US" sz="2700" b="1" dirty="0" smtClean="0">
                <a:solidFill>
                  <a:srgbClr val="C00000"/>
                </a:solidFill>
              </a:rPr>
              <a:t> </a:t>
            </a:r>
            <a:r>
              <a:rPr lang="en-US" sz="2700" b="1" dirty="0">
                <a:solidFill>
                  <a:schemeClr val="tx1"/>
                </a:solidFill>
              </a:rPr>
              <a:t>				</a:t>
            </a:r>
            <a:r>
              <a:rPr lang="en-US" sz="4000" b="1" dirty="0">
                <a:effectLst>
                  <a:outerShdw blurRad="38100" dist="38100" dir="2700000" algn="tl">
                    <a:srgbClr val="FFFFFF"/>
                  </a:outerShdw>
                </a:effectLst>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8229600" cy="609600"/>
          </a:xfrm>
        </p:spPr>
        <p:txBody>
          <a:bodyPr/>
          <a:lstStyle/>
          <a:p>
            <a:r>
              <a:rPr lang="en-US" sz="3600" dirty="0" smtClean="0"/>
              <a:t>Most Common Disabilities in Veterans</a:t>
            </a:r>
            <a:endParaRPr lang="en-US" sz="3600" dirty="0"/>
          </a:p>
        </p:txBody>
      </p:sp>
      <p:sp>
        <p:nvSpPr>
          <p:cNvPr id="199682" name="Rectangle 2"/>
          <p:cNvSpPr>
            <a:spLocks noGrp="1" noChangeArrowheads="1"/>
          </p:cNvSpPr>
          <p:nvPr>
            <p:ph idx="1"/>
          </p:nvPr>
        </p:nvSpPr>
        <p:spPr/>
        <p:txBody>
          <a:bodyPr/>
          <a:lstStyle/>
          <a:p>
            <a:pPr marL="609600" indent="-609600" algn="l">
              <a:lnSpc>
                <a:spcPct val="90000"/>
              </a:lnSpc>
              <a:buNone/>
            </a:pPr>
            <a:r>
              <a:rPr lang="en-US" sz="2800" b="1" dirty="0" smtClean="0">
                <a:solidFill>
                  <a:schemeClr val="bg1"/>
                </a:solidFill>
              </a:rPr>
              <a:t>			       </a:t>
            </a:r>
            <a:r>
              <a:rPr lang="en-US" sz="2800" b="1" i="1" u="sng" dirty="0" smtClean="0">
                <a:solidFill>
                  <a:srgbClr val="C00000"/>
                </a:solidFill>
              </a:rPr>
              <a:t>All Veterans</a:t>
            </a:r>
            <a:endParaRPr lang="en-US" sz="2000" b="1" i="1" u="sng" dirty="0">
              <a:solidFill>
                <a:srgbClr val="C00000"/>
              </a:solidFill>
            </a:endParaRPr>
          </a:p>
          <a:p>
            <a:pPr marL="609600" indent="-609600">
              <a:lnSpc>
                <a:spcPct val="90000"/>
              </a:lnSpc>
              <a:buNone/>
            </a:pPr>
            <a:endParaRPr lang="en-US" sz="2000" b="1" dirty="0">
              <a:solidFill>
                <a:schemeClr val="tx1"/>
              </a:solidFill>
            </a:endParaRPr>
          </a:p>
          <a:p>
            <a:pPr marL="609600" indent="-609600" algn="l">
              <a:lnSpc>
                <a:spcPct val="90000"/>
              </a:lnSpc>
              <a:buNone/>
            </a:pPr>
            <a:r>
              <a:rPr lang="en-US" sz="2000" b="1" dirty="0">
                <a:solidFill>
                  <a:schemeClr val="tx1"/>
                </a:solidFill>
              </a:rPr>
              <a:t>1.  Scars				4.5%</a:t>
            </a:r>
          </a:p>
          <a:p>
            <a:pPr marL="609600" indent="-609600" algn="l">
              <a:lnSpc>
                <a:spcPct val="90000"/>
              </a:lnSpc>
              <a:buNone/>
            </a:pPr>
            <a:r>
              <a:rPr lang="en-US" sz="2000" b="1" dirty="0">
                <a:solidFill>
                  <a:schemeClr val="tx1"/>
                </a:solidFill>
              </a:rPr>
              <a:t>2.  Skeletal				4.1%</a:t>
            </a:r>
          </a:p>
          <a:p>
            <a:pPr marL="609600" indent="-609600" algn="l">
              <a:lnSpc>
                <a:spcPct val="90000"/>
              </a:lnSpc>
              <a:buNone/>
            </a:pPr>
            <a:r>
              <a:rPr lang="en-US" sz="2000" b="1" dirty="0">
                <a:solidFill>
                  <a:schemeClr val="tx1"/>
                </a:solidFill>
              </a:rPr>
              <a:t>3.  Knee				3.6%</a:t>
            </a:r>
          </a:p>
          <a:p>
            <a:pPr marL="609600" indent="-609600" algn="l">
              <a:lnSpc>
                <a:spcPct val="90000"/>
              </a:lnSpc>
              <a:buNone/>
            </a:pPr>
            <a:r>
              <a:rPr lang="en-US" sz="2000" b="1" dirty="0">
                <a:solidFill>
                  <a:schemeClr val="tx1"/>
                </a:solidFill>
              </a:rPr>
              <a:t>4.  Arthritis due to trauma		3.5%</a:t>
            </a:r>
          </a:p>
          <a:p>
            <a:pPr marL="609600" indent="-609600" algn="l">
              <a:lnSpc>
                <a:spcPct val="90000"/>
              </a:lnSpc>
              <a:buNone/>
            </a:pPr>
            <a:r>
              <a:rPr lang="en-US" sz="2000" b="1" dirty="0">
                <a:solidFill>
                  <a:schemeClr val="tx1"/>
                </a:solidFill>
              </a:rPr>
              <a:t>5.  Tinnitus				3.1%</a:t>
            </a:r>
          </a:p>
          <a:p>
            <a:pPr marL="609600" indent="-609600" algn="l">
              <a:lnSpc>
                <a:spcPct val="90000"/>
              </a:lnSpc>
              <a:buNone/>
            </a:pPr>
            <a:r>
              <a:rPr lang="en-US" sz="2000" b="1" dirty="0">
                <a:solidFill>
                  <a:schemeClr val="tx1"/>
                </a:solidFill>
              </a:rPr>
              <a:t>6.  Hearing loss			3.1%</a:t>
            </a:r>
          </a:p>
          <a:p>
            <a:pPr marL="609600" indent="-609600" algn="l">
              <a:lnSpc>
                <a:spcPct val="90000"/>
              </a:lnSpc>
              <a:buNone/>
            </a:pPr>
            <a:r>
              <a:rPr lang="en-US" sz="2000" b="1" dirty="0">
                <a:solidFill>
                  <a:schemeClr val="tx1"/>
                </a:solidFill>
              </a:rPr>
              <a:t>7.  LS strain				2.9%</a:t>
            </a:r>
          </a:p>
          <a:p>
            <a:pPr marL="609600" indent="-609600" algn="l">
              <a:lnSpc>
                <a:spcPct val="90000"/>
              </a:lnSpc>
              <a:buNone/>
            </a:pPr>
            <a:r>
              <a:rPr lang="en-US" sz="2000" b="1" dirty="0">
                <a:solidFill>
                  <a:schemeClr val="tx1"/>
                </a:solidFill>
              </a:rPr>
              <a:t>8.  PTSD				2.6%</a:t>
            </a:r>
          </a:p>
          <a:p>
            <a:pPr marL="609600" indent="-609600" algn="l">
              <a:lnSpc>
                <a:spcPct val="90000"/>
              </a:lnSpc>
              <a:buNone/>
            </a:pPr>
            <a:r>
              <a:rPr lang="en-US" sz="2000" b="1" dirty="0">
                <a:solidFill>
                  <a:schemeClr val="tx1"/>
                </a:solidFill>
              </a:rPr>
              <a:t>9.  Hypertension			2.5%</a:t>
            </a:r>
          </a:p>
          <a:p>
            <a:pPr marL="609600" indent="-609600" algn="l">
              <a:lnSpc>
                <a:spcPct val="90000"/>
              </a:lnSpc>
              <a:buNone/>
            </a:pPr>
            <a:r>
              <a:rPr lang="en-US" sz="2000" b="1" dirty="0">
                <a:solidFill>
                  <a:schemeClr val="tx1"/>
                </a:solidFill>
              </a:rPr>
              <a:t>10.DDD				</a:t>
            </a:r>
            <a:r>
              <a:rPr lang="en-US" sz="2000" b="1" dirty="0" smtClean="0">
                <a:solidFill>
                  <a:schemeClr val="tx1"/>
                </a:solidFill>
              </a:rPr>
              <a:t>	2.4</a:t>
            </a:r>
            <a:r>
              <a:rPr lang="en-US" sz="2000" b="1" dirty="0">
                <a:solidFill>
                  <a:schemeClr val="tx1"/>
                </a:solidFill>
              </a:rPr>
              <a:t>%</a:t>
            </a:r>
            <a:r>
              <a:rPr lang="en-US" sz="2000" dirty="0">
                <a:solidFill>
                  <a:schemeClr val="tx1"/>
                </a:solidFill>
              </a:rPr>
              <a:t>	</a:t>
            </a:r>
          </a:p>
          <a:p>
            <a:pPr marL="609600" indent="-609600" algn="l">
              <a:lnSpc>
                <a:spcPct val="90000"/>
              </a:lnSpc>
              <a:buNone/>
            </a:pPr>
            <a:r>
              <a:rPr lang="en-US" sz="2000" dirty="0">
                <a:solidFill>
                  <a:schemeClr val="tx1"/>
                </a:solidFill>
              </a:rPr>
              <a:t>	</a:t>
            </a:r>
            <a:endParaRPr lang="en-US" sz="2000" b="1" dirty="0">
              <a:solidFill>
                <a:schemeClr val="tx1"/>
              </a:solidFill>
            </a:endParaRPr>
          </a:p>
          <a:p>
            <a:pPr marL="609600" indent="-609600" algn="l">
              <a:lnSpc>
                <a:spcPct val="90000"/>
              </a:lnSpc>
              <a:buNone/>
            </a:pPr>
            <a:endParaRPr lang="en-US" sz="2000" dirty="0">
              <a:solidFill>
                <a:schemeClr val="tx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vantGarde Bk BT"/>
        <a:ea typeface=""/>
        <a:cs typeface=""/>
      </a:majorFont>
      <a:minorFont>
        <a:latin typeface="AvantGarde Bk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2EE4C023AD4F46AEDB9FE490D5D57D" ma:contentTypeVersion="1" ma:contentTypeDescription="Create a new document." ma:contentTypeScope="" ma:versionID="828cfc374e49bb1c429f2115862bccd3">
  <xsd:schema xmlns:xsd="http://www.w3.org/2001/XMLSchema" xmlns:p="http://schemas.microsoft.com/office/2006/metadata/properties" xmlns:ns2="c0e42e06-ad23-464f-aedb-9fe490d5d57d" targetNamespace="http://schemas.microsoft.com/office/2006/metadata/properties" ma:root="true" ma:fieldsID="2a30dfa61cbc7cb2f052441d38aa2f94" ns2:_="">
    <xsd:import namespace="c0e42e06-ad23-464f-aedb-9fe490d5d57d"/>
    <xsd:element name="properties">
      <xsd:complexType>
        <xsd:sequence>
          <xsd:element name="documentManagement">
            <xsd:complexType>
              <xsd:all>
                <xsd:element ref="ns2:Target_x0020_Audiences" minOccurs="0"/>
              </xsd:all>
            </xsd:complexType>
          </xsd:element>
        </xsd:sequence>
      </xsd:complexType>
    </xsd:element>
  </xsd:schema>
  <xsd:schema xmlns:xsd="http://www.w3.org/2001/XMLSchema" xmlns:dms="http://schemas.microsoft.com/office/2006/documentManagement/types" targetNamespace="c0e42e06-ad23-464f-aedb-9fe490d5d57d" elementFormDefault="qualified">
    <xsd:import namespace="http://schemas.microsoft.com/office/2006/documentManagement/types"/>
    <xsd:element name="Target_x0020_Audiences" ma:index="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arget_x0020_Audiences xmlns="c0e42e06-ad23-464f-aedb-9fe490d5d57d" xsi:nil="true"/>
  </documentManagement>
</p:properties>
</file>

<file path=customXml/itemProps1.xml><?xml version="1.0" encoding="utf-8"?>
<ds:datastoreItem xmlns:ds="http://schemas.openxmlformats.org/officeDocument/2006/customXml" ds:itemID="{F7E55C84-C19E-4EB6-ABF6-83232CC45DE6}"/>
</file>

<file path=customXml/itemProps2.xml><?xml version="1.0" encoding="utf-8"?>
<ds:datastoreItem xmlns:ds="http://schemas.openxmlformats.org/officeDocument/2006/customXml" ds:itemID="{32B056D4-30C1-40DB-8F83-68F2C3B82767}"/>
</file>

<file path=customXml/itemProps3.xml><?xml version="1.0" encoding="utf-8"?>
<ds:datastoreItem xmlns:ds="http://schemas.openxmlformats.org/officeDocument/2006/customXml" ds:itemID="{B47C9FC7-10D0-4127-A38A-CC198E100CC7}"/>
</file>

<file path=docProps/app.xml><?xml version="1.0" encoding="utf-8"?>
<Properties xmlns="http://schemas.openxmlformats.org/officeDocument/2006/extended-properties" xmlns:vt="http://schemas.openxmlformats.org/officeDocument/2006/docPropsVTypes">
  <Template/>
  <TotalTime>4340</TotalTime>
  <Words>1699</Words>
  <Application>Microsoft Office PowerPoint</Application>
  <PresentationFormat>On-screen Show (4:3)</PresentationFormat>
  <Paragraphs>669</Paragraphs>
  <Slides>47</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Default Design</vt:lpstr>
      <vt:lpstr>Chart</vt:lpstr>
      <vt:lpstr>Integrating Post Combat Care  Into VA Health Care: Today and Tomorrow</vt:lpstr>
      <vt:lpstr>Slide 2</vt:lpstr>
      <vt:lpstr>             Health Concerns of US Military Veterans             (190 years at war)               War                                             Deaths      Wounded  American Revolution (1775-1783)          4,435          6,188 War of 1812 (1812-1815)                          2,260          4,505 Indian Wars (approx. 1817-1898)           1000 Mexican War (1846-1848)                        1,733          4152 Civil War (1861-1865)                            298,621    ?400,000 Spanish-American War (1898-1902)        385           1662 World War I (1917-1918)                         53,402       204,002 World War II (1941-1945)                      291,557       671,846 Korean War (1950-1953)                         33,741      103,284 Vietnam War (1964-1975)                        47,424      53,303 Gulf War I (1990-1991)                                147           467 Iraq/Afghanistan (2003-present)              5,637       30,182            740, 342     </vt:lpstr>
      <vt:lpstr>Health Concerns of US Military Veterans              America’s Wars Total (1775 -2010)   U.S. Military Service during Wartime                41,891,368 Battle Deaths                                                            656,465 Other Deaths (In Theater)                                  308,797 Other Deaths in Service (Non-Theater)                   230,279 Non-mortal Woundings                              1,431,290 Living War Veterans                                         17,484,000 Living Veterans (Periods of War &amp; Peace)  23,532,000                                                                             2793 deaths/year                                                                                              6090 wounded/year                                  </vt:lpstr>
      <vt:lpstr> “Over 50,000 British, Canadian, and American troops returned from battle as changed men.  Once-vital young men who left to engage a foreign tyrant began to complain of breathlessness, grinding fatigue, irritability, headache, insomnia, and paraesthesias, rendering 70% of them unfit for further duty.  5 years later, fewer than one in six had recovered fully.”   “Specialised research units were commissioned and the best medical minds were enlisted to study these men, to formulate therapeutic approaches, and to devise strategies for preventing similar outcomes in future military campaigns.  Reports were published of vascular instability, hyperventilation, bacilliuria, and other physiological and laboratory anomalies in the veterans.  Some reports claimed that the fear of injury and exposure to poison gas had emotionally crippled these young men, especially those with inherently weak constitutions.”</vt:lpstr>
      <vt:lpstr>...“The year was 1918.”</vt:lpstr>
      <vt:lpstr>Slide 7</vt:lpstr>
      <vt:lpstr>         Post-war syndromes in the past century  1870: Civil War veterans present with “irritable heart” 1920: WWI veterans present with “shell shock” or  “effort syndrome” 1950: WWII veterans present with “combat fatigue”  1975: Vietnam veterans present with Agent  Orange exposure, “post traumatic stress disorder”                      1995: Gulf War veterans present with Gulf War  Syndrome (“medically unexplained symptoms”)      </vt:lpstr>
      <vt:lpstr>Most Common Disabilities in Veterans</vt:lpstr>
      <vt:lpstr>Most Common Disabilities in Veterans</vt:lpstr>
      <vt:lpstr>Most Common Disabilities in Veterans</vt:lpstr>
      <vt:lpstr>Most Common Disabilities in Veterans</vt:lpstr>
      <vt:lpstr>Most Common Disabilities in Veterans</vt:lpstr>
      <vt:lpstr>Most Common Disabilities in Veterans</vt:lpstr>
      <vt:lpstr>How Does Combat Effect Health?</vt:lpstr>
      <vt:lpstr>Slide 16</vt:lpstr>
      <vt:lpstr>Slide 17</vt:lpstr>
      <vt:lpstr>Slide 18</vt:lpstr>
      <vt:lpstr>Slide 19</vt:lpstr>
      <vt:lpstr>What are the health concerns    of OEF/OIF veterans seen in the VA?</vt:lpstr>
      <vt:lpstr>Slide 21</vt:lpstr>
      <vt:lpstr>Slide 22</vt:lpstr>
      <vt:lpstr>Rate the degree to which you believe  “Persian Gulf Illness” is:</vt:lpstr>
      <vt:lpstr>Slide 24</vt:lpstr>
      <vt:lpstr>Co-morbid Concerns in Combat Veterans</vt:lpstr>
      <vt:lpstr>How do war and combat effect the  lives of those people touched by them?</vt:lpstr>
      <vt:lpstr>What do these veterans say they need?</vt:lpstr>
      <vt:lpstr>Expectations of OEF/OIF Combat Veterans</vt:lpstr>
      <vt:lpstr>Slide 29</vt:lpstr>
      <vt:lpstr>Slide 30</vt:lpstr>
      <vt:lpstr>Slide 31</vt:lpstr>
      <vt:lpstr>Slide 32</vt:lpstr>
      <vt:lpstr>Slide 33</vt:lpstr>
      <vt:lpstr>Slide 34</vt:lpstr>
      <vt:lpstr>Slide 35</vt:lpstr>
      <vt:lpstr>Slide 36</vt:lpstr>
      <vt:lpstr>What were your combat theater health risks?</vt:lpstr>
      <vt:lpstr>Integrated Post-Combat Care</vt:lpstr>
      <vt:lpstr>Integrated Post-Combat Care</vt:lpstr>
      <vt:lpstr>Slide 40</vt:lpstr>
      <vt:lpstr>Slide 41</vt:lpstr>
      <vt:lpstr>Slide 42</vt:lpstr>
      <vt:lpstr>Slide 43</vt:lpstr>
      <vt:lpstr>Slide 44</vt:lpstr>
      <vt:lpstr>Slide 45</vt:lpstr>
      <vt:lpstr>Slide 46</vt:lpstr>
      <vt:lpstr>Slide 47</vt:lpstr>
    </vt:vector>
  </TitlesOfParts>
  <Company>Image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wshafranski</dc:creator>
  <cp:lastModifiedBy>VHAPUGCalveD1</cp:lastModifiedBy>
  <cp:revision>46</cp:revision>
  <dcterms:created xsi:type="dcterms:W3CDTF">2004-03-23T16:37:46Z</dcterms:created>
  <dcterms:modified xsi:type="dcterms:W3CDTF">2011-03-14T17:05:47Z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0x010100062EE4C023AD4F46AEDB9FE490D5D57D</vt:lpwstr>
  </property>
</Properties>
</file>