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88" r:id="rId7"/>
    <p:sldId id="278" r:id="rId8"/>
    <p:sldId id="293" r:id="rId9"/>
    <p:sldId id="291" r:id="rId10"/>
    <p:sldId id="290" r:id="rId11"/>
    <p:sldId id="273" r:id="rId12"/>
    <p:sldId id="263" r:id="rId13"/>
    <p:sldId id="265" r:id="rId14"/>
    <p:sldId id="309" r:id="rId15"/>
    <p:sldId id="311" r:id="rId16"/>
    <p:sldId id="292" r:id="rId17"/>
    <p:sldId id="269" r:id="rId18"/>
    <p:sldId id="318" r:id="rId19"/>
    <p:sldId id="312" r:id="rId20"/>
    <p:sldId id="281" r:id="rId21"/>
    <p:sldId id="314" r:id="rId22"/>
    <p:sldId id="323" r:id="rId23"/>
    <p:sldId id="279" r:id="rId24"/>
    <p:sldId id="295" r:id="rId25"/>
    <p:sldId id="296" r:id="rId26"/>
    <p:sldId id="270" r:id="rId27"/>
    <p:sldId id="294" r:id="rId28"/>
    <p:sldId id="324" r:id="rId29"/>
    <p:sldId id="272" r:id="rId3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 teichman" initials="rft" lastIdx="6" clrIdx="0"/>
  <p:cmAuthor id="1" name="Susan" initials="S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FF706-9036-48B3-A22B-1993596F46E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82F6AC-7A05-439B-A7DF-112084D32C27}">
      <dgm:prSet phldrT="[Text]" custT="1"/>
      <dgm:spPr/>
      <dgm:t>
        <a:bodyPr/>
        <a:lstStyle/>
        <a:p>
          <a:r>
            <a:rPr lang="en-US" sz="1800" b="1" dirty="0" smtClean="0"/>
            <a:t>Visibility</a:t>
          </a:r>
          <a:endParaRPr lang="en-US" sz="1800" b="1" dirty="0"/>
        </a:p>
      </dgm:t>
    </dgm:pt>
    <dgm:pt modelId="{D2A5D71D-50FA-48E0-B26F-764EF4013D98}" type="parTrans" cxnId="{37675E77-D897-4D8E-A0C7-15C1B54B4707}">
      <dgm:prSet/>
      <dgm:spPr/>
      <dgm:t>
        <a:bodyPr/>
        <a:lstStyle/>
        <a:p>
          <a:endParaRPr lang="en-US"/>
        </a:p>
      </dgm:t>
    </dgm:pt>
    <dgm:pt modelId="{6FE002F4-4691-4AA0-B521-8098A2025C9A}" type="sibTrans" cxnId="{37675E77-D897-4D8E-A0C7-15C1B54B4707}">
      <dgm:prSet/>
      <dgm:spPr/>
      <dgm:t>
        <a:bodyPr/>
        <a:lstStyle/>
        <a:p>
          <a:endParaRPr lang="en-US"/>
        </a:p>
      </dgm:t>
    </dgm:pt>
    <dgm:pt modelId="{4B041DF9-007B-4B63-A319-02E14521A26D}">
      <dgm:prSet phldrT="[Text]" custT="1"/>
      <dgm:spPr/>
      <dgm:t>
        <a:bodyPr/>
        <a:lstStyle/>
        <a:p>
          <a:r>
            <a:rPr lang="en-US" sz="1400" b="1" dirty="0" smtClean="0"/>
            <a:t>Penetration</a:t>
          </a:r>
          <a:endParaRPr lang="en-US" sz="1400" b="1" dirty="0"/>
        </a:p>
      </dgm:t>
    </dgm:pt>
    <dgm:pt modelId="{4F7B42A7-21CE-4CAD-9CFF-A8E1801B3999}" type="parTrans" cxnId="{71CDC439-6297-4044-9E01-5B8A0CAC2D73}">
      <dgm:prSet/>
      <dgm:spPr/>
      <dgm:t>
        <a:bodyPr/>
        <a:lstStyle/>
        <a:p>
          <a:endParaRPr lang="en-US"/>
        </a:p>
      </dgm:t>
    </dgm:pt>
    <dgm:pt modelId="{938355A2-0426-4F55-AB55-F5FBF0FEEC1A}" type="sibTrans" cxnId="{71CDC439-6297-4044-9E01-5B8A0CAC2D73}">
      <dgm:prSet/>
      <dgm:spPr/>
      <dgm:t>
        <a:bodyPr/>
        <a:lstStyle/>
        <a:p>
          <a:endParaRPr lang="en-US"/>
        </a:p>
      </dgm:t>
    </dgm:pt>
    <dgm:pt modelId="{A3945F13-8398-46B5-B782-CAAF8CD35CE1}">
      <dgm:prSet phldrT="[Text]" custT="1"/>
      <dgm:spPr/>
      <dgm:t>
        <a:bodyPr/>
        <a:lstStyle/>
        <a:p>
          <a:r>
            <a:rPr lang="en-US" sz="1800" b="1" dirty="0" smtClean="0"/>
            <a:t>Increase in</a:t>
          </a:r>
        </a:p>
        <a:p>
          <a:r>
            <a:rPr lang="en-US" sz="1800" b="1" dirty="0" smtClean="0"/>
            <a:t>Referrals</a:t>
          </a:r>
          <a:endParaRPr lang="en-US" sz="1800" b="1" dirty="0"/>
        </a:p>
      </dgm:t>
    </dgm:pt>
    <dgm:pt modelId="{9D9C72A8-CD29-49B7-A922-FF8DC5665C4A}" type="parTrans" cxnId="{4F547144-EA75-436E-9142-CE1592B9B8AD}">
      <dgm:prSet/>
      <dgm:spPr/>
      <dgm:t>
        <a:bodyPr/>
        <a:lstStyle/>
        <a:p>
          <a:endParaRPr lang="en-US"/>
        </a:p>
      </dgm:t>
    </dgm:pt>
    <dgm:pt modelId="{B29C0E5E-A09E-4BBE-B048-C73212BD752C}" type="sibTrans" cxnId="{4F547144-EA75-436E-9142-CE1592B9B8AD}">
      <dgm:prSet/>
      <dgm:spPr/>
      <dgm:t>
        <a:bodyPr/>
        <a:lstStyle/>
        <a:p>
          <a:endParaRPr lang="en-US"/>
        </a:p>
      </dgm:t>
    </dgm:pt>
    <dgm:pt modelId="{50B6AA5A-3C6F-4193-8684-DF08301AB3C2}">
      <dgm:prSet phldrT="[Text]" custT="1"/>
      <dgm:spPr/>
      <dgm:t>
        <a:bodyPr/>
        <a:lstStyle/>
        <a:p>
          <a:r>
            <a:rPr lang="en-US" sz="1800" b="1" dirty="0" smtClean="0"/>
            <a:t>Benefit to Veteran</a:t>
          </a:r>
          <a:endParaRPr lang="en-US" sz="1800" b="1" dirty="0"/>
        </a:p>
      </dgm:t>
    </dgm:pt>
    <dgm:pt modelId="{35577F87-2A06-4FAF-B588-699738B60809}" type="parTrans" cxnId="{D6792047-69AA-401C-B5BB-FA31BB65FA6B}">
      <dgm:prSet/>
      <dgm:spPr/>
      <dgm:t>
        <a:bodyPr/>
        <a:lstStyle/>
        <a:p>
          <a:endParaRPr lang="en-US"/>
        </a:p>
      </dgm:t>
    </dgm:pt>
    <dgm:pt modelId="{1A493B3E-E9DA-49D7-BFD7-90170CE48FD5}" type="sibTrans" cxnId="{D6792047-69AA-401C-B5BB-FA31BB65FA6B}">
      <dgm:prSet/>
      <dgm:spPr/>
      <dgm:t>
        <a:bodyPr/>
        <a:lstStyle/>
        <a:p>
          <a:endParaRPr lang="en-US"/>
        </a:p>
      </dgm:t>
    </dgm:pt>
    <dgm:pt modelId="{8B2D053B-6EEA-4CF2-9195-257D283B0ADC}">
      <dgm:prSet phldrT="[Text]" custT="1"/>
      <dgm:spPr/>
      <dgm:t>
        <a:bodyPr/>
        <a:lstStyle/>
        <a:p>
          <a:r>
            <a:rPr lang="en-US" sz="1800" b="1" dirty="0" smtClean="0"/>
            <a:t>Outreach</a:t>
          </a:r>
          <a:endParaRPr lang="en-US" sz="1800" b="1" dirty="0"/>
        </a:p>
      </dgm:t>
    </dgm:pt>
    <dgm:pt modelId="{FEB64A39-477E-4E94-88B6-C3F74BF215BC}" type="parTrans" cxnId="{33B19C15-5A99-42FE-A64A-D9C5BE99ACF3}">
      <dgm:prSet/>
      <dgm:spPr/>
      <dgm:t>
        <a:bodyPr/>
        <a:lstStyle/>
        <a:p>
          <a:endParaRPr lang="en-US"/>
        </a:p>
      </dgm:t>
    </dgm:pt>
    <dgm:pt modelId="{3B6FBCB5-7DD8-4AB8-97F4-70E7919D7283}" type="sibTrans" cxnId="{33B19C15-5A99-42FE-A64A-D9C5BE99ACF3}">
      <dgm:prSet/>
      <dgm:spPr/>
      <dgm:t>
        <a:bodyPr/>
        <a:lstStyle/>
        <a:p>
          <a:endParaRPr lang="en-US"/>
        </a:p>
      </dgm:t>
    </dgm:pt>
    <dgm:pt modelId="{A72284A1-A79D-4D8C-9DA1-F7CF580E85D5}" type="pres">
      <dgm:prSet presAssocID="{A56FF706-9036-48B3-A22B-1993596F46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E8D22A-A445-4E97-A4D9-705C3E1A8592}" type="pres">
      <dgm:prSet presAssocID="{1282F6AC-7A05-439B-A7DF-112084D32C27}" presName="dummy" presStyleCnt="0"/>
      <dgm:spPr/>
    </dgm:pt>
    <dgm:pt modelId="{B6E822D7-1D37-4771-8AFD-167D81D308DC}" type="pres">
      <dgm:prSet presAssocID="{1282F6AC-7A05-439B-A7DF-112084D32C27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91960-8161-4158-B367-36356066FFE3}" type="pres">
      <dgm:prSet presAssocID="{6FE002F4-4691-4AA0-B521-8098A2025C9A}" presName="sibTrans" presStyleLbl="node1" presStyleIdx="0" presStyleCnt="5"/>
      <dgm:spPr/>
      <dgm:t>
        <a:bodyPr/>
        <a:lstStyle/>
        <a:p>
          <a:endParaRPr lang="en-US"/>
        </a:p>
      </dgm:t>
    </dgm:pt>
    <dgm:pt modelId="{4E14580A-3A07-4145-968F-8F60BC7DEBF3}" type="pres">
      <dgm:prSet presAssocID="{4B041DF9-007B-4B63-A319-02E14521A26D}" presName="dummy" presStyleCnt="0"/>
      <dgm:spPr/>
    </dgm:pt>
    <dgm:pt modelId="{4B20A5C7-2436-4256-9396-1389055A4902}" type="pres">
      <dgm:prSet presAssocID="{4B041DF9-007B-4B63-A319-02E14521A26D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D9841-3D7C-49A1-A41D-B36271439565}" type="pres">
      <dgm:prSet presAssocID="{938355A2-0426-4F55-AB55-F5FBF0FEEC1A}" presName="sibTrans" presStyleLbl="node1" presStyleIdx="1" presStyleCnt="5"/>
      <dgm:spPr/>
      <dgm:t>
        <a:bodyPr/>
        <a:lstStyle/>
        <a:p>
          <a:endParaRPr lang="en-US"/>
        </a:p>
      </dgm:t>
    </dgm:pt>
    <dgm:pt modelId="{42BD41D7-AB4E-4565-AC6E-5B85D0E448DA}" type="pres">
      <dgm:prSet presAssocID="{A3945F13-8398-46B5-B782-CAAF8CD35CE1}" presName="dummy" presStyleCnt="0"/>
      <dgm:spPr/>
    </dgm:pt>
    <dgm:pt modelId="{ECD40AF9-322F-4AAA-97AF-639A11F2BB17}" type="pres">
      <dgm:prSet presAssocID="{A3945F13-8398-46B5-B782-CAAF8CD35CE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DE7F9-019F-4A3A-9DE4-3C0D811A2721}" type="pres">
      <dgm:prSet presAssocID="{B29C0E5E-A09E-4BBE-B048-C73212BD752C}" presName="sibTrans" presStyleLbl="node1" presStyleIdx="2" presStyleCnt="5"/>
      <dgm:spPr/>
      <dgm:t>
        <a:bodyPr/>
        <a:lstStyle/>
        <a:p>
          <a:endParaRPr lang="en-US"/>
        </a:p>
      </dgm:t>
    </dgm:pt>
    <dgm:pt modelId="{0AF36BC6-CEEF-4960-9CB5-86957D74D3B2}" type="pres">
      <dgm:prSet presAssocID="{50B6AA5A-3C6F-4193-8684-DF08301AB3C2}" presName="dummy" presStyleCnt="0"/>
      <dgm:spPr/>
    </dgm:pt>
    <dgm:pt modelId="{33B873A6-94BB-421C-99E9-838C7ADC646D}" type="pres">
      <dgm:prSet presAssocID="{50B6AA5A-3C6F-4193-8684-DF08301AB3C2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9DE05-372C-459C-A201-FAC50108134F}" type="pres">
      <dgm:prSet presAssocID="{1A493B3E-E9DA-49D7-BFD7-90170CE48FD5}" presName="sibTrans" presStyleLbl="node1" presStyleIdx="3" presStyleCnt="5"/>
      <dgm:spPr/>
      <dgm:t>
        <a:bodyPr/>
        <a:lstStyle/>
        <a:p>
          <a:endParaRPr lang="en-US"/>
        </a:p>
      </dgm:t>
    </dgm:pt>
    <dgm:pt modelId="{FFCCD8E0-B9A5-4655-BC5A-F87BB160FC58}" type="pres">
      <dgm:prSet presAssocID="{8B2D053B-6EEA-4CF2-9195-257D283B0ADC}" presName="dummy" presStyleCnt="0"/>
      <dgm:spPr/>
    </dgm:pt>
    <dgm:pt modelId="{281E64A2-0CBA-414F-989B-1E8ADB3DB7B4}" type="pres">
      <dgm:prSet presAssocID="{8B2D053B-6EEA-4CF2-9195-257D283B0ADC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E0E9B-4AC9-4F35-BD52-9D9D0C4EC9D0}" type="pres">
      <dgm:prSet presAssocID="{3B6FBCB5-7DD8-4AB8-97F4-70E7919D7283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A53A505-3353-4157-89FB-6BBDACEDF959}" type="presOf" srcId="{938355A2-0426-4F55-AB55-F5FBF0FEEC1A}" destId="{7C5D9841-3D7C-49A1-A41D-B36271439565}" srcOrd="0" destOrd="0" presId="urn:microsoft.com/office/officeart/2005/8/layout/cycle1"/>
    <dgm:cxn modelId="{A15E66E1-6A9A-467F-8528-D606E72B08DD}" type="presOf" srcId="{1A493B3E-E9DA-49D7-BFD7-90170CE48FD5}" destId="{A9E9DE05-372C-459C-A201-FAC50108134F}" srcOrd="0" destOrd="0" presId="urn:microsoft.com/office/officeart/2005/8/layout/cycle1"/>
    <dgm:cxn modelId="{82F36713-8FAC-484D-A0C8-42C6B03B7F89}" type="presOf" srcId="{6FE002F4-4691-4AA0-B521-8098A2025C9A}" destId="{C1391960-8161-4158-B367-36356066FFE3}" srcOrd="0" destOrd="0" presId="urn:microsoft.com/office/officeart/2005/8/layout/cycle1"/>
    <dgm:cxn modelId="{37675E77-D897-4D8E-A0C7-15C1B54B4707}" srcId="{A56FF706-9036-48B3-A22B-1993596F46ED}" destId="{1282F6AC-7A05-439B-A7DF-112084D32C27}" srcOrd="0" destOrd="0" parTransId="{D2A5D71D-50FA-48E0-B26F-764EF4013D98}" sibTransId="{6FE002F4-4691-4AA0-B521-8098A2025C9A}"/>
    <dgm:cxn modelId="{3F9FE696-52DA-4042-A0DB-3F5BAF9DB44D}" type="presOf" srcId="{4B041DF9-007B-4B63-A319-02E14521A26D}" destId="{4B20A5C7-2436-4256-9396-1389055A4902}" srcOrd="0" destOrd="0" presId="urn:microsoft.com/office/officeart/2005/8/layout/cycle1"/>
    <dgm:cxn modelId="{84B48E30-DDAE-4A24-B03B-922DF149E400}" type="presOf" srcId="{3B6FBCB5-7DD8-4AB8-97F4-70E7919D7283}" destId="{3D2E0E9B-4AC9-4F35-BD52-9D9D0C4EC9D0}" srcOrd="0" destOrd="0" presId="urn:microsoft.com/office/officeart/2005/8/layout/cycle1"/>
    <dgm:cxn modelId="{E1312837-C773-4815-BC13-F1477254F9AC}" type="presOf" srcId="{50B6AA5A-3C6F-4193-8684-DF08301AB3C2}" destId="{33B873A6-94BB-421C-99E9-838C7ADC646D}" srcOrd="0" destOrd="0" presId="urn:microsoft.com/office/officeart/2005/8/layout/cycle1"/>
    <dgm:cxn modelId="{D6792047-69AA-401C-B5BB-FA31BB65FA6B}" srcId="{A56FF706-9036-48B3-A22B-1993596F46ED}" destId="{50B6AA5A-3C6F-4193-8684-DF08301AB3C2}" srcOrd="3" destOrd="0" parTransId="{35577F87-2A06-4FAF-B588-699738B60809}" sibTransId="{1A493B3E-E9DA-49D7-BFD7-90170CE48FD5}"/>
    <dgm:cxn modelId="{31EA1F9D-D6BE-401E-B17C-D48F0817FE32}" type="presOf" srcId="{1282F6AC-7A05-439B-A7DF-112084D32C27}" destId="{B6E822D7-1D37-4771-8AFD-167D81D308DC}" srcOrd="0" destOrd="0" presId="urn:microsoft.com/office/officeart/2005/8/layout/cycle1"/>
    <dgm:cxn modelId="{D3547AD3-F391-48B4-94C0-392B31DF0DBB}" type="presOf" srcId="{B29C0E5E-A09E-4BBE-B048-C73212BD752C}" destId="{CA3DE7F9-019F-4A3A-9DE4-3C0D811A2721}" srcOrd="0" destOrd="0" presId="urn:microsoft.com/office/officeart/2005/8/layout/cycle1"/>
    <dgm:cxn modelId="{49402A96-77D2-493B-8C06-74C33B87FC97}" type="presOf" srcId="{A3945F13-8398-46B5-B782-CAAF8CD35CE1}" destId="{ECD40AF9-322F-4AAA-97AF-639A11F2BB17}" srcOrd="0" destOrd="0" presId="urn:microsoft.com/office/officeart/2005/8/layout/cycle1"/>
    <dgm:cxn modelId="{CBEBDD39-A3EC-41B2-A799-8683AB98004A}" type="presOf" srcId="{8B2D053B-6EEA-4CF2-9195-257D283B0ADC}" destId="{281E64A2-0CBA-414F-989B-1E8ADB3DB7B4}" srcOrd="0" destOrd="0" presId="urn:microsoft.com/office/officeart/2005/8/layout/cycle1"/>
    <dgm:cxn modelId="{3C065BA3-2FC2-4D3F-B5CD-9A05EE53F4BE}" type="presOf" srcId="{A56FF706-9036-48B3-A22B-1993596F46ED}" destId="{A72284A1-A79D-4D8C-9DA1-F7CF580E85D5}" srcOrd="0" destOrd="0" presId="urn:microsoft.com/office/officeart/2005/8/layout/cycle1"/>
    <dgm:cxn modelId="{71CDC439-6297-4044-9E01-5B8A0CAC2D73}" srcId="{A56FF706-9036-48B3-A22B-1993596F46ED}" destId="{4B041DF9-007B-4B63-A319-02E14521A26D}" srcOrd="1" destOrd="0" parTransId="{4F7B42A7-21CE-4CAD-9CFF-A8E1801B3999}" sibTransId="{938355A2-0426-4F55-AB55-F5FBF0FEEC1A}"/>
    <dgm:cxn modelId="{4F547144-EA75-436E-9142-CE1592B9B8AD}" srcId="{A56FF706-9036-48B3-A22B-1993596F46ED}" destId="{A3945F13-8398-46B5-B782-CAAF8CD35CE1}" srcOrd="2" destOrd="0" parTransId="{9D9C72A8-CD29-49B7-A922-FF8DC5665C4A}" sibTransId="{B29C0E5E-A09E-4BBE-B048-C73212BD752C}"/>
    <dgm:cxn modelId="{33B19C15-5A99-42FE-A64A-D9C5BE99ACF3}" srcId="{A56FF706-9036-48B3-A22B-1993596F46ED}" destId="{8B2D053B-6EEA-4CF2-9195-257D283B0ADC}" srcOrd="4" destOrd="0" parTransId="{FEB64A39-477E-4E94-88B6-C3F74BF215BC}" sibTransId="{3B6FBCB5-7DD8-4AB8-97F4-70E7919D7283}"/>
    <dgm:cxn modelId="{EC0A734D-CA33-4533-BA4F-95EA1CAE4C7F}" type="presParOf" srcId="{A72284A1-A79D-4D8C-9DA1-F7CF580E85D5}" destId="{CEE8D22A-A445-4E97-A4D9-705C3E1A8592}" srcOrd="0" destOrd="0" presId="urn:microsoft.com/office/officeart/2005/8/layout/cycle1"/>
    <dgm:cxn modelId="{08E75EAE-5988-4EFD-A0FD-9CB8567CF99F}" type="presParOf" srcId="{A72284A1-A79D-4D8C-9DA1-F7CF580E85D5}" destId="{B6E822D7-1D37-4771-8AFD-167D81D308DC}" srcOrd="1" destOrd="0" presId="urn:microsoft.com/office/officeart/2005/8/layout/cycle1"/>
    <dgm:cxn modelId="{9D724C9D-9B92-4B32-B7CE-11F815138E89}" type="presParOf" srcId="{A72284A1-A79D-4D8C-9DA1-F7CF580E85D5}" destId="{C1391960-8161-4158-B367-36356066FFE3}" srcOrd="2" destOrd="0" presId="urn:microsoft.com/office/officeart/2005/8/layout/cycle1"/>
    <dgm:cxn modelId="{A51BA7AD-C5FA-40C6-A4C4-AC14D79E1B85}" type="presParOf" srcId="{A72284A1-A79D-4D8C-9DA1-F7CF580E85D5}" destId="{4E14580A-3A07-4145-968F-8F60BC7DEBF3}" srcOrd="3" destOrd="0" presId="urn:microsoft.com/office/officeart/2005/8/layout/cycle1"/>
    <dgm:cxn modelId="{BDA7C2EB-B274-4143-BC1D-2ED3028098E9}" type="presParOf" srcId="{A72284A1-A79D-4D8C-9DA1-F7CF580E85D5}" destId="{4B20A5C7-2436-4256-9396-1389055A4902}" srcOrd="4" destOrd="0" presId="urn:microsoft.com/office/officeart/2005/8/layout/cycle1"/>
    <dgm:cxn modelId="{6D0D0B46-ABB6-4A90-88B0-0CD6F1D3F199}" type="presParOf" srcId="{A72284A1-A79D-4D8C-9DA1-F7CF580E85D5}" destId="{7C5D9841-3D7C-49A1-A41D-B36271439565}" srcOrd="5" destOrd="0" presId="urn:microsoft.com/office/officeart/2005/8/layout/cycle1"/>
    <dgm:cxn modelId="{9B1CF4CF-5DA2-4734-B0AC-36F816823345}" type="presParOf" srcId="{A72284A1-A79D-4D8C-9DA1-F7CF580E85D5}" destId="{42BD41D7-AB4E-4565-AC6E-5B85D0E448DA}" srcOrd="6" destOrd="0" presId="urn:microsoft.com/office/officeart/2005/8/layout/cycle1"/>
    <dgm:cxn modelId="{71829821-2F67-41AD-8C96-CDC724E72142}" type="presParOf" srcId="{A72284A1-A79D-4D8C-9DA1-F7CF580E85D5}" destId="{ECD40AF9-322F-4AAA-97AF-639A11F2BB17}" srcOrd="7" destOrd="0" presId="urn:microsoft.com/office/officeart/2005/8/layout/cycle1"/>
    <dgm:cxn modelId="{12DB0319-B2D7-4E0C-8421-0252A78FC8F0}" type="presParOf" srcId="{A72284A1-A79D-4D8C-9DA1-F7CF580E85D5}" destId="{CA3DE7F9-019F-4A3A-9DE4-3C0D811A2721}" srcOrd="8" destOrd="0" presId="urn:microsoft.com/office/officeart/2005/8/layout/cycle1"/>
    <dgm:cxn modelId="{AE14C656-5BBA-4C82-A0B7-D63E146539C4}" type="presParOf" srcId="{A72284A1-A79D-4D8C-9DA1-F7CF580E85D5}" destId="{0AF36BC6-CEEF-4960-9CB5-86957D74D3B2}" srcOrd="9" destOrd="0" presId="urn:microsoft.com/office/officeart/2005/8/layout/cycle1"/>
    <dgm:cxn modelId="{4C44BF06-D184-4D3F-B560-2B9F072EABC6}" type="presParOf" srcId="{A72284A1-A79D-4D8C-9DA1-F7CF580E85D5}" destId="{33B873A6-94BB-421C-99E9-838C7ADC646D}" srcOrd="10" destOrd="0" presId="urn:microsoft.com/office/officeart/2005/8/layout/cycle1"/>
    <dgm:cxn modelId="{17464AE8-7E26-46E7-9607-220ECCBBC734}" type="presParOf" srcId="{A72284A1-A79D-4D8C-9DA1-F7CF580E85D5}" destId="{A9E9DE05-372C-459C-A201-FAC50108134F}" srcOrd="11" destOrd="0" presId="urn:microsoft.com/office/officeart/2005/8/layout/cycle1"/>
    <dgm:cxn modelId="{2F276721-8705-4AE8-8746-FE9150BE330C}" type="presParOf" srcId="{A72284A1-A79D-4D8C-9DA1-F7CF580E85D5}" destId="{FFCCD8E0-B9A5-4655-BC5A-F87BB160FC58}" srcOrd="12" destOrd="0" presId="urn:microsoft.com/office/officeart/2005/8/layout/cycle1"/>
    <dgm:cxn modelId="{32F46884-3F76-4582-901E-768E97778498}" type="presParOf" srcId="{A72284A1-A79D-4D8C-9DA1-F7CF580E85D5}" destId="{281E64A2-0CBA-414F-989B-1E8ADB3DB7B4}" srcOrd="13" destOrd="0" presId="urn:microsoft.com/office/officeart/2005/8/layout/cycle1"/>
    <dgm:cxn modelId="{13E18382-3AF3-4853-9B8C-FB8563849B5D}" type="presParOf" srcId="{A72284A1-A79D-4D8C-9DA1-F7CF580E85D5}" destId="{3D2E0E9B-4AC9-4F35-BD52-9D9D0C4EC9D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822D7-1D37-4771-8AFD-167D81D308DC}">
      <dsp:nvSpPr>
        <dsp:cNvPr id="0" name=""/>
        <dsp:cNvSpPr/>
      </dsp:nvSpPr>
      <dsp:spPr>
        <a:xfrm>
          <a:off x="465025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Visibility</a:t>
          </a:r>
          <a:endParaRPr lang="en-US" sz="1800" b="1" kern="1200" dirty="0"/>
        </a:p>
      </dsp:txBody>
      <dsp:txXfrm>
        <a:off x="4650258" y="33995"/>
        <a:ext cx="1119113" cy="1119113"/>
      </dsp:txXfrm>
    </dsp:sp>
    <dsp:sp modelId="{C1391960-8161-4158-B367-36356066FFE3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21294043"/>
            <a:gd name="adj4" fmla="val 19765537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0A5C7-2436-4256-9396-1389055A4902}">
      <dsp:nvSpPr>
        <dsp:cNvPr id="0" name=""/>
        <dsp:cNvSpPr/>
      </dsp:nvSpPr>
      <dsp:spPr>
        <a:xfrm>
          <a:off x="5327014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Penetration</a:t>
          </a:r>
          <a:endParaRPr lang="en-US" sz="1400" b="1" kern="1200" dirty="0"/>
        </a:p>
      </dsp:txBody>
      <dsp:txXfrm>
        <a:off x="5327014" y="2116836"/>
        <a:ext cx="1119113" cy="1119113"/>
      </dsp:txXfrm>
    </dsp:sp>
    <dsp:sp modelId="{7C5D9841-3D7C-49A1-A41D-B36271439565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4015529"/>
            <a:gd name="adj4" fmla="val 2252670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40AF9-322F-4AAA-97AF-639A11F2BB17}">
      <dsp:nvSpPr>
        <dsp:cNvPr id="0" name=""/>
        <dsp:cNvSpPr/>
      </dsp:nvSpPr>
      <dsp:spPr>
        <a:xfrm>
          <a:off x="3555243" y="3404103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Increase in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Referrals</a:t>
          </a:r>
          <a:endParaRPr lang="en-US" sz="1800" b="1" kern="1200" dirty="0"/>
        </a:p>
      </dsp:txBody>
      <dsp:txXfrm>
        <a:off x="3555243" y="3404103"/>
        <a:ext cx="1119113" cy="1119113"/>
      </dsp:txXfrm>
    </dsp:sp>
    <dsp:sp modelId="{CA3DE7F9-019F-4A3A-9DE4-3C0D811A2721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8211614"/>
            <a:gd name="adj4" fmla="val 6448755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873A6-94BB-421C-99E9-838C7ADC646D}">
      <dsp:nvSpPr>
        <dsp:cNvPr id="0" name=""/>
        <dsp:cNvSpPr/>
      </dsp:nvSpPr>
      <dsp:spPr>
        <a:xfrm>
          <a:off x="1783472" y="2116836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Benefit to Veteran</a:t>
          </a:r>
          <a:endParaRPr lang="en-US" sz="1800" b="1" kern="1200" dirty="0"/>
        </a:p>
      </dsp:txBody>
      <dsp:txXfrm>
        <a:off x="1783472" y="2116836"/>
        <a:ext cx="1119113" cy="1119113"/>
      </dsp:txXfrm>
    </dsp:sp>
    <dsp:sp modelId="{A9E9DE05-372C-459C-A201-FAC50108134F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2298747"/>
            <a:gd name="adj4" fmla="val 10770240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E64A2-0CBA-414F-989B-1E8ADB3DB7B4}">
      <dsp:nvSpPr>
        <dsp:cNvPr id="0" name=""/>
        <dsp:cNvSpPr/>
      </dsp:nvSpPr>
      <dsp:spPr>
        <a:xfrm>
          <a:off x="2460228" y="33995"/>
          <a:ext cx="1119113" cy="1119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Outreach</a:t>
          </a:r>
          <a:endParaRPr lang="en-US" sz="1800" b="1" kern="1200" dirty="0"/>
        </a:p>
      </dsp:txBody>
      <dsp:txXfrm>
        <a:off x="2460228" y="33995"/>
        <a:ext cx="1119113" cy="1119113"/>
      </dsp:txXfrm>
    </dsp:sp>
    <dsp:sp modelId="{3D2E0E9B-4AC9-4F35-BD52-9D9D0C4EC9D0}">
      <dsp:nvSpPr>
        <dsp:cNvPr id="0" name=""/>
        <dsp:cNvSpPr/>
      </dsp:nvSpPr>
      <dsp:spPr>
        <a:xfrm>
          <a:off x="2015436" y="1347"/>
          <a:ext cx="4198726" cy="4198726"/>
        </a:xfrm>
        <a:prstGeom prst="circularArrow">
          <a:avLst>
            <a:gd name="adj1" fmla="val 5197"/>
            <a:gd name="adj2" fmla="val 335716"/>
            <a:gd name="adj3" fmla="val 16866515"/>
            <a:gd name="adj4" fmla="val 15197769"/>
            <a:gd name="adj5" fmla="val 606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04670-29BA-4BA9-8A08-0A6DC675CB9A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E4F27-68AC-4EDD-84A3-BDF147B3B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8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0CD80E-136F-44D4-A0CD-FA1A3F7047FE}" type="datetimeFigureOut">
              <a:rPr lang="en-US"/>
              <a:pPr>
                <a:defRPr/>
              </a:pPr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4CF731-85A7-4564-9073-01F046C77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16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3F3131-B887-49DD-BBF8-9B740C57549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CF731-85A7-4564-9073-01F046C771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CF731-85A7-4564-9073-01F046C771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CF731-85A7-4564-9073-01F046C771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F9ACE7-2EB8-4DB0-BDEF-BF223D773A23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CF731-85A7-4564-9073-01F046C7719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CF731-85A7-4564-9073-01F046C771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CF731-85A7-4564-9073-01F046C771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CF731-85A7-4564-9073-01F046C7719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CF731-85A7-4564-9073-01F046C7719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CF731-85A7-4564-9073-01F046C7719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The WRIISC pronounced “risk” was</a:t>
            </a:r>
            <a:r>
              <a:rPr lang="en-US" baseline="0" dirty="0" smtClean="0"/>
              <a:t> first organized based on recommendations from the Institute of Medicine.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NJ and DC were established first, followed by Palo Alto in 2008.</a:t>
            </a: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0DCCEE-AB08-4B72-AB55-C7683429623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0ED3EB-A494-48DF-A500-5AF6F6D5EB9D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CF731-85A7-4564-9073-01F046C7719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2998C7-9AA4-4B67-9E36-7EB063334529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CF731-85A7-4564-9073-01F046C771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CF731-85A7-4564-9073-01F046C771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CF731-85A7-4564-9073-01F046C771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CF731-85A7-4564-9073-01F046C771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F04440-FCB9-482D-A3D2-DDE650D2BB8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3DE850-7E55-4F87-9D8F-6EB7E170736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7D07C1-C0A5-4CDB-9700-89776452BF41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8" descr="WRIISC_to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0" descr="\\vhaeasfpc3\RUsers$\vhaeaschuaf\Desktop\WRIISC logo\TRIWRIISC_bottom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175"/>
            <a:ext cx="9153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M:\Assets\VA\VA Signatur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52400"/>
            <a:ext cx="24447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81363" y="76200"/>
            <a:ext cx="25812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3E7E"/>
                </a:solidFill>
              </a:rPr>
              <a:t>Office of Public Health &amp;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3E7E"/>
                </a:solidFill>
              </a:rPr>
              <a:t>Environmental Hazards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6" descr="\\vhaeasfpc3\RUsers$\vhaeaschuaf\Desktop\WRIISC logo\TRIWRIISC_bottom.e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72175"/>
            <a:ext cx="9153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D174C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ycr-fm.com/sqvws/Penn%20State%20York%20logo%20-%20gif.gif" TargetMode="External"/><Relationship Id="rId11" Type="http://schemas.openxmlformats.org/officeDocument/2006/relationships/hyperlink" Target="http://www.hopkinsmedicine.org/" TargetMode="External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relatedillness.va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WRIISC.DC@VA.GOV" TargetMode="External"/><Relationship Id="rId2" Type="http://schemas.openxmlformats.org/officeDocument/2006/relationships/hyperlink" Target="mailto:WRIISC.CA@V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arrelatedillness.va.gov/" TargetMode="External"/><Relationship Id="rId4" Type="http://schemas.openxmlformats.org/officeDocument/2006/relationships/hyperlink" Target="mailto:WRIISC.NJ@VA.GO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olitopics.com/uploaded_images/soldier20embrace-757545.jpg&amp;imgrefurl=http://www.politopics.com/2007/10/things-that-matter.html&amp;usg=__EzC6csGKxVORkCkl7mYSDl0nr2s=&amp;h=363&amp;w=346&amp;sz=36&amp;hl=en&amp;start=1&amp;um=1&amp;tbnid=UYdD5pVneN_-2M:&amp;tbnh=121&amp;tbnw=115&amp;prev=/images?q=combat+veterans+++pics&amp;hl=en&amp;sa=N&amp;um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RETURNING VETERANS WITH HEALTH CONCERNS AND EMERGING PROBLEMS</a:t>
            </a:r>
            <a:br>
              <a:rPr lang="en-US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905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War Related Illness &amp; Injury Study Center (WRIISC)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EVALUATION COMPONENTS</a:t>
            </a:r>
          </a:p>
        </p:txBody>
      </p:sp>
      <p:sp>
        <p:nvSpPr>
          <p:cNvPr id="13315" name="Subtitle 4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953000" cy="47545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History and Physical</a:t>
            </a:r>
          </a:p>
          <a:p>
            <a:pPr eaLnBrk="1" hangingPunct="1"/>
            <a:r>
              <a:rPr lang="en-US" sz="2400" dirty="0" smtClean="0"/>
              <a:t>Psychological Evaluation</a:t>
            </a:r>
          </a:p>
          <a:p>
            <a:pPr eaLnBrk="1" hangingPunct="1"/>
            <a:r>
              <a:rPr lang="en-US" sz="2400" dirty="0" smtClean="0"/>
              <a:t>Neuropsychological Evaluation</a:t>
            </a:r>
          </a:p>
          <a:p>
            <a:pPr eaLnBrk="1" hangingPunct="1"/>
            <a:r>
              <a:rPr lang="en-US" sz="2400" dirty="0" smtClean="0"/>
              <a:t>Environmental Exposure Assessment</a:t>
            </a:r>
          </a:p>
          <a:p>
            <a:pPr eaLnBrk="1" hangingPunct="1"/>
            <a:r>
              <a:rPr lang="en-US" sz="2400" dirty="0" smtClean="0"/>
              <a:t>Social Work Interview</a:t>
            </a:r>
          </a:p>
          <a:p>
            <a:pPr eaLnBrk="1" hangingPunct="1"/>
            <a:r>
              <a:rPr lang="en-US" sz="2400" dirty="0" smtClean="0"/>
              <a:t>Education Session</a:t>
            </a:r>
          </a:p>
          <a:p>
            <a:pPr eaLnBrk="1" hangingPunct="1"/>
            <a:r>
              <a:rPr lang="en-US" sz="2400" dirty="0" smtClean="0"/>
              <a:t>Complementary and Alternative Medicine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(CAM) </a:t>
            </a:r>
          </a:p>
          <a:p>
            <a:pPr eaLnBrk="1" hangingPunct="1"/>
            <a:r>
              <a:rPr lang="en-US" sz="2400" dirty="0" smtClean="0"/>
              <a:t>Labs, X-ray's, EKGs, PFTs</a:t>
            </a:r>
          </a:p>
          <a:p>
            <a:pPr eaLnBrk="1" hangingPunct="1">
              <a:buFont typeface="Arial" charset="0"/>
              <a:buChar char="•"/>
            </a:pPr>
            <a:endParaRPr lang="en-US" sz="2400" dirty="0" smtClean="0"/>
          </a:p>
          <a:p>
            <a:pPr eaLnBrk="1" hangingPunct="1">
              <a:buFont typeface="Arial" charset="0"/>
              <a:buChar char="•"/>
            </a:pPr>
            <a:endParaRPr lang="en-US" sz="2400" dirty="0" smtClean="0"/>
          </a:p>
        </p:txBody>
      </p:sp>
      <p:pic>
        <p:nvPicPr>
          <p:cNvPr id="13316" name="Picture 6" descr="Image of man talking to a wo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22925" y="1600200"/>
            <a:ext cx="257175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Exposure Assessment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Occupational and environmental medicine physicians conduct exposure evaluations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Also done as a stand alone service to any Veteran of any era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Can be done over the telephone for Veterans living around the U.S.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DVA WRIISC Brochure -  Exposure Clinic for Vete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152400"/>
            <a:ext cx="9269413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Interdisciplinary Team meeting with Veteran and family members</a:t>
            </a:r>
          </a:p>
          <a:p>
            <a:r>
              <a:rPr lang="en-US" dirty="0" smtClean="0"/>
              <a:t>Recommendations documented to Veteran and Primary Care Provider</a:t>
            </a:r>
          </a:p>
          <a:p>
            <a:r>
              <a:rPr lang="en-US" dirty="0" smtClean="0"/>
              <a:t>Follow up care provided at VA health facility of the Veteran’s residence</a:t>
            </a:r>
          </a:p>
          <a:p>
            <a:r>
              <a:rPr lang="en-US" dirty="0" smtClean="0"/>
              <a:t>WRIISC assessment one of many tools in the VA toolkit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FOLLOW UP</a:t>
            </a:r>
            <a:endParaRPr lang="en-US" dirty="0"/>
          </a:p>
        </p:txBody>
      </p:sp>
      <p:sp>
        <p:nvSpPr>
          <p:cNvPr id="15363" name="Subtitle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Follow up by Social Work at 1mo, 6 mo and 1 year post evaluation</a:t>
            </a:r>
          </a:p>
          <a:p>
            <a:pPr eaLnBrk="1" hangingPunct="1">
              <a:defRPr/>
            </a:pPr>
            <a:r>
              <a:rPr lang="en-US" sz="2800" dirty="0" smtClean="0"/>
              <a:t>Follow-up with VA primary care provider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Summary of findings and recommendations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 Satisfaction Surveys—Veteran &amp; Primary Care Provider</a:t>
            </a:r>
          </a:p>
          <a:p>
            <a:pPr eaLnBrk="1" hangingPunct="1">
              <a:defRPr/>
            </a:pPr>
            <a:r>
              <a:rPr lang="en-US" sz="2800" dirty="0" smtClean="0"/>
              <a:t>Follow-up health survey: 6 mo post eval</a:t>
            </a:r>
          </a:p>
          <a:p>
            <a:pPr lvl="1" eaLnBrk="1" hangingPunct="1">
              <a:defRPr/>
            </a:pPr>
            <a:r>
              <a:rPr lang="en-US" dirty="0" smtClean="0"/>
              <a:t>How satisfied?</a:t>
            </a:r>
          </a:p>
          <a:p>
            <a:pPr lvl="1" eaLnBrk="1" hangingPunct="1">
              <a:defRPr/>
            </a:pPr>
            <a:r>
              <a:rPr lang="en-US" dirty="0" smtClean="0"/>
              <a:t>Barriers to recommendation implementation?</a:t>
            </a:r>
          </a:p>
          <a:p>
            <a:pPr lvl="1" eaLnBrk="1" hangingPunct="1">
              <a:defRPr/>
            </a:pPr>
            <a:r>
              <a:rPr lang="en-US" dirty="0" smtClean="0"/>
              <a:t>Symptom management?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marL="0" lvl="1" indent="0" algn="ctr" eaLnBrk="1" hangingPunct="1">
              <a:buClr>
                <a:srgbClr val="ED174C"/>
              </a:buClr>
              <a:buFont typeface="Wingdings" pitchFamily="2" charset="2"/>
              <a:buNone/>
              <a:defRPr/>
            </a:pPr>
            <a:endParaRPr lang="en-US" dirty="0" smtClean="0"/>
          </a:p>
          <a:p>
            <a:pPr marL="0" lvl="1" indent="0" algn="ctr" eaLnBrk="1" hangingPunct="1">
              <a:buClr>
                <a:srgbClr val="ED174C"/>
              </a:buClr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The WRIISCs have been steadily expanding capacity since inception</a:t>
            </a:r>
          </a:p>
          <a:p>
            <a:pPr lvl="2"/>
            <a:r>
              <a:rPr lang="en-US" dirty="0" smtClean="0"/>
              <a:t>WRIISC sites increased from 2 to 3 in 2007 </a:t>
            </a:r>
          </a:p>
          <a:p>
            <a:r>
              <a:rPr lang="en-US" dirty="0" smtClean="0"/>
              <a:t>Complex health evaluations in more than 1400 veterans to date</a:t>
            </a:r>
          </a:p>
          <a:p>
            <a:r>
              <a:rPr lang="en-US" dirty="0" smtClean="0"/>
              <a:t>Patient Satisfaction Surveys overwhelmingly positive</a:t>
            </a:r>
          </a:p>
          <a:p>
            <a:pPr>
              <a:buNone/>
            </a:pPr>
            <a:r>
              <a:rPr lang="en-US" dirty="0" smtClean="0"/>
              <a:t> “</a:t>
            </a:r>
            <a:r>
              <a:rPr lang="en-US" sz="2000" b="1" i="1" dirty="0" smtClean="0"/>
              <a:t>I am an absolute firm believer that the WRIISC was instrumental in changing my life for the better.”—Brent Casey, Gulf War Veteran (2010)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27038"/>
            <a:ext cx="84582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EDUCATION AND RISK COMMUNICATION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114800"/>
            <a:ext cx="8153400" cy="1858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dirty="0" smtClean="0"/>
              <a:t> 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40964" name="Picture 5" descr="Image of woman smiling and interacting with another woman in a conference room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057400"/>
            <a:ext cx="4117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FOR VETERANS AND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419599"/>
          </a:xfrm>
        </p:spPr>
        <p:txBody>
          <a:bodyPr/>
          <a:lstStyle/>
          <a:p>
            <a:r>
              <a:rPr lang="en-US" dirty="0" smtClean="0"/>
              <a:t>Risk Communication</a:t>
            </a:r>
          </a:p>
          <a:p>
            <a:r>
              <a:rPr lang="en-US" dirty="0" smtClean="0"/>
              <a:t>Environmental Exposures and Assessment </a:t>
            </a:r>
          </a:p>
          <a:p>
            <a:r>
              <a:rPr lang="en-US" dirty="0" smtClean="0"/>
              <a:t>PTSD</a:t>
            </a:r>
          </a:p>
          <a:p>
            <a:r>
              <a:rPr lang="en-US" dirty="0" err="1" smtClean="0"/>
              <a:t>mTBI</a:t>
            </a:r>
            <a:endParaRPr lang="en-US" dirty="0" smtClean="0"/>
          </a:p>
          <a:p>
            <a:r>
              <a:rPr lang="en-US" dirty="0" smtClean="0"/>
              <a:t>Medically Unexplained Symptoms</a:t>
            </a:r>
          </a:p>
          <a:p>
            <a:r>
              <a:rPr lang="en-US" dirty="0" smtClean="0"/>
              <a:t>Reintegration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Military Culture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8" descr="Image of female clinician with stethoscope and clipboard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99562" y="2111274"/>
            <a:ext cx="2335876" cy="3503815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OUTREACH AND NETWORKING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Structured outreach strategy to reach Veterans via presentations and face to face meetings with:</a:t>
            </a:r>
          </a:p>
          <a:p>
            <a:pPr lvl="2"/>
            <a:r>
              <a:rPr lang="en-US" dirty="0" smtClean="0"/>
              <a:t>VAMC Directors and VISN Directors</a:t>
            </a:r>
          </a:p>
          <a:p>
            <a:pPr lvl="2"/>
            <a:r>
              <a:rPr lang="en-US" dirty="0" smtClean="0"/>
              <a:t>Representatives of Veteran Support Organizations (VSOs)</a:t>
            </a:r>
          </a:p>
          <a:p>
            <a:pPr lvl="2"/>
            <a:r>
              <a:rPr lang="en-US" dirty="0" smtClean="0"/>
              <a:t>VA and non-VA providers</a:t>
            </a:r>
          </a:p>
          <a:p>
            <a:pPr lvl="2"/>
            <a:r>
              <a:rPr lang="en-US" dirty="0" smtClean="0"/>
              <a:t>Staff of Vet Centers</a:t>
            </a:r>
          </a:p>
          <a:p>
            <a:pPr lvl="2"/>
            <a:r>
              <a:rPr lang="en-US" dirty="0" smtClean="0"/>
              <a:t>Military Community</a:t>
            </a:r>
          </a:p>
          <a:p>
            <a:pPr lvl="2"/>
            <a:r>
              <a:rPr lang="en-US" dirty="0" smtClean="0"/>
              <a:t>Families</a:t>
            </a:r>
          </a:p>
          <a:p>
            <a:endParaRPr lang="en-US" dirty="0" smtClean="0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OUTREACH EFFORTS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2400" cy="5867400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The War Related Illness and Injury Study Center (WRIISC)</a:t>
            </a:r>
            <a:br>
              <a:rPr lang="en-US" sz="360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> A national program in the Department of Veterans Affairs (VA)</a:t>
            </a:r>
            <a:r>
              <a:rPr lang="en-US" sz="2400" b="0" dirty="0" smtClean="0">
                <a:effectLst/>
                <a:latin typeface="+mn-lt"/>
              </a:rPr>
              <a:t>, initially 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+mn-lt"/>
              </a:rPr>
              <a:t>established</a:t>
            </a:r>
            <a:r>
              <a:rPr lang="en-US" sz="2400" b="0" dirty="0" smtClean="0">
                <a:latin typeface="+mn-lt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effectLst/>
                <a:latin typeface="+mn-lt"/>
              </a:rPr>
              <a:t>in 2001</a:t>
            </a:r>
            <a:r>
              <a:rPr lang="en-US" sz="2400" b="0" dirty="0" smtClean="0">
                <a:latin typeface="+mn-lt"/>
              </a:rPr>
              <a:t> to address post-deployment health issues from the </a:t>
            </a:r>
            <a:r>
              <a:rPr lang="en-US" sz="2400" b="0" dirty="0" smtClean="0">
                <a:latin typeface="+mn-lt"/>
              </a:rPr>
              <a:t>Gulf </a:t>
            </a:r>
            <a:r>
              <a:rPr lang="en-US" sz="2400" b="0" dirty="0" smtClean="0">
                <a:latin typeface="+mn-lt"/>
              </a:rPr>
              <a:t>War.</a:t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r>
              <a:rPr lang="en-US" sz="2400" b="0" dirty="0" smtClean="0">
                <a:latin typeface="+mn-lt"/>
              </a:rPr>
              <a:t/>
            </a:r>
            <a:br>
              <a:rPr lang="en-US" sz="2400" b="0" dirty="0" smtClean="0">
                <a:latin typeface="+mn-lt"/>
              </a:rPr>
            </a:br>
            <a:endParaRPr lang="en-US" sz="2400" b="0" dirty="0" smtClean="0">
              <a:latin typeface="+mn-lt"/>
            </a:endParaRPr>
          </a:p>
        </p:txBody>
      </p:sp>
      <p:pic>
        <p:nvPicPr>
          <p:cNvPr id="5" name="Picture 2" descr="Image of soldiers working on miss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1933" y="2895600"/>
            <a:ext cx="4300134" cy="2899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4800" dirty="0" smtClean="0"/>
              <a:t>RESEARCH</a:t>
            </a:r>
            <a:endParaRPr lang="en-US" sz="4800" dirty="0"/>
          </a:p>
        </p:txBody>
      </p:sp>
      <p:pic>
        <p:nvPicPr>
          <p:cNvPr id="4" name="Picture 7" descr="Image of a woman using a compound light microsco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1143000"/>
            <a:ext cx="3054141" cy="4525963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WRIISC RESEARCH COLLABORATIONS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1800" dirty="0" smtClean="0"/>
              <a:t>Mount Sinai School of Medicine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 dirty="0" smtClean="0"/>
              <a:t>New Jersey Medical School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 dirty="0" smtClean="0"/>
              <a:t>New York University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 dirty="0" smtClean="0"/>
              <a:t>Stanford University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 dirty="0" smtClean="0"/>
              <a:t>Johns Hopkins Medical School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 dirty="0" smtClean="0"/>
              <a:t>Georgetown University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 dirty="0" smtClean="0"/>
              <a:t>UC Berkeley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 dirty="0" smtClean="0"/>
              <a:t>Harvard Medical School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 dirty="0" smtClean="0"/>
              <a:t>University of Wisconsin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800" dirty="0" smtClean="0"/>
              <a:t>NASA</a:t>
            </a:r>
          </a:p>
          <a:p>
            <a:pPr eaLnBrk="1" hangingPunct="1">
              <a:lnSpc>
                <a:spcPct val="90000"/>
              </a:lnSpc>
            </a:pPr>
            <a:endParaRPr lang="en-US" sz="2500" dirty="0" smtClean="0"/>
          </a:p>
        </p:txBody>
      </p:sp>
      <p:sp>
        <p:nvSpPr>
          <p:cNvPr id="2049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20484" name="Picture 6" descr="http://www.wamc.amedd.army.mil/NR/rdonlyres/93BCE49B-57C7-4BD6-8708-20E6FEBB190D/356/NewLog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914400"/>
            <a:ext cx="10668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http://www.famous-logos.com/brands/medical/medical-logo-MSSM-0001-0548-brand.gif"/>
          <p:cNvPicPr>
            <a:picLocks noChangeAspect="1" noChangeArrowheads="1"/>
          </p:cNvPicPr>
          <p:nvPr/>
        </p:nvPicPr>
        <p:blipFill>
          <a:blip r:embed="rId3" cstate="print"/>
          <a:srcRect l="19200" r="19200"/>
          <a:stretch>
            <a:fillRect/>
          </a:stretch>
        </p:blipFill>
        <p:spPr bwMode="auto">
          <a:xfrm>
            <a:off x="228600" y="3352800"/>
            <a:ext cx="844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http://www.vascdoc.com/images/njms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962400"/>
            <a:ext cx="19050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http://newsroom.cisco.com/dlls/2009/ekits/nyu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2819400"/>
            <a:ext cx="6381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8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876800"/>
            <a:ext cx="1285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\\vhaeasfpc3\RUsers$\vhaeaschuaf\Desktop\UCSeal122x12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10150" y="4724400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\\vhaeasfpc3\RUsers$\vhaeaschuaf\Desktop\stanford_seal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4724400"/>
            <a:ext cx="1119188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2" descr="\\vhaeasfpc3\RUsers$\vhaeaschuaf\Desktop\Harvard_shield-Medical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4953000"/>
            <a:ext cx="758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4" descr="Johns Hopkins Medicine">
            <a:hlinkClick r:id="rId11" tooltip="Johns Hopkins Medicin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0" y="4876800"/>
            <a:ext cx="1752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6" descr="http://upload.wikimedia.org/wikipedia/en/3/3c/Seal_original_20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762000"/>
            <a:ext cx="11049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uwlogohom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" y="2209800"/>
            <a:ext cx="1213485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WRIISC RESEARCH</a:t>
            </a:r>
          </a:p>
        </p:txBody>
      </p:sp>
      <p:pic>
        <p:nvPicPr>
          <p:cNvPr id="21507" name="Content Placeholder 6" descr="Image of a woman using a micropipette and mixing in a microtiter plate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60525"/>
            <a:ext cx="4038600" cy="2835275"/>
          </a:xfrm>
        </p:spPr>
      </p:pic>
      <p:sp>
        <p:nvSpPr>
          <p:cNvPr id="21508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Basic Science Studies </a:t>
            </a:r>
          </a:p>
          <a:p>
            <a:pPr eaLnBrk="1" hangingPunct="1"/>
            <a:r>
              <a:rPr lang="en-US" dirty="0" smtClean="0"/>
              <a:t>Physiological Studies</a:t>
            </a:r>
          </a:p>
          <a:p>
            <a:pPr eaLnBrk="1" hangingPunct="1"/>
            <a:r>
              <a:rPr lang="en-US" dirty="0" err="1" smtClean="0"/>
              <a:t>Neuroimaging</a:t>
            </a:r>
            <a:r>
              <a:rPr lang="en-US" dirty="0" smtClean="0"/>
              <a:t> Studies</a:t>
            </a:r>
          </a:p>
          <a:p>
            <a:pPr eaLnBrk="1" hangingPunct="1"/>
            <a:r>
              <a:rPr lang="en-US" dirty="0" smtClean="0"/>
              <a:t>Behavioral studies</a:t>
            </a:r>
          </a:p>
          <a:p>
            <a:pPr eaLnBrk="1" hangingPunct="1"/>
            <a:r>
              <a:rPr lang="en-US" dirty="0" smtClean="0"/>
              <a:t>Clinical Treatment Trials</a:t>
            </a:r>
          </a:p>
          <a:p>
            <a:pPr eaLnBrk="1" hangingPunct="1"/>
            <a:r>
              <a:rPr lang="en-US" dirty="0" smtClean="0"/>
              <a:t>Health Services Research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9459" name="Subtitle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buFont typeface="Tahoma" pitchFamily="34" charset="0"/>
              <a:buAutoNum type="arabicPeriod"/>
            </a:pPr>
            <a:r>
              <a:rPr lang="en-US" sz="2200" dirty="0" smtClean="0"/>
              <a:t>The WRIISC is a VA National Resource for Veterans of all eras with a holistic approach by a multi-disciplinary team of clinicians and scientists who focus on post-deployment health, managing symptoms and improving function.</a:t>
            </a:r>
          </a:p>
          <a:p>
            <a:pPr eaLnBrk="1" hangingPunct="1">
              <a:buFont typeface="Tahoma" pitchFamily="34" charset="0"/>
              <a:buAutoNum type="arabicPeriod"/>
            </a:pPr>
            <a:r>
              <a:rPr lang="en-US" sz="2200" dirty="0" smtClean="0"/>
              <a:t>Primary WRIISC components are c</a:t>
            </a:r>
            <a:r>
              <a:rPr lang="en-US" sz="2400" dirty="0" smtClean="0"/>
              <a:t>omprehensive clinical evaluations</a:t>
            </a:r>
            <a:r>
              <a:rPr lang="en-US" sz="2200" dirty="0" smtClean="0"/>
              <a:t>, research, education and risk communication.</a:t>
            </a:r>
          </a:p>
          <a:p>
            <a:pPr eaLnBrk="1" hangingPunct="1">
              <a:buFont typeface="+mj-lt"/>
              <a:buAutoNum type="arabicPeriod"/>
            </a:pPr>
            <a:r>
              <a:rPr lang="en-US" sz="2200" dirty="0" smtClean="0"/>
              <a:t>Once seen by the WRIISC, Veterans return to their VA facilities for follow up care.</a:t>
            </a:r>
          </a:p>
          <a:p>
            <a:pPr>
              <a:buFont typeface="+mj-lt"/>
              <a:buAutoNum type="arabicPeriod"/>
            </a:pPr>
            <a:r>
              <a:rPr lang="en-US" sz="2200" dirty="0" smtClean="0"/>
              <a:t>Referrals are routed by the National Referral Program Coordinator–a two step process that includes the WRIISC  referral form (10-0417) faxed to 202-495-5974 and the WRIISC  assessment note in CPRS.</a:t>
            </a:r>
          </a:p>
          <a:p>
            <a:pPr eaLnBrk="1" hangingPunct="1">
              <a:buFont typeface="+mj-lt"/>
              <a:buAutoNum type="arabicPeriod"/>
            </a:pPr>
            <a:r>
              <a:rPr lang="en-US" sz="2200" dirty="0" smtClean="0"/>
              <a:t>Website:  </a:t>
            </a:r>
            <a:r>
              <a:rPr lang="en-US" sz="2200" dirty="0" smtClean="0">
                <a:hlinkClick r:id="rId3"/>
              </a:rPr>
              <a:t>www.warrelatedillness.va.gov</a:t>
            </a:r>
            <a:r>
              <a:rPr lang="en-US" sz="2200" dirty="0" smtClean="0"/>
              <a:t> </a:t>
            </a:r>
          </a:p>
          <a:p>
            <a:pPr eaLnBrk="1" hangingPunct="1">
              <a:buNone/>
            </a:pP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WRIISC 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b="1" dirty="0" smtClean="0"/>
              <a:t>NATIONAL REFERRAL PROGRAM </a:t>
            </a:r>
          </a:p>
          <a:p>
            <a:pPr>
              <a:buNone/>
            </a:pPr>
            <a:r>
              <a:rPr lang="en-US" b="1" dirty="0" smtClean="0"/>
              <a:t>   FAX NUMBER:  </a:t>
            </a:r>
            <a:r>
              <a:rPr lang="en-US" dirty="0" smtClean="0"/>
              <a:t>202-495-5974</a:t>
            </a:r>
          </a:p>
          <a:p>
            <a:r>
              <a:rPr lang="en-US" b="1" dirty="0" smtClean="0"/>
              <a:t>CA WRIISC</a:t>
            </a:r>
            <a:r>
              <a:rPr lang="en-US" dirty="0" smtClean="0"/>
              <a:t>:  1-888-482-4376 or</a:t>
            </a:r>
          </a:p>
          <a:p>
            <a:pPr lvl="1">
              <a:buNone/>
            </a:pPr>
            <a:r>
              <a:rPr lang="en-US" dirty="0" smtClean="0">
                <a:hlinkClick r:id="rId2"/>
              </a:rPr>
              <a:t>WRIISC.CA@VA.GOV</a:t>
            </a:r>
            <a:endParaRPr lang="en-US" dirty="0" smtClean="0"/>
          </a:p>
          <a:p>
            <a:r>
              <a:rPr lang="en-US" b="1" dirty="0" smtClean="0"/>
              <a:t>DC WRIISC</a:t>
            </a:r>
            <a:r>
              <a:rPr lang="en-US" dirty="0" smtClean="0"/>
              <a:t>:  1-800-722-8340 or </a:t>
            </a:r>
            <a:r>
              <a:rPr lang="en-US" dirty="0" smtClean="0">
                <a:hlinkClick r:id="rId3"/>
              </a:rPr>
              <a:t>WRIISC.DC@VA.GOV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NJ WRIISC:  </a:t>
            </a:r>
            <a:r>
              <a:rPr lang="en-US" dirty="0" smtClean="0"/>
              <a:t>1-800-248-8005 or </a:t>
            </a:r>
            <a:r>
              <a:rPr lang="en-US" dirty="0" smtClean="0">
                <a:hlinkClick r:id="rId4"/>
              </a:rPr>
              <a:t>WRIISC.NJ@VA.GOV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www.warrelatedillness.va.gov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OEF Soldiers with guns clearing rounding a corner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47744" cy="3340608"/>
          </a:xfrm>
        </p:spPr>
      </p:pic>
      <p:pic>
        <p:nvPicPr>
          <p:cNvPr id="6" name="Picture 5" descr="Image of Vietnam style jungle comba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762000"/>
            <a:ext cx="3200400" cy="3147326"/>
          </a:xfrm>
          <a:prstGeom prst="rect">
            <a:avLst/>
          </a:prstGeom>
        </p:spPr>
      </p:pic>
      <p:pic>
        <p:nvPicPr>
          <p:cNvPr id="7" name="Picture 6" descr="Image of a C-130 female crew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581400"/>
            <a:ext cx="2667000" cy="2095500"/>
          </a:xfrm>
          <a:prstGeom prst="rect">
            <a:avLst/>
          </a:prstGeom>
        </p:spPr>
      </p:pic>
      <p:pic>
        <p:nvPicPr>
          <p:cNvPr id="8" name="Picture 7" descr="Image of soldier hugging his family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3048000"/>
            <a:ext cx="4341707" cy="2905760"/>
          </a:xfrm>
          <a:prstGeom prst="rect">
            <a:avLst/>
          </a:prstGeom>
        </p:spPr>
      </p:pic>
      <p:pic>
        <p:nvPicPr>
          <p:cNvPr id="9" name="Picture 8" descr="Image of combat wounded Marine with family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228600"/>
            <a:ext cx="1920240" cy="23896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Questions??</a:t>
            </a:r>
            <a:endParaRPr lang="en-US" dirty="0"/>
          </a:p>
        </p:txBody>
      </p:sp>
      <p:pic>
        <p:nvPicPr>
          <p:cNvPr id="21507" name="Picture 22" descr="American flag overlayed outline of continental U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00200" y="795338"/>
            <a:ext cx="5943600" cy="5072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WRIISC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Deployed Veterans have unique healthcare issues and concerns. The WRIISC now serves Veterans from any era or conflict with war related illnesses and injuries through clinical assessments, education, and  research.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8" name="Picture 3" descr="Soldiers embrace next to burning materia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002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 of woman speaking to a man"/>
          <p:cNvPicPr>
            <a:picLocks noChangeAspect="1" noChangeArrowheads="1"/>
          </p:cNvPicPr>
          <p:nvPr/>
        </p:nvPicPr>
        <p:blipFill>
          <a:blip r:embed="rId5" cstate="print"/>
          <a:srcRect b="31191"/>
          <a:stretch>
            <a:fillRect/>
          </a:stretch>
        </p:blipFill>
        <p:spPr bwMode="auto">
          <a:xfrm>
            <a:off x="5867400" y="3733800"/>
            <a:ext cx="23622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WHERE WE 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/>
              <a:t>Three National Locations Covering Three Regions</a:t>
            </a:r>
          </a:p>
          <a:p>
            <a:pPr algn="ctr">
              <a:buNone/>
            </a:pPr>
            <a:endParaRPr lang="en-US" b="1" u="sng" dirty="0" smtClean="0"/>
          </a:p>
          <a:p>
            <a:pPr algn="ctr">
              <a:buNone/>
            </a:pPr>
            <a:r>
              <a:rPr lang="en-US" dirty="0" smtClean="0"/>
              <a:t>East Orange, New Jersey</a:t>
            </a:r>
          </a:p>
          <a:p>
            <a:pPr algn="ctr">
              <a:buNone/>
            </a:pPr>
            <a:r>
              <a:rPr lang="en-US" dirty="0" smtClean="0"/>
              <a:t>Washington, DC</a:t>
            </a:r>
          </a:p>
          <a:p>
            <a:pPr algn="ctr">
              <a:buNone/>
            </a:pPr>
            <a:r>
              <a:rPr lang="en-US" dirty="0" smtClean="0"/>
              <a:t>Palo Alto, California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WRIISC REGIONAL MAP</a:t>
            </a:r>
          </a:p>
        </p:txBody>
      </p:sp>
      <p:pic>
        <p:nvPicPr>
          <p:cNvPr id="2051" name="Content Placeholder 8" descr="WRIISC Regional Map labelled state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2463" y="1143001"/>
            <a:ext cx="5299075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REFER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Complex health history with no known etiology (medically unexplained symptoms—MUS) </a:t>
            </a:r>
          </a:p>
          <a:p>
            <a:r>
              <a:rPr lang="en-US" dirty="0" smtClean="0"/>
              <a:t>History includes many tests and treatment with little to no symptom improvement</a:t>
            </a:r>
          </a:p>
          <a:p>
            <a:r>
              <a:rPr lang="en-US" dirty="0" smtClean="0"/>
              <a:t>Possible deployment-related environmental exposures</a:t>
            </a:r>
          </a:p>
          <a:p>
            <a:r>
              <a:rPr lang="en-US" dirty="0" smtClean="0"/>
              <a:t>Second opinion is not available locally</a:t>
            </a:r>
          </a:p>
          <a:p>
            <a:r>
              <a:rPr lang="en-US" dirty="0" smtClean="0"/>
              <a:t>Providers frustrated with lack in progress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Fax the following to the National Referral Program Coordinator at 202-495-5974</a:t>
            </a:r>
          </a:p>
          <a:p>
            <a:pPr marL="971550" lvl="1" indent="-514350"/>
            <a:r>
              <a:rPr lang="en-US" sz="2400" dirty="0" smtClean="0"/>
              <a:t>WRIISC Pre-screen form (10-0417) in the VA Handbook</a:t>
            </a:r>
          </a:p>
          <a:p>
            <a:pPr marL="971550" lvl="1" indent="-514350"/>
            <a:r>
              <a:rPr lang="en-US" sz="2400" dirty="0" smtClean="0"/>
              <a:t>Veteran’s DD214, if available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Primary Care Providers Complete the Referral process through CPRS</a:t>
            </a:r>
          </a:p>
          <a:p>
            <a:pPr marL="914400" lvl="1" indent="-514350"/>
            <a:r>
              <a:rPr lang="en-US" sz="2400" dirty="0" smtClean="0"/>
              <a:t>Notes Tab (NOT CONSULTS), New Note, WRIISC Assessment Note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400" dirty="0" smtClean="0"/>
              <a:t>Call your regional WRIISC Program</a:t>
            </a:r>
          </a:p>
          <a:p>
            <a:pPr marL="971550" lvl="1" indent="-514350">
              <a:buNone/>
            </a:pPr>
            <a:endParaRPr lang="en-US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WRIISC </a:t>
            </a:r>
            <a:r>
              <a:rPr lang="en-US" dirty="0" smtClean="0">
                <a:solidFill>
                  <a:schemeClr val="tx1"/>
                </a:solidFill>
              </a:rPr>
              <a:t>CLINICAL </a:t>
            </a:r>
            <a:r>
              <a:rPr lang="en-US" dirty="0" smtClean="0"/>
              <a:t>TEAM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147" name="Subtitle 4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3434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Physicians</a:t>
            </a:r>
          </a:p>
          <a:p>
            <a:pPr eaLnBrk="1" hangingPunct="1"/>
            <a:r>
              <a:rPr lang="en-US" sz="2000" dirty="0" smtClean="0"/>
              <a:t>Physician assistants</a:t>
            </a:r>
          </a:p>
          <a:p>
            <a:pPr eaLnBrk="1" hangingPunct="1"/>
            <a:r>
              <a:rPr lang="en-US" sz="2000" dirty="0" smtClean="0"/>
              <a:t>Nurses</a:t>
            </a:r>
          </a:p>
          <a:p>
            <a:pPr eaLnBrk="1" hangingPunct="1"/>
            <a:r>
              <a:rPr lang="en-US" sz="2000" dirty="0" smtClean="0"/>
              <a:t>Nurse practitioners</a:t>
            </a:r>
          </a:p>
          <a:p>
            <a:pPr eaLnBrk="1" hangingPunct="1"/>
            <a:r>
              <a:rPr lang="en-US" sz="2000" dirty="0" smtClean="0"/>
              <a:t>Specialists in environmental exposure assessments</a:t>
            </a:r>
          </a:p>
          <a:p>
            <a:pPr eaLnBrk="1" hangingPunct="1"/>
            <a:r>
              <a:rPr lang="en-US" sz="2000" dirty="0" smtClean="0"/>
              <a:t>Psychologists</a:t>
            </a:r>
          </a:p>
          <a:p>
            <a:pPr eaLnBrk="1" hangingPunct="1"/>
            <a:r>
              <a:rPr lang="en-US" sz="2000" dirty="0" smtClean="0"/>
              <a:t>Neuropsychologists</a:t>
            </a:r>
          </a:p>
          <a:p>
            <a:pPr eaLnBrk="1" hangingPunct="1"/>
            <a:r>
              <a:rPr lang="en-US" sz="2000" dirty="0" smtClean="0"/>
              <a:t>Social workers</a:t>
            </a:r>
          </a:p>
        </p:txBody>
      </p:sp>
      <p:sp>
        <p:nvSpPr>
          <p:cNvPr id="6148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2672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Risk communication specialists</a:t>
            </a:r>
          </a:p>
          <a:p>
            <a:pPr eaLnBrk="1" hangingPunct="1"/>
            <a:r>
              <a:rPr lang="en-US" sz="2000" dirty="0" smtClean="0"/>
              <a:t>Health education specialists</a:t>
            </a:r>
          </a:p>
          <a:p>
            <a:pPr eaLnBrk="1" hangingPunct="1"/>
            <a:r>
              <a:rPr lang="en-US" sz="2000" dirty="0" smtClean="0"/>
              <a:t>Health care professionals that specialize in Complementary and Alternative Medicine (CAM) such as: </a:t>
            </a:r>
          </a:p>
          <a:p>
            <a:pPr lvl="1" eaLnBrk="1" hangingPunct="1"/>
            <a:r>
              <a:rPr lang="en-US" sz="1600" dirty="0" smtClean="0"/>
              <a:t>Acupuncturists </a:t>
            </a:r>
          </a:p>
          <a:p>
            <a:pPr lvl="1" eaLnBrk="1" hangingPunct="1"/>
            <a:r>
              <a:rPr lang="en-US" sz="1600" dirty="0" smtClean="0"/>
              <a:t>Yoga instructors </a:t>
            </a:r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EVALUATIONS</a:t>
            </a:r>
          </a:p>
        </p:txBody>
      </p:sp>
      <p:sp>
        <p:nvSpPr>
          <p:cNvPr id="11267" name="Subtitle 4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534400" cy="5410200"/>
          </a:xfrm>
        </p:spPr>
        <p:txBody>
          <a:bodyPr/>
          <a:lstStyle/>
          <a:p>
            <a:pPr eaLnBrk="1" hangingPunct="1"/>
            <a:endParaRPr lang="en-US" sz="2400" b="1" u="sng" dirty="0" smtClean="0"/>
          </a:p>
          <a:p>
            <a:pPr eaLnBrk="1" hangingPunct="1"/>
            <a:r>
              <a:rPr lang="en-US" sz="2400" b="1" u="sng" dirty="0" smtClean="0"/>
              <a:t>Comprehensive Interdisciplinary Evaluation</a:t>
            </a:r>
          </a:p>
          <a:p>
            <a:pPr eaLnBrk="1" hangingPunct="1">
              <a:buNone/>
            </a:pPr>
            <a:endParaRPr lang="en-US" sz="2400" b="1" u="sng" dirty="0" smtClean="0"/>
          </a:p>
          <a:p>
            <a:pPr lvl="1" eaLnBrk="1" hangingPunct="1"/>
            <a:r>
              <a:rPr lang="en-US" sz="2000" dirty="0" smtClean="0"/>
              <a:t>Focus is on symptoms and improving function.</a:t>
            </a:r>
          </a:p>
          <a:p>
            <a:pPr lvl="1" eaLnBrk="1" hangingPunct="1"/>
            <a:r>
              <a:rPr lang="en-US" sz="2000" dirty="0" smtClean="0"/>
              <a:t>Comprehensive environmental exposure consults available for Veterans of any conflict - No referral necessary and phone consults available.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b="1" u="sng" dirty="0" smtClean="0"/>
              <a:t>Duration of Exam</a:t>
            </a:r>
          </a:p>
          <a:p>
            <a:pPr eaLnBrk="1" hangingPunct="1">
              <a:buNone/>
            </a:pPr>
            <a:endParaRPr lang="en-US" sz="2400" b="1" u="sng" dirty="0" smtClean="0"/>
          </a:p>
          <a:p>
            <a:pPr lvl="1" eaLnBrk="1" hangingPunct="1"/>
            <a:r>
              <a:rPr lang="en-US" sz="2000" dirty="0" smtClean="0"/>
              <a:t>1 to 5 day evaluations as pre-determined by WRIISC clinical team and depending on location of program.</a:t>
            </a:r>
          </a:p>
          <a:p>
            <a:pPr lvl="1" eaLnBrk="1" hangingPunct="1"/>
            <a:r>
              <a:rPr lang="en-US" sz="2000" dirty="0" smtClean="0"/>
              <a:t>Based on complexity of case and the individual Veteran’s needs. </a:t>
            </a:r>
          </a:p>
          <a:p>
            <a:pPr lvl="1" eaLnBrk="1" hangingPunct="1">
              <a:buNone/>
            </a:pP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080444"/>
            <a:ext cx="4038600" cy="4571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WRIISC Template">
  <a:themeElements>
    <a:clrScheme name="WRIISC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RIISC templat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ISC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EE4C023AD4F46AEDB9FE490D5D57D" ma:contentTypeVersion="1" ma:contentTypeDescription="Create a new document." ma:contentTypeScope="" ma:versionID="828cfc374e49bb1c429f2115862bccd3">
  <xsd:schema xmlns:xsd="http://www.w3.org/2001/XMLSchema" xmlns:p="http://schemas.microsoft.com/office/2006/metadata/properties" xmlns:ns2="c0e42e06-ad23-464f-aedb-9fe490d5d57d" targetNamespace="http://schemas.microsoft.com/office/2006/metadata/properties" ma:root="true" ma:fieldsID="2a30dfa61cbc7cb2f052441d38aa2f94" ns2:_="">
    <xsd:import namespace="c0e42e06-ad23-464f-aedb-9fe490d5d57d"/>
    <xsd:element name="properties">
      <xsd:complexType>
        <xsd:sequence>
          <xsd:element name="documentManagement">
            <xsd:complexType>
              <xsd:all>
                <xsd:element ref="ns2:Target_x0020_Audienc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0e42e06-ad23-464f-aedb-9fe490d5d57d" elementFormDefault="qualified">
    <xsd:import namespace="http://schemas.microsoft.com/office/2006/documentManagement/types"/>
    <xsd:element name="Target_x0020_Audiences" ma:index="8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rget_x0020_Audiences xmlns="c0e42e06-ad23-464f-aedb-9fe490d5d57d" xsi:nil="true"/>
  </documentManagement>
</p:properties>
</file>

<file path=customXml/itemProps1.xml><?xml version="1.0" encoding="utf-8"?>
<ds:datastoreItem xmlns:ds="http://schemas.openxmlformats.org/officeDocument/2006/customXml" ds:itemID="{5EF80B1C-1C5D-4517-A300-D4991C54CE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e42e06-ad23-464f-aedb-9fe490d5d57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68739EB-52FB-4304-AF7D-A15400DC80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3C0797-1355-47EA-BBC7-6EB0DD2E7EE2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c0e42e06-ad23-464f-aedb-9fe490d5d57d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TriWRIISC ppt template</Template>
  <TotalTime>1487</TotalTime>
  <Words>841</Words>
  <Application>Microsoft Office PowerPoint</Application>
  <PresentationFormat>On-screen Show (4:3)</PresentationFormat>
  <Paragraphs>184</Paragraphs>
  <Slides>26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TriWRIISC Template</vt:lpstr>
      <vt:lpstr>RETURNING VETERANS WITH HEALTH CONCERNS AND EMERGING PROBLEMS </vt:lpstr>
      <vt:lpstr>     The War Related Illness and Injury Study Center (WRIISC)  A national program in the Department of Veterans Affairs (VA), initially established in 2001 to address post-deployment health issues from the Gulf War.            </vt:lpstr>
      <vt:lpstr>ABOUT THE WRIISC</vt:lpstr>
      <vt:lpstr>WHERE WE ARE</vt:lpstr>
      <vt:lpstr>WRIISC REGIONAL MAP</vt:lpstr>
      <vt:lpstr>REASONS TO REFER</vt:lpstr>
      <vt:lpstr>REFERRAL PROCESS</vt:lpstr>
      <vt:lpstr>THE WRIISC CLINICAL TEAM </vt:lpstr>
      <vt:lpstr>CLINICAL EVALUATIONS</vt:lpstr>
      <vt:lpstr>CLINICAL EVALUATION COMPONENTS</vt:lpstr>
      <vt:lpstr>Exposure Assessment</vt:lpstr>
      <vt:lpstr>PowerPoint Presentation</vt:lpstr>
      <vt:lpstr>TREATMENT ROADMAP</vt:lpstr>
      <vt:lpstr>CLINICAL FOLLOW UP</vt:lpstr>
      <vt:lpstr>CLINICAL STATISTICS</vt:lpstr>
      <vt:lpstr>EDUCATION AND RISK COMMUNICATION</vt:lpstr>
      <vt:lpstr>EDUCATION FOR VETERANS AND PROVIDERS</vt:lpstr>
      <vt:lpstr>OUTREACH AND NETWORKING</vt:lpstr>
      <vt:lpstr>EDUCATION AND OUTREACH EFFORTS</vt:lpstr>
      <vt:lpstr>RESEARCH</vt:lpstr>
      <vt:lpstr>WRIISC RESEARCH COLLABORATIONS</vt:lpstr>
      <vt:lpstr>WRIISC RESEARCH</vt:lpstr>
      <vt:lpstr>SUMMARY</vt:lpstr>
      <vt:lpstr>WRIISC CONTACT INFO</vt:lpstr>
      <vt:lpstr> </vt:lpstr>
      <vt:lpstr>Questions??</vt:lpstr>
    </vt:vector>
  </TitlesOfParts>
  <Company>Department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Returning Veterans with Health Concerns and Emerging Problems: How can they get help?</dc:title>
  <dc:subject>returning Veterans, health concerns, help</dc:subject>
  <dc:creator>William M. Keyes, QMC (SW) U.S. Navy (Retired)</dc:creator>
  <cp:keywords>WRIISC, VA, clinical, referral, services, health care, post-deployment, education, risk communication, research, exposure</cp:keywords>
  <cp:lastModifiedBy>Chua, Florence B.</cp:lastModifiedBy>
  <cp:revision>243</cp:revision>
  <dcterms:created xsi:type="dcterms:W3CDTF">2009-07-31T12:19:58Z</dcterms:created>
  <dcterms:modified xsi:type="dcterms:W3CDTF">2014-10-22T17:23:21Z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0x010100062EE4C023AD4F46AEDB9FE490D5D57D</vt:lpwstr>
  </property>
</Properties>
</file>