
<file path=[Content_Types].xml><?xml version="1.0" encoding="utf-8"?>
<Types xmlns="http://schemas.openxmlformats.org/package/2006/content-types">
  <Override PartName="/customXml/itemProps3.xml" ContentType="application/vnd.openxmlformats-officedocument.customXmlProperties+xml"/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4"/>
  </p:sldMasterIdLst>
  <p:notesMasterIdLst>
    <p:notesMasterId r:id="rId36"/>
  </p:notesMasterIdLst>
  <p:sldIdLst>
    <p:sldId id="256" r:id="rId5"/>
    <p:sldId id="263" r:id="rId6"/>
    <p:sldId id="257" r:id="rId7"/>
    <p:sldId id="258" r:id="rId8"/>
    <p:sldId id="259" r:id="rId9"/>
    <p:sldId id="260" r:id="rId10"/>
    <p:sldId id="261" r:id="rId11"/>
    <p:sldId id="297" r:id="rId12"/>
    <p:sldId id="307" r:id="rId13"/>
    <p:sldId id="308" r:id="rId14"/>
    <p:sldId id="309" r:id="rId15"/>
    <p:sldId id="310" r:id="rId16"/>
    <p:sldId id="311" r:id="rId17"/>
    <p:sldId id="317" r:id="rId18"/>
    <p:sldId id="323" r:id="rId19"/>
    <p:sldId id="318" r:id="rId20"/>
    <p:sldId id="319" r:id="rId21"/>
    <p:sldId id="320" r:id="rId22"/>
    <p:sldId id="321" r:id="rId23"/>
    <p:sldId id="322" r:id="rId24"/>
    <p:sldId id="324" r:id="rId25"/>
    <p:sldId id="327" r:id="rId26"/>
    <p:sldId id="328" r:id="rId27"/>
    <p:sldId id="329" r:id="rId28"/>
    <p:sldId id="267" r:id="rId29"/>
    <p:sldId id="283" r:id="rId30"/>
    <p:sldId id="284" r:id="rId31"/>
    <p:sldId id="285" r:id="rId32"/>
    <p:sldId id="325" r:id="rId33"/>
    <p:sldId id="326" r:id="rId34"/>
    <p:sldId id="294" r:id="rId3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4FC9D3-1BA4-454F-80A0-78D849828275}" type="datetimeFigureOut">
              <a:rPr lang="en-US" smtClean="0"/>
              <a:pPr/>
              <a:t>8/26/2011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F1B874-F655-4F5A-9502-6C9E9A205ED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smtClean="0"/>
              <a:t>Cut at Mid Thalamus</a:t>
            </a:r>
          </a:p>
        </p:txBody>
      </p:sp>
      <p:sp>
        <p:nvSpPr>
          <p:cNvPr id="317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864842E-43B2-4772-8987-71D03CF9543E}" type="slidenum">
              <a:rPr lang="en-US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smtClean="0"/>
              <a:t>Cut at Mid CC</a:t>
            </a:r>
          </a:p>
        </p:txBody>
      </p:sp>
      <p:sp>
        <p:nvSpPr>
          <p:cNvPr id="327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D212CBF-B2CF-46FE-8AD1-B17EF10BA9D1}" type="slidenum">
              <a:rPr lang="en-US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emf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8" descr="WRIISC_top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53525" cy="1381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80" descr="\\vhaeasfpc3\RUsers$\vhaeaschuaf\Desktop\WRIISC logo\TRIWRIISC_bottom.e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972175"/>
            <a:ext cx="9153525" cy="885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6" descr="M:\Assets\VA\VA Signature.e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553200" y="152400"/>
            <a:ext cx="2444750" cy="41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4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>
                <a:latin typeface="Tahoma" pitchFamily="34" charset="0"/>
              </a:defRPr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52400"/>
            <a:ext cx="86106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266700" y="1447800"/>
            <a:ext cx="8610600" cy="22621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6700" y="3862388"/>
            <a:ext cx="8610600" cy="22637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04800" y="6477000"/>
            <a:ext cx="2133600" cy="22860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667000" y="6477000"/>
            <a:ext cx="2895600" cy="22860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791200" y="6477000"/>
            <a:ext cx="2133600" cy="22860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fld id="{1580E155-76B1-452F-B892-3014A55103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DDDDDD"/>
            </a:gs>
            <a:gs pos="50000">
              <a:schemeClr val="bg1"/>
            </a:gs>
            <a:gs pos="100000">
              <a:srgbClr val="DDDDDD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76" descr="\\vhaeasfpc3\RUsers$\vhaeaschuaf\Desktop\WRIISC logo\TRIWRIISC_bottom.emf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0" y="5972175"/>
            <a:ext cx="9153525" cy="885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99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5" r:id="rId12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ED174C"/>
        </a:buClr>
        <a:buFont typeface="Wingdings" pitchFamily="2" charset="2"/>
        <a:buChar char="§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wmf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057399"/>
            <a:ext cx="7772400" cy="2743201"/>
          </a:xfrm>
        </p:spPr>
        <p:txBody>
          <a:bodyPr/>
          <a:lstStyle/>
          <a:p>
            <a:pPr>
              <a:defRPr/>
            </a:pPr>
            <a:r>
              <a:rPr lang="en-US" sz="4400" u="sng" kern="1200" dirty="0" smtClean="0">
                <a:solidFill>
                  <a:srgbClr val="002060"/>
                </a:solidFill>
                <a:effectLst/>
                <a:latin typeface="Georgia" pitchFamily="18" charset="0"/>
                <a:cs typeface="Times New Roman" pitchFamily="18" charset="0"/>
              </a:rPr>
              <a:t/>
            </a:r>
            <a:br>
              <a:rPr lang="en-US" sz="4400" u="sng" kern="1200" dirty="0" smtClean="0">
                <a:solidFill>
                  <a:srgbClr val="002060"/>
                </a:solidFill>
                <a:effectLst/>
                <a:latin typeface="Georgia" pitchFamily="18" charset="0"/>
                <a:cs typeface="Times New Roman" pitchFamily="18" charset="0"/>
              </a:rPr>
            </a:br>
            <a:r>
              <a:rPr lang="en-US" sz="4400" u="sng" kern="1200" dirty="0" smtClean="0">
                <a:solidFill>
                  <a:srgbClr val="002060"/>
                </a:solidFill>
                <a:effectLst/>
                <a:latin typeface="Georgia" pitchFamily="18" charset="0"/>
                <a:cs typeface="Times New Roman" pitchFamily="18" charset="0"/>
              </a:rPr>
              <a:t>Traumatic Brain Injury </a:t>
            </a:r>
            <a:br>
              <a:rPr lang="en-US" sz="4400" u="sng" kern="1200" dirty="0" smtClean="0">
                <a:solidFill>
                  <a:srgbClr val="002060"/>
                </a:solidFill>
                <a:effectLst/>
                <a:latin typeface="Georgia" pitchFamily="18" charset="0"/>
                <a:cs typeface="Times New Roman" pitchFamily="18" charset="0"/>
              </a:rPr>
            </a:br>
            <a:r>
              <a:rPr lang="en-US" kern="1200" dirty="0" smtClean="0">
                <a:solidFill>
                  <a:srgbClr val="002060"/>
                </a:solidFill>
                <a:effectLst/>
                <a:latin typeface="Georgia" pitchFamily="18" charset="0"/>
                <a:cs typeface="Times New Roman" pitchFamily="18" charset="0"/>
              </a:rPr>
              <a:t>Diagnostic Challenges &amp;</a:t>
            </a:r>
            <a:br>
              <a:rPr lang="en-US" kern="1200" dirty="0" smtClean="0">
                <a:solidFill>
                  <a:srgbClr val="002060"/>
                </a:solidFill>
                <a:effectLst/>
                <a:latin typeface="Georgia" pitchFamily="18" charset="0"/>
                <a:cs typeface="Times New Roman" pitchFamily="18" charset="0"/>
              </a:rPr>
            </a:br>
            <a:r>
              <a:rPr lang="en-US" kern="1200" dirty="0" smtClean="0">
                <a:solidFill>
                  <a:srgbClr val="002060"/>
                </a:solidFill>
                <a:effectLst/>
                <a:latin typeface="Georgia" pitchFamily="18" charset="0"/>
                <a:cs typeface="Times New Roman" pitchFamily="18" charset="0"/>
              </a:rPr>
              <a:t>Emerging Tools</a:t>
            </a:r>
            <a:r>
              <a:rPr lang="en-US" u="sng" kern="1200" dirty="0" smtClean="0">
                <a:solidFill>
                  <a:srgbClr val="002060"/>
                </a:solidFill>
                <a:effectLst/>
                <a:latin typeface="Georgia" pitchFamily="18" charset="0"/>
                <a:cs typeface="Times New Roman" pitchFamily="18" charset="0"/>
              </a:rPr>
              <a:t/>
            </a:r>
            <a:br>
              <a:rPr lang="en-US" u="sng" kern="1200" dirty="0" smtClean="0">
                <a:solidFill>
                  <a:srgbClr val="002060"/>
                </a:solidFill>
                <a:effectLst/>
                <a:latin typeface="Georgia" pitchFamily="18" charset="0"/>
                <a:cs typeface="Times New Roman" pitchFamily="18" charset="0"/>
              </a:rPr>
            </a:br>
            <a:r>
              <a:rPr lang="en-US" u="sng" kern="1200" dirty="0" smtClean="0">
                <a:solidFill>
                  <a:srgbClr val="002060"/>
                </a:solidFill>
                <a:effectLst/>
                <a:latin typeface="Georgia" pitchFamily="18" charset="0"/>
                <a:cs typeface="Times New Roman" pitchFamily="18" charset="0"/>
              </a:rPr>
              <a:t/>
            </a:r>
            <a:br>
              <a:rPr lang="en-US" u="sng" kern="1200" dirty="0" smtClean="0">
                <a:solidFill>
                  <a:srgbClr val="002060"/>
                </a:solidFill>
                <a:effectLst/>
                <a:latin typeface="Georgia" pitchFamily="18" charset="0"/>
                <a:cs typeface="Times New Roman" pitchFamily="18" charset="0"/>
              </a:rPr>
            </a:br>
            <a:endParaRPr lang="en-US" dirty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876800"/>
            <a:ext cx="6400800" cy="762000"/>
          </a:xfrm>
        </p:spPr>
        <p:txBody>
          <a:bodyPr/>
          <a:lstStyle/>
          <a:p>
            <a:r>
              <a:rPr lang="en-US" kern="1200" dirty="0" smtClean="0">
                <a:solidFill>
                  <a:srgbClr val="002060"/>
                </a:solidFill>
                <a:latin typeface="Georgia" pitchFamily="18" charset="0"/>
                <a:cs typeface="Times New Roman" pitchFamily="18" charset="0"/>
              </a:rPr>
              <a:t>Julie C. Chapman, PsyD</a:t>
            </a:r>
            <a:endParaRPr lang="en-US" dirty="0" smtClean="0"/>
          </a:p>
        </p:txBody>
      </p:sp>
      <p:pic>
        <p:nvPicPr>
          <p:cNvPr id="4" name="Picture 3" descr="Brain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20750617">
            <a:off x="6863044" y="904785"/>
            <a:ext cx="1981200" cy="153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rgbClr val="808080">
                <a:alpha val="28000"/>
              </a:srgbClr>
            </a:outerShdw>
          </a:effec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u="sng" dirty="0" smtClean="0">
                <a:solidFill>
                  <a:srgbClr val="002060"/>
                </a:solidFill>
                <a:effectLst/>
                <a:latin typeface="+mn-lt"/>
              </a:rPr>
              <a:t>All Hands on Deck</a:t>
            </a:r>
          </a:p>
        </p:txBody>
      </p:sp>
      <p:pic>
        <p:nvPicPr>
          <p:cNvPr id="22531" name="Picture 22" descr="Image of hands circling a globe.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609600" y="1600200"/>
            <a:ext cx="2362200" cy="2362200"/>
          </a:xfrm>
        </p:spPr>
      </p:pic>
      <p:pic>
        <p:nvPicPr>
          <p:cNvPr id="22532" name="Picture 31" descr="Image of a compound light microscope.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96000" y="1600200"/>
            <a:ext cx="2578100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33" name="Picture 9" descr="Image of a female doctor.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810000" y="1600200"/>
            <a:ext cx="1676400" cy="2630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34" name="TextBox 7"/>
          <p:cNvSpPr txBox="1">
            <a:spLocks noChangeArrowheads="1"/>
          </p:cNvSpPr>
          <p:nvPr/>
        </p:nvSpPr>
        <p:spPr bwMode="auto">
          <a:xfrm>
            <a:off x="533400" y="4191000"/>
            <a:ext cx="23622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Epidemiology</a:t>
            </a:r>
          </a:p>
        </p:txBody>
      </p:sp>
      <p:sp>
        <p:nvSpPr>
          <p:cNvPr id="22535" name="TextBox 8"/>
          <p:cNvSpPr txBox="1">
            <a:spLocks noChangeArrowheads="1"/>
          </p:cNvSpPr>
          <p:nvPr/>
        </p:nvSpPr>
        <p:spPr bwMode="auto">
          <a:xfrm>
            <a:off x="3810000" y="4724400"/>
            <a:ext cx="1524000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/>
              <a:t>Clinical Science</a:t>
            </a:r>
          </a:p>
        </p:txBody>
      </p:sp>
      <p:sp>
        <p:nvSpPr>
          <p:cNvPr id="22536" name="TextBox 9"/>
          <p:cNvSpPr txBox="1">
            <a:spLocks noChangeArrowheads="1"/>
          </p:cNvSpPr>
          <p:nvPr/>
        </p:nvSpPr>
        <p:spPr bwMode="auto">
          <a:xfrm>
            <a:off x="6629400" y="4267200"/>
            <a:ext cx="1981200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/>
              <a:t>Laboratory Science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/>
          <a:lstStyle/>
          <a:p>
            <a:pPr algn="l" eaLnBrk="1" hangingPunct="1"/>
            <a:r>
              <a:rPr lang="en-US" dirty="0" smtClean="0">
                <a:solidFill>
                  <a:srgbClr val="002060"/>
                </a:solidFill>
                <a:effectLst/>
              </a:rPr>
              <a:t>Integrative Diagnostics</a:t>
            </a:r>
          </a:p>
        </p:txBody>
      </p:sp>
      <p:pic>
        <p:nvPicPr>
          <p:cNvPr id="23555" name="Picture 39" descr="Picture of an elephant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 flipH="1">
            <a:off x="3810000" y="2895600"/>
            <a:ext cx="4343400" cy="3086100"/>
          </a:xfrm>
        </p:spPr>
      </p:pic>
      <p:sp>
        <p:nvSpPr>
          <p:cNvPr id="23556" name="TextBox 4"/>
          <p:cNvSpPr txBox="1">
            <a:spLocks noChangeArrowheads="1"/>
          </p:cNvSpPr>
          <p:nvPr/>
        </p:nvSpPr>
        <p:spPr bwMode="auto">
          <a:xfrm>
            <a:off x="914400" y="2209800"/>
            <a:ext cx="42672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b="1" dirty="0" smtClean="0">
                <a:solidFill>
                  <a:srgbClr val="002060"/>
                </a:solidFill>
              </a:rPr>
              <a:t>Predictive Modeling</a:t>
            </a:r>
            <a:endParaRPr lang="en-US" sz="3200" b="1" dirty="0">
              <a:solidFill>
                <a:srgbClr val="002060"/>
              </a:solidFill>
            </a:endParaRPr>
          </a:p>
        </p:txBody>
      </p:sp>
      <p:sp>
        <p:nvSpPr>
          <p:cNvPr id="6" name="Down Arrow 5"/>
          <p:cNvSpPr/>
          <p:nvPr/>
        </p:nvSpPr>
        <p:spPr>
          <a:xfrm rot="19544593">
            <a:off x="1560513" y="1260475"/>
            <a:ext cx="990600" cy="977900"/>
          </a:xfrm>
          <a:prstGeom prst="downArrow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Down Arrow 6"/>
          <p:cNvSpPr/>
          <p:nvPr/>
        </p:nvSpPr>
        <p:spPr>
          <a:xfrm rot="19425270">
            <a:off x="2784475" y="2865438"/>
            <a:ext cx="990600" cy="977900"/>
          </a:xfrm>
          <a:prstGeom prst="downArrow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4"/>
          <p:cNvSpPr>
            <a:spLocks noGrp="1" noChangeArrowheads="1"/>
          </p:cNvSpPr>
          <p:nvPr>
            <p:ph type="title"/>
          </p:nvPr>
        </p:nvSpPr>
        <p:spPr>
          <a:xfrm>
            <a:off x="152400" y="152400"/>
            <a:ext cx="8839200" cy="990600"/>
          </a:xfrm>
        </p:spPr>
        <p:txBody>
          <a:bodyPr/>
          <a:lstStyle/>
          <a:p>
            <a:pPr eaLnBrk="1" hangingPunct="1"/>
            <a:r>
              <a:rPr lang="en-US" u="sng" dirty="0" smtClean="0">
                <a:solidFill>
                  <a:srgbClr val="002060"/>
                </a:solidFill>
                <a:effectLst/>
                <a:latin typeface="+mn-lt"/>
              </a:rPr>
              <a:t>Integrative Diagnostics</a:t>
            </a:r>
            <a:endParaRPr lang="en-US" sz="3600" dirty="0" smtClean="0">
              <a:solidFill>
                <a:srgbClr val="002060"/>
              </a:solidFill>
              <a:effectLst/>
              <a:latin typeface="+mn-lt"/>
            </a:endParaRPr>
          </a:p>
        </p:txBody>
      </p:sp>
      <p:sp>
        <p:nvSpPr>
          <p:cNvPr id="21509" name="Text Box 11"/>
          <p:cNvSpPr txBox="1">
            <a:spLocks noChangeArrowheads="1"/>
          </p:cNvSpPr>
          <p:nvPr/>
        </p:nvSpPr>
        <p:spPr bwMode="auto">
          <a:xfrm>
            <a:off x="4876800" y="1524000"/>
            <a:ext cx="4038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endParaRPr lang="en-US" b="1" dirty="0">
              <a:solidFill>
                <a:srgbClr val="001D63"/>
              </a:solidFill>
              <a:latin typeface="Verdana" pitchFamily="34" charset="0"/>
            </a:endParaRPr>
          </a:p>
        </p:txBody>
      </p:sp>
      <p:sp>
        <p:nvSpPr>
          <p:cNvPr id="21511" name="AutoShape 13"/>
          <p:cNvSpPr>
            <a:spLocks noChangeArrowheads="1"/>
          </p:cNvSpPr>
          <p:nvPr/>
        </p:nvSpPr>
        <p:spPr bwMode="auto">
          <a:xfrm>
            <a:off x="1295400" y="4038600"/>
            <a:ext cx="381000" cy="609600"/>
          </a:xfrm>
          <a:prstGeom prst="downArrow">
            <a:avLst>
              <a:gd name="adj1" fmla="val 50000"/>
              <a:gd name="adj2" fmla="val 40000"/>
            </a:avLst>
          </a:prstGeom>
          <a:solidFill>
            <a:srgbClr val="00206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en-US" dirty="0"/>
          </a:p>
        </p:txBody>
      </p:sp>
      <p:sp>
        <p:nvSpPr>
          <p:cNvPr id="21512" name="AutoShape 14"/>
          <p:cNvSpPr>
            <a:spLocks noChangeArrowheads="1"/>
          </p:cNvSpPr>
          <p:nvPr/>
        </p:nvSpPr>
        <p:spPr bwMode="auto">
          <a:xfrm>
            <a:off x="4419600" y="4038600"/>
            <a:ext cx="381000" cy="609600"/>
          </a:xfrm>
          <a:prstGeom prst="downArrow">
            <a:avLst>
              <a:gd name="adj1" fmla="val 50000"/>
              <a:gd name="adj2" fmla="val 40000"/>
            </a:avLst>
          </a:prstGeom>
          <a:solidFill>
            <a:srgbClr val="001D6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half" idx="2"/>
          </p:nvPr>
        </p:nvSpPr>
        <p:spPr>
          <a:xfrm>
            <a:off x="6324600" y="4648200"/>
            <a:ext cx="2667000" cy="1243012"/>
          </a:xfrm>
          <a:ln>
            <a:solidFill>
              <a:schemeClr val="accent2"/>
            </a:solidFill>
          </a:ln>
        </p:spPr>
        <p:txBody>
          <a:bodyPr anchor="ctr"/>
          <a:lstStyle/>
          <a:p>
            <a:pPr algn="ctr">
              <a:buNone/>
            </a:pPr>
            <a:r>
              <a:rPr lang="en-US" sz="1800" b="1" dirty="0" smtClean="0">
                <a:solidFill>
                  <a:srgbClr val="002060"/>
                </a:solidFill>
                <a:latin typeface="Verdana" pitchFamily="34" charset="0"/>
              </a:rPr>
              <a:t>Patient self-</a:t>
            </a:r>
          </a:p>
          <a:p>
            <a:pPr algn="ctr">
              <a:buNone/>
            </a:pPr>
            <a:r>
              <a:rPr lang="en-US" sz="1800" b="1" dirty="0" smtClean="0">
                <a:solidFill>
                  <a:srgbClr val="002060"/>
                </a:solidFill>
                <a:latin typeface="Verdana" pitchFamily="34" charset="0"/>
              </a:rPr>
              <a:t>reported</a:t>
            </a:r>
          </a:p>
          <a:p>
            <a:pPr algn="ctr">
              <a:buNone/>
            </a:pPr>
            <a:r>
              <a:rPr lang="en-US" sz="1800" b="1" dirty="0" smtClean="0">
                <a:solidFill>
                  <a:srgbClr val="002060"/>
                </a:solidFill>
                <a:latin typeface="Verdana" pitchFamily="34" charset="0"/>
              </a:rPr>
              <a:t>measures</a:t>
            </a:r>
            <a:endParaRPr lang="en-US" sz="1800" b="1" dirty="0">
              <a:solidFill>
                <a:srgbClr val="002060"/>
              </a:solidFill>
              <a:latin typeface="Verdana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352800" y="2590800"/>
            <a:ext cx="2667000" cy="1384995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ln>
                  <a:solidFill>
                    <a:schemeClr val="tx2"/>
                  </a:solidFill>
                </a:ln>
                <a:solidFill>
                  <a:srgbClr val="00B050"/>
                </a:solidFill>
                <a:latin typeface="Verdana" pitchFamily="34" charset="0"/>
              </a:rPr>
              <a:t>Operator-</a:t>
            </a:r>
          </a:p>
          <a:p>
            <a:pPr algn="ctr"/>
            <a:r>
              <a:rPr lang="en-US" b="1" dirty="0" smtClean="0">
                <a:ln>
                  <a:solidFill>
                    <a:schemeClr val="tx2"/>
                  </a:solidFill>
                </a:ln>
                <a:solidFill>
                  <a:srgbClr val="00B050"/>
                </a:solidFill>
                <a:latin typeface="Verdana" pitchFamily="34" charset="0"/>
              </a:rPr>
              <a:t>Influenced</a:t>
            </a:r>
          </a:p>
          <a:p>
            <a:pPr algn="ctr"/>
            <a:r>
              <a:rPr lang="en-US" b="1" dirty="0" smtClean="0">
                <a:ln>
                  <a:solidFill>
                    <a:schemeClr val="tx2"/>
                  </a:solidFill>
                </a:ln>
                <a:solidFill>
                  <a:srgbClr val="00B050"/>
                </a:solidFill>
                <a:latin typeface="Verdana" pitchFamily="34" charset="0"/>
              </a:rPr>
              <a:t>Measures</a:t>
            </a:r>
            <a:endParaRPr lang="en-US" b="1" dirty="0">
              <a:ln>
                <a:solidFill>
                  <a:schemeClr val="tx2"/>
                </a:solidFill>
              </a:ln>
              <a:solidFill>
                <a:srgbClr val="00B050"/>
              </a:solidFill>
              <a:latin typeface="Verdana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324600" y="2590800"/>
            <a:ext cx="2667000" cy="1384995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ln>
                  <a:solidFill>
                    <a:schemeClr val="tx2"/>
                  </a:solidFill>
                </a:ln>
                <a:solidFill>
                  <a:srgbClr val="00B050"/>
                </a:solidFill>
                <a:latin typeface="Verdana" pitchFamily="34" charset="0"/>
              </a:rPr>
              <a:t>Operator-</a:t>
            </a:r>
          </a:p>
          <a:p>
            <a:pPr algn="ctr"/>
            <a:r>
              <a:rPr lang="en-US" b="1" dirty="0" smtClean="0">
                <a:ln>
                  <a:solidFill>
                    <a:schemeClr val="tx2"/>
                  </a:solidFill>
                </a:ln>
                <a:solidFill>
                  <a:srgbClr val="00B050"/>
                </a:solidFill>
                <a:latin typeface="Verdana" pitchFamily="34" charset="0"/>
              </a:rPr>
              <a:t>Dependent</a:t>
            </a:r>
          </a:p>
          <a:p>
            <a:pPr algn="ctr"/>
            <a:r>
              <a:rPr lang="en-US" b="1" dirty="0" smtClean="0">
                <a:ln>
                  <a:solidFill>
                    <a:schemeClr val="tx2"/>
                  </a:solidFill>
                </a:ln>
                <a:solidFill>
                  <a:srgbClr val="00B050"/>
                </a:solidFill>
                <a:latin typeface="Verdana" pitchFamily="34" charset="0"/>
              </a:rPr>
              <a:t>Measures</a:t>
            </a:r>
            <a:endParaRPr lang="en-US" b="1" dirty="0">
              <a:ln>
                <a:solidFill>
                  <a:schemeClr val="tx2"/>
                </a:solidFill>
              </a:ln>
              <a:solidFill>
                <a:srgbClr val="00B050"/>
              </a:solidFill>
              <a:latin typeface="Verdana" pitchFamily="34" charset="0"/>
            </a:endParaRPr>
          </a:p>
        </p:txBody>
      </p:sp>
      <p:sp>
        <p:nvSpPr>
          <p:cNvPr id="14" name="AutoShape 14"/>
          <p:cNvSpPr>
            <a:spLocks noChangeArrowheads="1"/>
          </p:cNvSpPr>
          <p:nvPr/>
        </p:nvSpPr>
        <p:spPr bwMode="auto">
          <a:xfrm>
            <a:off x="7467600" y="4038600"/>
            <a:ext cx="381000" cy="609600"/>
          </a:xfrm>
          <a:prstGeom prst="downArrow">
            <a:avLst>
              <a:gd name="adj1" fmla="val 50000"/>
              <a:gd name="adj2" fmla="val 40000"/>
            </a:avLst>
          </a:prstGeom>
          <a:solidFill>
            <a:srgbClr val="001D6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152400" y="2590800"/>
            <a:ext cx="2819400" cy="1384995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ln>
                  <a:solidFill>
                    <a:schemeClr val="tx2"/>
                  </a:solidFill>
                </a:ln>
                <a:solidFill>
                  <a:srgbClr val="00B050"/>
                </a:solidFill>
                <a:latin typeface="Verdana" pitchFamily="34" charset="0"/>
              </a:rPr>
              <a:t>Operator-</a:t>
            </a:r>
          </a:p>
          <a:p>
            <a:pPr algn="ctr"/>
            <a:r>
              <a:rPr lang="en-US" b="1" dirty="0" smtClean="0">
                <a:ln>
                  <a:solidFill>
                    <a:schemeClr val="tx2"/>
                  </a:solidFill>
                </a:ln>
                <a:solidFill>
                  <a:srgbClr val="00B050"/>
                </a:solidFill>
                <a:latin typeface="Verdana" pitchFamily="34" charset="0"/>
              </a:rPr>
              <a:t>Independent</a:t>
            </a:r>
          </a:p>
          <a:p>
            <a:pPr algn="ctr"/>
            <a:r>
              <a:rPr lang="en-US" b="1" dirty="0" smtClean="0">
                <a:ln>
                  <a:solidFill>
                    <a:schemeClr val="tx2"/>
                  </a:solidFill>
                </a:ln>
                <a:solidFill>
                  <a:srgbClr val="00B050"/>
                </a:solidFill>
                <a:latin typeface="Verdana" pitchFamily="34" charset="0"/>
              </a:rPr>
              <a:t>Measures</a:t>
            </a:r>
            <a:endParaRPr lang="en-US" b="1" dirty="0">
              <a:ln>
                <a:solidFill>
                  <a:schemeClr val="tx2"/>
                </a:solidFill>
              </a:ln>
              <a:solidFill>
                <a:srgbClr val="00B050"/>
              </a:solidFill>
              <a:latin typeface="Verdana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52400" y="4648200"/>
            <a:ext cx="2819400" cy="1200329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txBody>
          <a:bodyPr wrap="square" rtlCol="0" anchor="t">
            <a:spAutoFit/>
          </a:bodyPr>
          <a:lstStyle/>
          <a:p>
            <a:pPr algn="ctr"/>
            <a:r>
              <a:rPr lang="en-US" sz="1800" b="1" dirty="0" smtClean="0">
                <a:solidFill>
                  <a:srgbClr val="002060"/>
                </a:solidFill>
                <a:latin typeface="Verdana" pitchFamily="34" charset="0"/>
              </a:rPr>
              <a:t>Structural Neuroimaging, Endocrine Tests, </a:t>
            </a:r>
          </a:p>
          <a:p>
            <a:pPr algn="ctr"/>
            <a:r>
              <a:rPr lang="en-US" sz="1800" b="1" dirty="0" err="1" smtClean="0">
                <a:solidFill>
                  <a:srgbClr val="002060"/>
                </a:solidFill>
                <a:latin typeface="Verdana" pitchFamily="34" charset="0"/>
              </a:rPr>
              <a:t>Polysomnography</a:t>
            </a:r>
            <a:r>
              <a:rPr lang="en-US" sz="1800" b="1" dirty="0" smtClean="0">
                <a:solidFill>
                  <a:srgbClr val="002060"/>
                </a:solidFill>
                <a:latin typeface="Verdana" pitchFamily="34" charset="0"/>
              </a:rPr>
              <a:t> </a:t>
            </a:r>
            <a:endParaRPr lang="en-US" sz="1800" b="1" dirty="0">
              <a:solidFill>
                <a:srgbClr val="002060"/>
              </a:solidFill>
              <a:latin typeface="Verdana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52400" y="1066800"/>
            <a:ext cx="8839200" cy="1384995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 smtClean="0">
                <a:ln>
                  <a:solidFill>
                    <a:schemeClr val="tx2"/>
                  </a:solidFill>
                </a:ln>
                <a:solidFill>
                  <a:srgbClr val="00B050"/>
                </a:solidFill>
                <a:latin typeface="Verdana" pitchFamily="34" charset="0"/>
              </a:rPr>
              <a:t>    Patient Influence During Measurement</a:t>
            </a:r>
          </a:p>
          <a:p>
            <a:endParaRPr lang="en-US" b="1" dirty="0" smtClean="0">
              <a:ln>
                <a:solidFill>
                  <a:schemeClr val="tx2"/>
                </a:solidFill>
              </a:ln>
              <a:solidFill>
                <a:srgbClr val="00B050"/>
              </a:solidFill>
              <a:latin typeface="Verdana" pitchFamily="34" charset="0"/>
            </a:endParaRPr>
          </a:p>
          <a:p>
            <a:r>
              <a:rPr lang="en-US" b="1" dirty="0" smtClean="0">
                <a:ln>
                  <a:solidFill>
                    <a:schemeClr val="tx2"/>
                  </a:solidFill>
                </a:ln>
                <a:solidFill>
                  <a:srgbClr val="00B050"/>
                </a:solidFill>
                <a:latin typeface="Verdana" pitchFamily="34" charset="0"/>
              </a:rPr>
              <a:t>LOW 							  HIGH</a:t>
            </a:r>
            <a:endParaRPr lang="en-US" b="1" dirty="0">
              <a:ln>
                <a:solidFill>
                  <a:schemeClr val="tx2"/>
                </a:solidFill>
              </a:ln>
              <a:solidFill>
                <a:srgbClr val="00B050"/>
              </a:solidFill>
              <a:latin typeface="Verdana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276600" y="4648200"/>
            <a:ext cx="2667000" cy="1200329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en-US" sz="1800" b="1" dirty="0" smtClean="0">
                <a:solidFill>
                  <a:srgbClr val="002060"/>
                </a:solidFill>
                <a:latin typeface="Verdana" pitchFamily="34" charset="0"/>
              </a:rPr>
              <a:t>Functional Neuroimaging,</a:t>
            </a:r>
          </a:p>
          <a:p>
            <a:pPr algn="ctr"/>
            <a:r>
              <a:rPr lang="en-US" sz="1800" b="1" dirty="0" smtClean="0">
                <a:solidFill>
                  <a:srgbClr val="002060"/>
                </a:solidFill>
                <a:latin typeface="Verdana" pitchFamily="34" charset="0"/>
              </a:rPr>
              <a:t>Cognitive Tests,</a:t>
            </a:r>
          </a:p>
          <a:p>
            <a:pPr algn="ctr"/>
            <a:r>
              <a:rPr lang="en-US" sz="1800" b="1" dirty="0" smtClean="0">
                <a:solidFill>
                  <a:srgbClr val="002060"/>
                </a:solidFill>
                <a:latin typeface="Verdana" pitchFamily="34" charset="0"/>
              </a:rPr>
              <a:t>Sensorimotor</a:t>
            </a:r>
            <a:endParaRPr lang="en-US" sz="1800" b="1" dirty="0">
              <a:solidFill>
                <a:srgbClr val="002060"/>
              </a:solidFill>
              <a:latin typeface="Verdana" pitchFamily="3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4"/>
          <p:cNvSpPr>
            <a:spLocks noGrp="1" noChangeArrowheads="1"/>
          </p:cNvSpPr>
          <p:nvPr>
            <p:ph type="title"/>
          </p:nvPr>
        </p:nvSpPr>
        <p:spPr>
          <a:xfrm>
            <a:off x="152400" y="152400"/>
            <a:ext cx="8839200" cy="990600"/>
          </a:xfrm>
        </p:spPr>
        <p:txBody>
          <a:bodyPr/>
          <a:lstStyle/>
          <a:p>
            <a:pPr eaLnBrk="1" hangingPunct="1"/>
            <a:r>
              <a:rPr lang="en-US" u="sng" dirty="0" smtClean="0">
                <a:solidFill>
                  <a:srgbClr val="002060"/>
                </a:solidFill>
                <a:effectLst/>
                <a:latin typeface="+mn-lt"/>
              </a:rPr>
              <a:t>Integrative Diagnostics</a:t>
            </a:r>
            <a:endParaRPr lang="en-US" sz="3600" dirty="0" smtClean="0">
              <a:solidFill>
                <a:srgbClr val="002060"/>
              </a:solidFill>
              <a:effectLst/>
              <a:latin typeface="+mn-lt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276600" y="4572000"/>
            <a:ext cx="2819400" cy="1384995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ln>
                  <a:solidFill>
                    <a:schemeClr val="tx2"/>
                  </a:solidFill>
                </a:ln>
                <a:solidFill>
                  <a:srgbClr val="00B050"/>
                </a:solidFill>
                <a:latin typeface="Verdana" pitchFamily="34" charset="0"/>
              </a:rPr>
              <a:t>Operator-</a:t>
            </a:r>
          </a:p>
          <a:p>
            <a:pPr algn="ctr"/>
            <a:r>
              <a:rPr lang="en-US" b="1" dirty="0" smtClean="0">
                <a:ln>
                  <a:solidFill>
                    <a:schemeClr val="tx2"/>
                  </a:solidFill>
                </a:ln>
                <a:solidFill>
                  <a:srgbClr val="00B050"/>
                </a:solidFill>
                <a:latin typeface="Verdana" pitchFamily="34" charset="0"/>
              </a:rPr>
              <a:t>Influenced</a:t>
            </a:r>
          </a:p>
          <a:p>
            <a:pPr algn="ctr"/>
            <a:r>
              <a:rPr lang="en-US" b="1" dirty="0" smtClean="0">
                <a:ln>
                  <a:solidFill>
                    <a:schemeClr val="tx2"/>
                  </a:solidFill>
                </a:ln>
                <a:solidFill>
                  <a:srgbClr val="00B050"/>
                </a:solidFill>
                <a:latin typeface="Verdana" pitchFamily="34" charset="0"/>
              </a:rPr>
              <a:t>Measures</a:t>
            </a:r>
            <a:endParaRPr lang="en-US" b="1" dirty="0">
              <a:ln>
                <a:solidFill>
                  <a:schemeClr val="tx2"/>
                </a:solidFill>
              </a:ln>
              <a:solidFill>
                <a:srgbClr val="00B050"/>
              </a:solidFill>
              <a:latin typeface="Verdana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943600" y="1752600"/>
            <a:ext cx="2667000" cy="1384995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ln>
                  <a:solidFill>
                    <a:schemeClr val="tx2"/>
                  </a:solidFill>
                </a:ln>
                <a:solidFill>
                  <a:srgbClr val="00B050"/>
                </a:solidFill>
                <a:latin typeface="Verdana" pitchFamily="34" charset="0"/>
              </a:rPr>
              <a:t>Operator-</a:t>
            </a:r>
          </a:p>
          <a:p>
            <a:pPr algn="ctr"/>
            <a:r>
              <a:rPr lang="en-US" b="1" dirty="0" smtClean="0">
                <a:ln>
                  <a:solidFill>
                    <a:schemeClr val="tx2"/>
                  </a:solidFill>
                </a:ln>
                <a:solidFill>
                  <a:srgbClr val="00B050"/>
                </a:solidFill>
                <a:latin typeface="Verdana" pitchFamily="34" charset="0"/>
              </a:rPr>
              <a:t>Dependent</a:t>
            </a:r>
          </a:p>
          <a:p>
            <a:pPr algn="ctr"/>
            <a:r>
              <a:rPr lang="en-US" b="1" dirty="0" smtClean="0">
                <a:ln>
                  <a:solidFill>
                    <a:schemeClr val="tx2"/>
                  </a:solidFill>
                </a:ln>
                <a:solidFill>
                  <a:srgbClr val="00B050"/>
                </a:solidFill>
                <a:latin typeface="Verdana" pitchFamily="34" charset="0"/>
              </a:rPr>
              <a:t>Measures</a:t>
            </a:r>
            <a:endParaRPr lang="en-US" b="1" dirty="0">
              <a:ln>
                <a:solidFill>
                  <a:schemeClr val="tx2"/>
                </a:solidFill>
              </a:ln>
              <a:solidFill>
                <a:srgbClr val="00B050"/>
              </a:solidFill>
              <a:latin typeface="Verdana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09600" y="1676400"/>
            <a:ext cx="2819400" cy="1384995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ln>
                  <a:solidFill>
                    <a:schemeClr val="tx2"/>
                  </a:solidFill>
                </a:ln>
                <a:solidFill>
                  <a:srgbClr val="00B050"/>
                </a:solidFill>
                <a:latin typeface="Verdana" pitchFamily="34" charset="0"/>
              </a:rPr>
              <a:t>Operator-</a:t>
            </a:r>
          </a:p>
          <a:p>
            <a:pPr algn="ctr"/>
            <a:r>
              <a:rPr lang="en-US" b="1" dirty="0" smtClean="0">
                <a:ln>
                  <a:solidFill>
                    <a:schemeClr val="tx2"/>
                  </a:solidFill>
                </a:ln>
                <a:solidFill>
                  <a:srgbClr val="00B050"/>
                </a:solidFill>
                <a:latin typeface="Verdana" pitchFamily="34" charset="0"/>
              </a:rPr>
              <a:t>Independent</a:t>
            </a:r>
          </a:p>
          <a:p>
            <a:pPr algn="ctr"/>
            <a:r>
              <a:rPr lang="en-US" b="1" dirty="0" smtClean="0">
                <a:ln>
                  <a:solidFill>
                    <a:schemeClr val="tx2"/>
                  </a:solidFill>
                </a:ln>
                <a:solidFill>
                  <a:srgbClr val="00B050"/>
                </a:solidFill>
                <a:latin typeface="Verdana" pitchFamily="34" charset="0"/>
              </a:rPr>
              <a:t>Measures</a:t>
            </a:r>
            <a:endParaRPr lang="en-US" b="1" dirty="0">
              <a:ln>
                <a:solidFill>
                  <a:schemeClr val="tx2"/>
                </a:solidFill>
              </a:ln>
              <a:solidFill>
                <a:srgbClr val="00B050"/>
              </a:solidFill>
              <a:latin typeface="Verdana" pitchFamily="34" charset="0"/>
            </a:endParaRPr>
          </a:p>
        </p:txBody>
      </p:sp>
      <p:sp>
        <p:nvSpPr>
          <p:cNvPr id="21" name="Left-Right Arrow 20"/>
          <p:cNvSpPr/>
          <p:nvPr/>
        </p:nvSpPr>
        <p:spPr>
          <a:xfrm rot="2755185">
            <a:off x="1427391" y="3841782"/>
            <a:ext cx="1778835" cy="484632"/>
          </a:xfrm>
          <a:prstGeom prst="leftRightArrow">
            <a:avLst/>
          </a:prstGeom>
          <a:solidFill>
            <a:srgbClr val="00B05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Left-Right Arrow 21"/>
          <p:cNvSpPr/>
          <p:nvPr/>
        </p:nvSpPr>
        <p:spPr>
          <a:xfrm rot="8193825">
            <a:off x="6135113" y="3840489"/>
            <a:ext cx="1711373" cy="484632"/>
          </a:xfrm>
          <a:prstGeom prst="leftRightArrow">
            <a:avLst/>
          </a:prstGeom>
          <a:solidFill>
            <a:srgbClr val="00B05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Left-Right Arrow 22"/>
          <p:cNvSpPr/>
          <p:nvPr/>
        </p:nvSpPr>
        <p:spPr>
          <a:xfrm>
            <a:off x="3962400" y="2133600"/>
            <a:ext cx="1404767" cy="484632"/>
          </a:xfrm>
          <a:prstGeom prst="leftRightArrow">
            <a:avLst/>
          </a:prstGeom>
          <a:solidFill>
            <a:srgbClr val="00B05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3352800" y="3276600"/>
            <a:ext cx="2579552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u="sng" dirty="0" smtClean="0">
                <a:solidFill>
                  <a:srgbClr val="002060"/>
                </a:solidFill>
                <a:latin typeface="Verdana" pitchFamily="34" charset="0"/>
              </a:rPr>
              <a:t>Degree of</a:t>
            </a:r>
          </a:p>
          <a:p>
            <a:pPr algn="ctr"/>
            <a:r>
              <a:rPr lang="en-US" b="1" u="sng" dirty="0" smtClean="0">
                <a:solidFill>
                  <a:srgbClr val="002060"/>
                </a:solidFill>
                <a:latin typeface="Verdana" pitchFamily="34" charset="0"/>
              </a:rPr>
              <a:t>Congruence</a:t>
            </a:r>
            <a:endParaRPr lang="en-US" b="1" u="sng" dirty="0">
              <a:solidFill>
                <a:srgbClr val="002060"/>
              </a:solidFill>
              <a:latin typeface="Verdana" pitchFamily="34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1752601"/>
            <a:ext cx="8382000" cy="2133599"/>
          </a:xfrm>
        </p:spPr>
        <p:txBody>
          <a:bodyPr/>
          <a:lstStyle/>
          <a:p>
            <a:r>
              <a:rPr lang="en-US" u="sng" dirty="0" smtClean="0">
                <a:solidFill>
                  <a:srgbClr val="002060"/>
                </a:solidFill>
                <a:effectLst/>
                <a:latin typeface="+mn-lt"/>
              </a:rPr>
              <a:t>Markers for the Identification, Norming &amp; Differentiation (MIND) of TBI and PTSD</a:t>
            </a:r>
            <a:endParaRPr lang="en-US" u="sng" dirty="0">
              <a:solidFill>
                <a:srgbClr val="002060"/>
              </a:solidFill>
              <a:effectLst/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>
          <a:xfrm>
            <a:off x="1371600" y="4419600"/>
            <a:ext cx="6400800" cy="990600"/>
          </a:xfrm>
        </p:spPr>
        <p:txBody>
          <a:bodyPr/>
          <a:lstStyle/>
          <a:p>
            <a:pPr algn="ctr">
              <a:buNone/>
            </a:pPr>
            <a:r>
              <a:rPr lang="en-US" sz="3600" b="1" dirty="0" smtClean="0">
                <a:solidFill>
                  <a:srgbClr val="C00000"/>
                </a:solidFill>
                <a:latin typeface="+mn-lt"/>
              </a:rPr>
              <a:t>The MIND Study</a:t>
            </a:r>
            <a:endParaRPr lang="en-US" sz="3600" b="1" dirty="0">
              <a:solidFill>
                <a:srgbClr val="C00000"/>
              </a:solidFill>
              <a:latin typeface="+mn-lt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77962"/>
          </a:xfrm>
        </p:spPr>
        <p:txBody>
          <a:bodyPr/>
          <a:lstStyle/>
          <a:p>
            <a:pPr eaLnBrk="1" hangingPunct="1">
              <a:defRPr/>
            </a:pPr>
            <a:r>
              <a:rPr lang="en-US" u="sng" dirty="0" smtClean="0">
                <a:solidFill>
                  <a:srgbClr val="002060"/>
                </a:solidFill>
                <a:effectLst/>
                <a:latin typeface="+mn-lt"/>
              </a:rPr>
              <a:t>The MIND Study</a:t>
            </a:r>
            <a:endParaRPr lang="en-US" u="sng" dirty="0">
              <a:solidFill>
                <a:srgbClr val="002060"/>
              </a:solidFill>
              <a:effectLst/>
              <a:latin typeface="+mn-lt"/>
            </a:endParaRPr>
          </a:p>
        </p:txBody>
      </p:sp>
      <p:sp>
        <p:nvSpPr>
          <p:cNvPr id="24579" name="Content Placeholder 2"/>
          <p:cNvSpPr>
            <a:spLocks noGrp="1"/>
          </p:cNvSpPr>
          <p:nvPr>
            <p:ph idx="1"/>
          </p:nvPr>
        </p:nvSpPr>
        <p:spPr>
          <a:xfrm>
            <a:off x="152400" y="3429000"/>
            <a:ext cx="8839200" cy="2438400"/>
          </a:xfrm>
        </p:spPr>
        <p:txBody>
          <a:bodyPr/>
          <a:lstStyle/>
          <a:p>
            <a:pPr eaLnBrk="1" hangingPunct="1"/>
            <a:r>
              <a:rPr lang="en-US" sz="2400" dirty="0" smtClean="0">
                <a:solidFill>
                  <a:srgbClr val="002060"/>
                </a:solidFill>
              </a:rPr>
              <a:t>Tri-WRIISC Study (DC, East Orange, Palo Alto)</a:t>
            </a:r>
          </a:p>
          <a:p>
            <a:pPr eaLnBrk="1" hangingPunct="1"/>
            <a:r>
              <a:rPr lang="en-US" sz="2400" dirty="0" smtClean="0">
                <a:solidFill>
                  <a:srgbClr val="002060"/>
                </a:solidFill>
              </a:rPr>
              <a:t>Led by Washington, DC WRIISC</a:t>
            </a:r>
          </a:p>
          <a:p>
            <a:pPr eaLnBrk="1" hangingPunct="1"/>
            <a:r>
              <a:rPr lang="en-US" sz="2400" dirty="0" smtClean="0">
                <a:solidFill>
                  <a:srgbClr val="002060"/>
                </a:solidFill>
              </a:rPr>
              <a:t>Clinical Research Evaluation of OEF/OIF Veterans from the Epidemiological Study</a:t>
            </a:r>
          </a:p>
          <a:p>
            <a:pPr eaLnBrk="1" hangingPunct="1"/>
            <a:r>
              <a:rPr lang="en-US" sz="2400" dirty="0" smtClean="0">
                <a:solidFill>
                  <a:srgbClr val="002060"/>
                </a:solidFill>
              </a:rPr>
              <a:t>Conceptualization from the Blast Injury Outcome Study</a:t>
            </a:r>
          </a:p>
          <a:p>
            <a:pPr eaLnBrk="1" hangingPunct="1"/>
            <a:endParaRPr lang="en-US" sz="2400" dirty="0" smtClean="0">
              <a:solidFill>
                <a:srgbClr val="002060"/>
              </a:solidFill>
              <a:latin typeface="Georgia" pitchFamily="18" charset="0"/>
            </a:endParaRPr>
          </a:p>
        </p:txBody>
      </p:sp>
      <p:sp>
        <p:nvSpPr>
          <p:cNvPr id="24580" name="TextBox 3"/>
          <p:cNvSpPr txBox="1">
            <a:spLocks noChangeArrowheads="1"/>
          </p:cNvSpPr>
          <p:nvPr/>
        </p:nvSpPr>
        <p:spPr bwMode="auto">
          <a:xfrm>
            <a:off x="685800" y="2057400"/>
            <a:ext cx="3886200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500" dirty="0">
                <a:solidFill>
                  <a:srgbClr val="002060"/>
                </a:solidFill>
                <a:latin typeface="+mn-lt"/>
              </a:rPr>
              <a:t>Principal Investigator</a:t>
            </a:r>
          </a:p>
          <a:p>
            <a:pPr algn="ctr"/>
            <a:r>
              <a:rPr lang="en-US" sz="2500" dirty="0">
                <a:solidFill>
                  <a:srgbClr val="002060"/>
                </a:solidFill>
                <a:latin typeface="+mn-lt"/>
              </a:rPr>
              <a:t>Julie C. Chapman, PsyD</a:t>
            </a:r>
          </a:p>
        </p:txBody>
      </p:sp>
      <p:sp>
        <p:nvSpPr>
          <p:cNvPr id="24581" name="TextBox 4"/>
          <p:cNvSpPr txBox="1">
            <a:spLocks noChangeArrowheads="1"/>
          </p:cNvSpPr>
          <p:nvPr/>
        </p:nvSpPr>
        <p:spPr bwMode="auto">
          <a:xfrm>
            <a:off x="4648200" y="2057400"/>
            <a:ext cx="41910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400" dirty="0" smtClean="0">
                <a:solidFill>
                  <a:srgbClr val="002060"/>
                </a:solidFill>
                <a:latin typeface="+mn-lt"/>
              </a:rPr>
              <a:t>Co-Principal Investigator</a:t>
            </a:r>
            <a:endParaRPr lang="en-US" sz="2400" dirty="0">
              <a:solidFill>
                <a:srgbClr val="002060"/>
              </a:solidFill>
              <a:latin typeface="+mn-lt"/>
            </a:endParaRPr>
          </a:p>
          <a:p>
            <a:pPr algn="ctr"/>
            <a:r>
              <a:rPr lang="en-US" sz="2400" dirty="0">
                <a:solidFill>
                  <a:srgbClr val="002060"/>
                </a:solidFill>
                <a:latin typeface="+mn-lt"/>
              </a:rPr>
              <a:t>Aaron Schneiderman, PhD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u="sng" dirty="0" smtClean="0">
                <a:solidFill>
                  <a:srgbClr val="002060"/>
                </a:solidFill>
                <a:effectLst/>
                <a:latin typeface="+mn-lt"/>
              </a:rPr>
              <a:t>Integration of Epidemiologic &amp; Clinical Sciences</a:t>
            </a:r>
            <a:endParaRPr lang="en-US" sz="3600" u="sng" dirty="0">
              <a:solidFill>
                <a:srgbClr val="002060"/>
              </a:solidFill>
              <a:effectLst/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33400" y="1600201"/>
            <a:ext cx="8077200" cy="2054408"/>
          </a:xfrm>
          <a:prstGeom prst="rect">
            <a:avLst/>
          </a:prstGeom>
          <a:solidFill>
            <a:schemeClr val="accent1"/>
          </a:solidFill>
          <a:ln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 </a:t>
            </a:r>
            <a:r>
              <a:rPr lang="en-US" sz="2600" u="sng" dirty="0" smtClean="0"/>
              <a:t>New Generation Study (EES)</a:t>
            </a:r>
          </a:p>
          <a:p>
            <a:pPr algn="ctr"/>
            <a:r>
              <a:rPr lang="en-US" sz="2400" dirty="0" smtClean="0"/>
              <a:t>Epidemiologic Study</a:t>
            </a:r>
          </a:p>
          <a:p>
            <a:pPr algn="ctr">
              <a:buFont typeface="Arial" pitchFamily="34" charset="0"/>
              <a:buChar char="•"/>
            </a:pPr>
            <a:r>
              <a:rPr lang="en-US" sz="2400" dirty="0" smtClean="0"/>
              <a:t> Mail, Telephone &amp; Online Surveys of Health Outcomes</a:t>
            </a:r>
          </a:p>
          <a:p>
            <a:pPr algn="ctr">
              <a:buFont typeface="Arial" pitchFamily="34" charset="0"/>
              <a:buChar char="•"/>
            </a:pPr>
            <a:r>
              <a:rPr lang="en-US" sz="2400" dirty="0" smtClean="0"/>
              <a:t> 60,000 Veterans: 30,000 OEF/OIF &amp; 30,000 Era</a:t>
            </a:r>
          </a:p>
          <a:p>
            <a:pPr algn="ctr">
              <a:buFont typeface="Arial" pitchFamily="34" charset="0"/>
              <a:buChar char="•"/>
            </a:pPr>
            <a:r>
              <a:rPr lang="en-US" sz="2400" dirty="0" smtClean="0"/>
              <a:t> Population-based Sample</a:t>
            </a:r>
          </a:p>
        </p:txBody>
      </p:sp>
      <p:sp>
        <p:nvSpPr>
          <p:cNvPr id="5" name="Down Arrow 4"/>
          <p:cNvSpPr/>
          <p:nvPr/>
        </p:nvSpPr>
        <p:spPr>
          <a:xfrm>
            <a:off x="4343400" y="3657600"/>
            <a:ext cx="484632" cy="533400"/>
          </a:xfrm>
          <a:prstGeom prst="downArrow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33400" y="4267201"/>
            <a:ext cx="8077200" cy="1631216"/>
          </a:xfrm>
          <a:prstGeom prst="rect">
            <a:avLst/>
          </a:prstGeom>
          <a:solidFill>
            <a:schemeClr val="accent1"/>
          </a:solidFill>
          <a:ln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600" u="sng" dirty="0" smtClean="0"/>
              <a:t>MIND Study (WRIISC)</a:t>
            </a:r>
            <a:endParaRPr lang="en-US" sz="2600" dirty="0" smtClean="0"/>
          </a:p>
          <a:p>
            <a:pPr algn="ctr">
              <a:buFont typeface="Arial" pitchFamily="34" charset="0"/>
              <a:buChar char="•"/>
            </a:pPr>
            <a:r>
              <a:rPr lang="en-US" sz="2600" dirty="0" smtClean="0"/>
              <a:t> </a:t>
            </a:r>
            <a:r>
              <a:rPr lang="en-US" sz="2400" dirty="0" smtClean="0"/>
              <a:t>Tri-WRIISC Study (DC, New Jersey, California)</a:t>
            </a:r>
          </a:p>
          <a:p>
            <a:pPr algn="ctr">
              <a:buFont typeface="Arial" pitchFamily="34" charset="0"/>
              <a:buChar char="•"/>
            </a:pPr>
            <a:r>
              <a:rPr lang="en-US" sz="2400" dirty="0" smtClean="0"/>
              <a:t> Conceptualization from Blast Injury Outcomes (BIO) Study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54162"/>
          </a:xfrm>
        </p:spPr>
        <p:txBody>
          <a:bodyPr/>
          <a:lstStyle/>
          <a:p>
            <a:r>
              <a:rPr lang="en-US" sz="2800" u="sng" kern="1200" dirty="0" smtClean="0">
                <a:solidFill>
                  <a:srgbClr val="002060"/>
                </a:solidFill>
                <a:effectLst/>
              </a:rPr>
              <a:t>Study Design</a:t>
            </a:r>
            <a:r>
              <a:rPr lang="en-US" sz="2800" kern="1200" dirty="0" smtClean="0">
                <a:solidFill>
                  <a:srgbClr val="002060"/>
                </a:solidFill>
                <a:effectLst/>
              </a:rPr>
              <a:t/>
            </a:r>
            <a:br>
              <a:rPr lang="en-US" sz="2800" kern="1200" dirty="0" smtClean="0">
                <a:solidFill>
                  <a:srgbClr val="002060"/>
                </a:solidFill>
                <a:effectLst/>
              </a:rPr>
            </a:br>
            <a:r>
              <a:rPr lang="en-US" sz="2800" kern="1200" dirty="0" smtClean="0">
                <a:solidFill>
                  <a:srgbClr val="002060"/>
                </a:solidFill>
                <a:effectLst/>
              </a:rPr>
              <a:t>MIND Study n=800</a:t>
            </a:r>
            <a:br>
              <a:rPr lang="en-US" sz="2800" kern="1200" dirty="0" smtClean="0">
                <a:solidFill>
                  <a:srgbClr val="002060"/>
                </a:solidFill>
                <a:effectLst/>
              </a:rPr>
            </a:br>
            <a:r>
              <a:rPr lang="en-US" sz="2800" kern="1200" dirty="0" smtClean="0">
                <a:solidFill>
                  <a:srgbClr val="002060"/>
                </a:solidFill>
                <a:effectLst/>
              </a:rPr>
              <a:t>24 Months Enrollment</a:t>
            </a:r>
            <a:endParaRPr lang="en-US" sz="28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2" y="1981200"/>
          <a:ext cx="8229599" cy="39700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62200"/>
                <a:gridCol w="990600"/>
                <a:gridCol w="990600"/>
                <a:gridCol w="990600"/>
                <a:gridCol w="990600"/>
                <a:gridCol w="990600"/>
                <a:gridCol w="914399"/>
              </a:tblGrid>
              <a:tr h="640080">
                <a:tc>
                  <a:txBody>
                    <a:bodyPr/>
                    <a:lstStyle/>
                    <a:p>
                      <a:pPr algn="ctr"/>
                      <a:r>
                        <a:rPr lang="en-US" sz="1800" u="sng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</a:rPr>
                        <a:t>Group</a:t>
                      </a:r>
                      <a:r>
                        <a:rPr lang="en-US" sz="1800" u="sng" baseline="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</a:rPr>
                        <a:t>s</a:t>
                      </a:r>
                      <a:endParaRPr lang="en-US" sz="1800" u="sng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800" u="sng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</a:rPr>
                        <a:t>TBI</a:t>
                      </a:r>
                      <a:endParaRPr lang="en-US" sz="1800" u="sng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u="sng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800" u="sng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</a:rPr>
                        <a:t>PTSD</a:t>
                      </a:r>
                      <a:endParaRPr lang="en-US" sz="1800" u="sng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u="sng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u="sng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</a:rPr>
                        <a:t>Deployed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u="sng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95300"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</a:rPr>
                        <a:t>Yes</a:t>
                      </a:r>
                      <a:endParaRPr lang="en-US" sz="18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</a:rPr>
                        <a:t>No</a:t>
                      </a:r>
                      <a:endParaRPr lang="en-US" sz="18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</a:rPr>
                        <a:t>Yes</a:t>
                      </a:r>
                      <a:endParaRPr lang="en-US" sz="18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</a:rPr>
                        <a:t>No</a:t>
                      </a:r>
                      <a:endParaRPr lang="en-US" sz="18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</a:rPr>
                        <a:t>Yes</a:t>
                      </a:r>
                      <a:endParaRPr lang="en-US" sz="18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</a:rPr>
                        <a:t>No</a:t>
                      </a:r>
                      <a:endParaRPr lang="en-US" sz="18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0080">
                <a:tc>
                  <a:txBody>
                    <a:bodyPr/>
                    <a:lstStyle/>
                    <a:p>
                      <a:pPr algn="l"/>
                      <a:r>
                        <a:rPr lang="en-US" sz="180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</a:rPr>
                        <a:t>Group 1 (TBI only)</a:t>
                      </a:r>
                      <a:endParaRPr lang="en-US" sz="18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</a:rPr>
                        <a:t>X</a:t>
                      </a:r>
                      <a:endParaRPr lang="en-US" sz="18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</a:rPr>
                        <a:t>X</a:t>
                      </a:r>
                      <a:endParaRPr lang="en-US" sz="18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</a:rPr>
                        <a:t>X</a:t>
                      </a:r>
                      <a:endParaRPr lang="en-US" sz="18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14400">
                <a:tc>
                  <a:txBody>
                    <a:bodyPr/>
                    <a:lstStyle/>
                    <a:p>
                      <a:pPr algn="l"/>
                      <a:r>
                        <a:rPr lang="en-US" sz="180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</a:rPr>
                        <a:t>Group 2 (PTSD only)</a:t>
                      </a:r>
                      <a:endParaRPr lang="en-US" sz="18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</a:rPr>
                        <a:t>X</a:t>
                      </a:r>
                      <a:endParaRPr lang="en-US" sz="18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</a:rPr>
                        <a:t>X</a:t>
                      </a:r>
                      <a:endParaRPr lang="en-US" sz="18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</a:rPr>
                        <a:t>X</a:t>
                      </a:r>
                      <a:endParaRPr lang="en-US" sz="18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0080">
                <a:tc>
                  <a:txBody>
                    <a:bodyPr/>
                    <a:lstStyle/>
                    <a:p>
                      <a:pPr algn="l"/>
                      <a:r>
                        <a:rPr lang="en-US" sz="180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</a:rPr>
                        <a:t>Group 3 (Both)</a:t>
                      </a:r>
                      <a:endParaRPr lang="en-US" sz="18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</a:rPr>
                        <a:t>X</a:t>
                      </a:r>
                      <a:endParaRPr lang="en-US" sz="18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</a:rPr>
                        <a:t>X</a:t>
                      </a:r>
                      <a:endParaRPr lang="en-US" sz="18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</a:rPr>
                        <a:t>X</a:t>
                      </a:r>
                      <a:endParaRPr lang="en-US" sz="18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0080">
                <a:tc>
                  <a:txBody>
                    <a:bodyPr/>
                    <a:lstStyle/>
                    <a:p>
                      <a:pPr algn="l"/>
                      <a:r>
                        <a:rPr lang="en-US" sz="180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</a:rPr>
                        <a:t>Group 4 (Neither)</a:t>
                      </a:r>
                      <a:endParaRPr lang="en-US" sz="18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</a:rPr>
                        <a:t>X</a:t>
                      </a:r>
                      <a:endParaRPr lang="en-US" sz="18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</a:rPr>
                        <a:t>X</a:t>
                      </a:r>
                      <a:endParaRPr lang="en-US" sz="18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</a:rPr>
                        <a:t>X</a:t>
                      </a:r>
                      <a:endParaRPr lang="en-US" sz="18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25562"/>
          </a:xfrm>
        </p:spPr>
        <p:txBody>
          <a:bodyPr/>
          <a:lstStyle/>
          <a:p>
            <a:r>
              <a:rPr lang="en-US" sz="3600" u="sng" kern="1200" dirty="0" smtClean="0">
                <a:solidFill>
                  <a:srgbClr val="002060"/>
                </a:solidFill>
                <a:effectLst/>
              </a:rPr>
              <a:t>Phase One Aims</a:t>
            </a:r>
            <a:r>
              <a:rPr lang="en-US" sz="3600" kern="1200" dirty="0" smtClean="0">
                <a:solidFill>
                  <a:srgbClr val="002060"/>
                </a:solidFill>
                <a:effectLst/>
              </a:rPr>
              <a:t/>
            </a:r>
            <a:br>
              <a:rPr lang="en-US" sz="3600" kern="1200" dirty="0" smtClean="0">
                <a:solidFill>
                  <a:srgbClr val="002060"/>
                </a:solidFill>
                <a:effectLst/>
              </a:rPr>
            </a:br>
            <a:r>
              <a:rPr lang="en-US" sz="3600" kern="1200" dirty="0" smtClean="0">
                <a:solidFill>
                  <a:srgbClr val="002060"/>
                </a:solidFill>
                <a:effectLst/>
              </a:rPr>
              <a:t>MIND Study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0" hangingPunct="0">
              <a:buClrTx/>
              <a:buNone/>
            </a:pP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Georgia" pitchFamily="18" charset="0"/>
                <a:ea typeface="+mn-ea"/>
                <a:cs typeface="+mn-cs"/>
              </a:rPr>
              <a:t>	</a:t>
            </a:r>
          </a:p>
          <a:p>
            <a:pPr lvl="0" eaLnBrk="0" hangingPunct="0">
              <a:buClrTx/>
              <a:buNone/>
            </a:pPr>
            <a:r>
              <a:rPr kumimoji="0" lang="en-US" sz="3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Aim 1</a:t>
            </a:r>
            <a:r>
              <a:rPr kumimoji="0" lang="en-US" sz="3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: To clinically </a:t>
            </a:r>
            <a:r>
              <a:rPr lang="en-US" sz="3000" kern="1200" dirty="0" smtClean="0">
                <a:solidFill>
                  <a:srgbClr val="002060"/>
                </a:solidFill>
                <a:latin typeface="+mj-lt"/>
              </a:rPr>
              <a:t>validate</a:t>
            </a:r>
            <a:r>
              <a:rPr kumimoji="0" lang="en-US" sz="3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the prevalence of TBI and PTSD </a:t>
            </a:r>
            <a:r>
              <a:rPr lang="en-US" sz="3000" kern="1200" dirty="0" smtClean="0">
                <a:solidFill>
                  <a:srgbClr val="002060"/>
                </a:solidFill>
                <a:latin typeface="+mj-lt"/>
              </a:rPr>
              <a:t>in OEF/OIF Veterans estimated by the New Generation (Epi) Study</a:t>
            </a:r>
            <a:r>
              <a:rPr kumimoji="0" lang="en-US" sz="3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.</a:t>
            </a:r>
          </a:p>
          <a:p>
            <a:pPr lvl="0" eaLnBrk="0" hangingPunct="0">
              <a:buClrTx/>
              <a:buNone/>
            </a:pPr>
            <a:r>
              <a:rPr kumimoji="0" lang="en-US" sz="3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	</a:t>
            </a:r>
          </a:p>
          <a:p>
            <a:pPr lvl="0" eaLnBrk="0" hangingPunct="0">
              <a:buClrTx/>
              <a:buNone/>
            </a:pPr>
            <a:r>
              <a:rPr lang="en-US" sz="3000" b="1" kern="1200" dirty="0" smtClean="0">
                <a:solidFill>
                  <a:srgbClr val="002060"/>
                </a:solidFill>
                <a:latin typeface="+mj-lt"/>
              </a:rPr>
              <a:t>	</a:t>
            </a:r>
            <a:r>
              <a:rPr kumimoji="0" lang="en-US" sz="3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Aim </a:t>
            </a:r>
            <a:r>
              <a:rPr lang="en-US" sz="3000" b="1" kern="1200" dirty="0" smtClean="0">
                <a:solidFill>
                  <a:srgbClr val="002060"/>
                </a:solidFill>
                <a:latin typeface="+mj-lt"/>
              </a:rPr>
              <a:t>2</a:t>
            </a:r>
            <a:r>
              <a:rPr kumimoji="0" lang="en-US" sz="3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: To assess the effectiveness of VHA screening instruments for </a:t>
            </a:r>
            <a:r>
              <a:rPr lang="en-US" sz="3000" kern="1200" dirty="0" smtClean="0">
                <a:solidFill>
                  <a:srgbClr val="002060"/>
                </a:solidFill>
                <a:latin typeface="+mj-lt"/>
              </a:rPr>
              <a:t>TBI and PTSD in OEF/OIF Veterans</a:t>
            </a:r>
            <a:r>
              <a:rPr kumimoji="0" lang="en-US" sz="3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524000"/>
          </a:xfrm>
        </p:spPr>
        <p:txBody>
          <a:bodyPr/>
          <a:lstStyle/>
          <a:p>
            <a:r>
              <a:rPr lang="en-US" sz="3600" u="sng" kern="1200" dirty="0" smtClean="0">
                <a:solidFill>
                  <a:srgbClr val="002060"/>
                </a:solidFill>
                <a:effectLst/>
              </a:rPr>
              <a:t>Phase Two Aims</a:t>
            </a:r>
            <a:r>
              <a:rPr lang="en-US" sz="3600" kern="1200" dirty="0" smtClean="0">
                <a:solidFill>
                  <a:srgbClr val="002060"/>
                </a:solidFill>
                <a:effectLst/>
              </a:rPr>
              <a:t/>
            </a:r>
            <a:br>
              <a:rPr lang="en-US" sz="3600" kern="1200" dirty="0" smtClean="0">
                <a:solidFill>
                  <a:srgbClr val="002060"/>
                </a:solidFill>
                <a:effectLst/>
              </a:rPr>
            </a:br>
            <a:r>
              <a:rPr lang="en-US" sz="3600" kern="1200" dirty="0" smtClean="0">
                <a:solidFill>
                  <a:srgbClr val="002060"/>
                </a:solidFill>
                <a:effectLst/>
              </a:rPr>
              <a:t>MIND Study</a:t>
            </a:r>
            <a:endParaRPr lang="en-US" sz="3600" dirty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2"/>
            <a:ext cx="8229600" cy="4419599"/>
          </a:xfrm>
        </p:spPr>
        <p:txBody>
          <a:bodyPr/>
          <a:lstStyle/>
          <a:p>
            <a:pPr lvl="0" eaLnBrk="0" hangingPunct="0">
              <a:buClrTx/>
              <a:buNone/>
            </a:pPr>
            <a:r>
              <a:rPr kumimoji="0" lang="en-US" sz="2600" b="1" i="0" u="sng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Aim 1</a:t>
            </a:r>
            <a:r>
              <a:rPr kumimoji="0" lang="en-US" sz="2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:  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To identify sensitive &amp;</a:t>
            </a:r>
            <a:r>
              <a:rPr kumimoji="0" lang="en-US" sz="2600" b="0" i="0" u="none" strike="noStrike" kern="1200" cap="none" spc="0" normalizeH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specific markers </a:t>
            </a:r>
            <a:r>
              <a:rPr lang="en-US" sz="2600" kern="1200" dirty="0" smtClean="0">
                <a:solidFill>
                  <a:srgbClr val="002060"/>
                </a:solidFill>
                <a:latin typeface="+mj-lt"/>
              </a:rPr>
              <a:t>for both conditions from each measurement modality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.</a:t>
            </a:r>
          </a:p>
          <a:p>
            <a:pPr eaLnBrk="0" hangingPunct="0">
              <a:buClrTx/>
              <a:buNone/>
            </a:pPr>
            <a:endParaRPr lang="en-US" sz="2600" b="1" u="sng" kern="1200" dirty="0" smtClean="0">
              <a:solidFill>
                <a:srgbClr val="002060"/>
              </a:solidFill>
              <a:latin typeface="+mj-lt"/>
            </a:endParaRPr>
          </a:p>
          <a:p>
            <a:pPr eaLnBrk="0" hangingPunct="0">
              <a:buClrTx/>
              <a:buNone/>
            </a:pPr>
            <a:r>
              <a:rPr lang="en-US" sz="2600" b="1" u="sng" kern="1200" dirty="0" smtClean="0">
                <a:solidFill>
                  <a:srgbClr val="002060"/>
                </a:solidFill>
                <a:latin typeface="+mj-lt"/>
              </a:rPr>
              <a:t>Aim 2</a:t>
            </a:r>
            <a:r>
              <a:rPr lang="en-US" sz="2600" b="1" kern="1200" dirty="0" smtClean="0">
                <a:solidFill>
                  <a:srgbClr val="002060"/>
                </a:solidFill>
                <a:latin typeface="+mj-lt"/>
              </a:rPr>
              <a:t>:  </a:t>
            </a:r>
            <a:r>
              <a:rPr lang="en-US" sz="2600" kern="1200" dirty="0" smtClean="0">
                <a:solidFill>
                  <a:srgbClr val="002060"/>
                </a:solidFill>
                <a:latin typeface="+mj-lt"/>
              </a:rPr>
              <a:t>To develop prediction models for both conditions using multi-system, objective measures and patient self-report. </a:t>
            </a:r>
          </a:p>
          <a:p>
            <a:pPr lvl="0" eaLnBrk="0" hangingPunct="0">
              <a:buClrTx/>
              <a:buNone/>
            </a:pPr>
            <a:endParaRPr lang="en-US" sz="1200" kern="1200" dirty="0" smtClean="0">
              <a:solidFill>
                <a:srgbClr val="002060"/>
              </a:solidFill>
              <a:latin typeface="+mj-lt"/>
            </a:endParaRPr>
          </a:p>
          <a:p>
            <a:pPr lvl="0" eaLnBrk="0" hangingPunct="0">
              <a:buClrTx/>
              <a:buNone/>
            </a:pPr>
            <a:r>
              <a:rPr kumimoji="0" lang="en-US" sz="2800" b="0" i="0" u="sng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Measures include:</a:t>
            </a:r>
          </a:p>
          <a:p>
            <a:pPr lvl="0" eaLnBrk="0" hangingPunct="0">
              <a:buClrTx/>
              <a:buNone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	-</a:t>
            </a:r>
            <a:r>
              <a:rPr lang="en-US" sz="2800" kern="1200" dirty="0" smtClean="0">
                <a:solidFill>
                  <a:srgbClr val="002060"/>
                </a:solidFill>
                <a:latin typeface="+mj-lt"/>
              </a:rPr>
              <a:t>Cognitive 	   -Advanced Neuroimaging</a:t>
            </a: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  <a:p>
            <a:pPr lvl="0" algn="ctr" eaLnBrk="0" hangingPunct="0">
              <a:buClrTx/>
              <a:buNone/>
            </a:pPr>
            <a:r>
              <a:rPr lang="en-US" sz="2800" kern="1200" dirty="0" smtClean="0">
                <a:solidFill>
                  <a:srgbClr val="002060"/>
                </a:solidFill>
                <a:latin typeface="+mj-lt"/>
              </a:rPr>
              <a:t>	-Sensorimotor	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	</a:t>
            </a:r>
            <a:r>
              <a:rPr lang="en-US" sz="2800" kern="1200" dirty="0" smtClean="0">
                <a:solidFill>
                  <a:srgbClr val="002060"/>
                </a:solidFill>
                <a:latin typeface="+mj-lt"/>
              </a:rPr>
              <a:t>-Sleep (</a:t>
            </a:r>
            <a:r>
              <a:rPr lang="en-US" sz="2800" kern="1200" dirty="0" err="1" smtClean="0">
                <a:solidFill>
                  <a:srgbClr val="002060"/>
                </a:solidFill>
                <a:latin typeface="+mj-lt"/>
              </a:rPr>
              <a:t>Actigraphy</a:t>
            </a:r>
            <a:r>
              <a:rPr lang="en-US" sz="2800" kern="1200" dirty="0" smtClean="0">
                <a:solidFill>
                  <a:srgbClr val="002060"/>
                </a:solidFill>
                <a:latin typeface="+mj-lt"/>
              </a:rPr>
              <a:t>)</a:t>
            </a:r>
            <a:endParaRPr lang="en-US" sz="28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u="sng" dirty="0" smtClean="0">
                <a:solidFill>
                  <a:srgbClr val="002060"/>
                </a:solidFill>
                <a:effectLst/>
                <a:latin typeface="+mn-lt"/>
              </a:rPr>
              <a:t>VA/DOD Definition of TBI</a:t>
            </a:r>
            <a:endParaRPr lang="en-US" dirty="0" smtClean="0">
              <a:solidFill>
                <a:srgbClr val="002060"/>
              </a:solidFill>
              <a:effectLst/>
              <a:latin typeface="+mn-lt"/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47800"/>
            <a:ext cx="8229600" cy="4525963"/>
          </a:xfrm>
        </p:spPr>
        <p:txBody>
          <a:bodyPr/>
          <a:lstStyle/>
          <a:p>
            <a:r>
              <a:rPr lang="en-US" dirty="0" smtClean="0">
                <a:solidFill>
                  <a:srgbClr val="002060"/>
                </a:solidFill>
              </a:rPr>
              <a:t>A traumatically induced structural injury AND/OR</a:t>
            </a:r>
          </a:p>
          <a:p>
            <a:r>
              <a:rPr lang="en-US" dirty="0" smtClean="0">
                <a:solidFill>
                  <a:srgbClr val="002060"/>
                </a:solidFill>
              </a:rPr>
              <a:t>physiologic disruption of brain function </a:t>
            </a:r>
          </a:p>
          <a:p>
            <a:r>
              <a:rPr lang="en-US" dirty="0" smtClean="0">
                <a:solidFill>
                  <a:srgbClr val="002060"/>
                </a:solidFill>
              </a:rPr>
              <a:t>as a result of an external force </a:t>
            </a:r>
          </a:p>
          <a:p>
            <a:r>
              <a:rPr lang="en-US" dirty="0" smtClean="0">
                <a:solidFill>
                  <a:srgbClr val="002060"/>
                </a:solidFill>
              </a:rPr>
              <a:t>that is indicated by new onset or worsening of</a:t>
            </a:r>
          </a:p>
          <a:p>
            <a:r>
              <a:rPr lang="en-US" dirty="0" smtClean="0">
                <a:solidFill>
                  <a:srgbClr val="002060"/>
                </a:solidFill>
              </a:rPr>
              <a:t>at least one of the following clinical signs </a:t>
            </a:r>
          </a:p>
          <a:p>
            <a:r>
              <a:rPr lang="en-US" dirty="0" smtClean="0">
                <a:solidFill>
                  <a:srgbClr val="002060"/>
                </a:solidFill>
              </a:rPr>
              <a:t>immediately following the event  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95400"/>
          </a:xfrm>
        </p:spPr>
        <p:txBody>
          <a:bodyPr/>
          <a:lstStyle/>
          <a:p>
            <a:r>
              <a:rPr lang="en-US" sz="3600" u="sng" kern="1200" dirty="0" smtClean="0">
                <a:solidFill>
                  <a:srgbClr val="002060"/>
                </a:solidFill>
                <a:effectLst/>
              </a:rPr>
              <a:t>Phase Three Aims</a:t>
            </a:r>
            <a:r>
              <a:rPr lang="en-US" sz="3600" kern="1200" dirty="0" smtClean="0">
                <a:solidFill>
                  <a:srgbClr val="002060"/>
                </a:solidFill>
                <a:effectLst/>
              </a:rPr>
              <a:t/>
            </a:r>
            <a:br>
              <a:rPr lang="en-US" sz="3600" kern="1200" dirty="0" smtClean="0">
                <a:solidFill>
                  <a:srgbClr val="002060"/>
                </a:solidFill>
                <a:effectLst/>
              </a:rPr>
            </a:br>
            <a:r>
              <a:rPr lang="en-US" sz="3600" kern="1200" dirty="0" smtClean="0">
                <a:solidFill>
                  <a:srgbClr val="002060"/>
                </a:solidFill>
                <a:effectLst/>
              </a:rPr>
              <a:t>MIND Study</a:t>
            </a:r>
            <a:endParaRPr lang="en-US" sz="3600" dirty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0" hangingPunct="0">
              <a:buClrTx/>
              <a:buNone/>
            </a:pPr>
            <a:r>
              <a:rPr lang="en-US" sz="2600" b="1" u="sng" kern="1200" dirty="0" smtClean="0">
                <a:solidFill>
                  <a:srgbClr val="002060"/>
                </a:solidFill>
                <a:latin typeface="+mj-lt"/>
              </a:rPr>
              <a:t>Aim 1</a:t>
            </a:r>
            <a:r>
              <a:rPr lang="en-US" sz="2600" b="1" kern="1200" dirty="0" smtClean="0">
                <a:solidFill>
                  <a:srgbClr val="002060"/>
                </a:solidFill>
                <a:latin typeface="+mj-lt"/>
              </a:rPr>
              <a:t>:  </a:t>
            </a:r>
            <a:r>
              <a:rPr lang="en-US" sz="2600" kern="1200" dirty="0" smtClean="0">
                <a:solidFill>
                  <a:srgbClr val="002060"/>
                </a:solidFill>
                <a:latin typeface="+mj-lt"/>
              </a:rPr>
              <a:t>To identify sensitive &amp; specific markers for TBI from each measurement modality.</a:t>
            </a:r>
          </a:p>
          <a:p>
            <a:pPr eaLnBrk="0" hangingPunct="0">
              <a:buClrTx/>
              <a:buNone/>
            </a:pPr>
            <a:endParaRPr lang="en-US" sz="2600" b="1" u="sng" kern="1200" dirty="0" smtClean="0">
              <a:solidFill>
                <a:srgbClr val="002060"/>
              </a:solidFill>
              <a:latin typeface="+mj-lt"/>
            </a:endParaRPr>
          </a:p>
          <a:p>
            <a:pPr eaLnBrk="0" hangingPunct="0">
              <a:buClrTx/>
              <a:buNone/>
            </a:pPr>
            <a:r>
              <a:rPr lang="en-US" sz="2600" b="1" u="sng" kern="1200" dirty="0" smtClean="0">
                <a:solidFill>
                  <a:srgbClr val="002060"/>
                </a:solidFill>
                <a:latin typeface="+mj-lt"/>
              </a:rPr>
              <a:t>Aim 2</a:t>
            </a:r>
            <a:r>
              <a:rPr lang="en-US" sz="2600" b="1" kern="1200" dirty="0" smtClean="0">
                <a:solidFill>
                  <a:srgbClr val="002060"/>
                </a:solidFill>
                <a:latin typeface="+mj-lt"/>
              </a:rPr>
              <a:t>:  </a:t>
            </a:r>
            <a:r>
              <a:rPr lang="en-US" sz="2600" kern="1200" dirty="0" smtClean="0">
                <a:solidFill>
                  <a:srgbClr val="002060"/>
                </a:solidFill>
                <a:latin typeface="+mj-lt"/>
              </a:rPr>
              <a:t>To develop prediction models for TBI using multi-system, objective measures and patient self-report. </a:t>
            </a:r>
          </a:p>
          <a:p>
            <a:pPr lvl="0" eaLnBrk="0" hangingPunct="0">
              <a:buClrTx/>
              <a:buNone/>
            </a:pPr>
            <a:endParaRPr kumimoji="0" lang="en-US" sz="1400" b="0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  <a:p>
            <a:pPr lvl="0" eaLnBrk="0" hangingPunct="0">
              <a:buClrTx/>
              <a:buNone/>
            </a:pPr>
            <a:r>
              <a:rPr kumimoji="0" lang="en-US" sz="2800" b="0" i="0" u="sng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Measures include:</a:t>
            </a:r>
          </a:p>
          <a:p>
            <a:pPr lvl="0" eaLnBrk="0" hangingPunct="0">
              <a:buClrTx/>
              <a:buNone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	- Neuroendocrine/Immunology	</a:t>
            </a:r>
            <a:endParaRPr lang="en-US" sz="2800" kern="1200" dirty="0" smtClean="0">
              <a:solidFill>
                <a:srgbClr val="002060"/>
              </a:solidFill>
              <a:latin typeface="+mj-lt"/>
            </a:endParaRPr>
          </a:p>
          <a:p>
            <a:pPr lvl="0" eaLnBrk="0" hangingPunct="0">
              <a:buClrTx/>
              <a:buNone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					- Sleep </a:t>
            </a:r>
            <a:r>
              <a:rPr lang="en-US" sz="2800" kern="1200" dirty="0" smtClean="0">
                <a:solidFill>
                  <a:srgbClr val="002060"/>
                </a:solidFill>
                <a:latin typeface="+mj-lt"/>
              </a:rPr>
              <a:t>(</a:t>
            </a:r>
            <a:r>
              <a:rPr lang="en-US" sz="2800" kern="1200" dirty="0" err="1" smtClean="0">
                <a:solidFill>
                  <a:srgbClr val="002060"/>
                </a:solidFill>
                <a:latin typeface="+mj-lt"/>
              </a:rPr>
              <a:t>Polysomnography</a:t>
            </a:r>
            <a:r>
              <a:rPr lang="en-US" sz="2800" kern="1200" dirty="0" smtClean="0">
                <a:solidFill>
                  <a:srgbClr val="002060"/>
                </a:solidFill>
                <a:latin typeface="+mj-lt"/>
              </a:rPr>
              <a:t>)</a:t>
            </a: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US" sz="3200" u="sng" dirty="0" smtClean="0">
                <a:solidFill>
                  <a:srgbClr val="002060"/>
                </a:solidFill>
                <a:effectLst/>
                <a:latin typeface="+mn-lt"/>
              </a:rPr>
              <a:t>Prior Work</a:t>
            </a:r>
            <a:endParaRPr lang="en-US" sz="3200" u="sng" dirty="0">
              <a:solidFill>
                <a:srgbClr val="002060"/>
              </a:solidFill>
              <a:effectLst/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/>
          <a:lstStyle/>
          <a:p>
            <a:endParaRPr lang="en-US" sz="1200" dirty="0" smtClean="0">
              <a:solidFill>
                <a:srgbClr val="002060"/>
              </a:solidFill>
            </a:endParaRPr>
          </a:p>
          <a:p>
            <a:r>
              <a:rPr lang="en-US" dirty="0" smtClean="0">
                <a:solidFill>
                  <a:srgbClr val="002060"/>
                </a:solidFill>
              </a:rPr>
              <a:t>Neurobehavioral Study</a:t>
            </a:r>
          </a:p>
          <a:p>
            <a:endParaRPr lang="en-US" sz="1200" dirty="0" smtClean="0">
              <a:solidFill>
                <a:srgbClr val="002060"/>
              </a:solidFill>
            </a:endParaRPr>
          </a:p>
          <a:p>
            <a:r>
              <a:rPr lang="en-US" dirty="0" smtClean="0">
                <a:solidFill>
                  <a:srgbClr val="002060"/>
                </a:solidFill>
              </a:rPr>
              <a:t>Blast Injury Outcomes (BIO) Study</a:t>
            </a:r>
          </a:p>
          <a:p>
            <a:endParaRPr lang="en-US" sz="1200" dirty="0" smtClean="0">
              <a:solidFill>
                <a:srgbClr val="002060"/>
              </a:solidFill>
            </a:endParaRPr>
          </a:p>
          <a:p>
            <a:r>
              <a:rPr lang="en-US" dirty="0" smtClean="0">
                <a:solidFill>
                  <a:srgbClr val="002060"/>
                </a:solidFill>
              </a:rPr>
              <a:t>MIND Study conceptualized during BIO Study:</a:t>
            </a:r>
          </a:p>
          <a:p>
            <a:pPr lvl="1"/>
            <a:r>
              <a:rPr lang="en-US" dirty="0" smtClean="0">
                <a:solidFill>
                  <a:srgbClr val="002060"/>
                </a:solidFill>
              </a:rPr>
              <a:t>Multi-modal measures</a:t>
            </a:r>
          </a:p>
          <a:p>
            <a:pPr lvl="1"/>
            <a:r>
              <a:rPr lang="en-US" dirty="0" smtClean="0">
                <a:solidFill>
                  <a:srgbClr val="002060"/>
                </a:solidFill>
              </a:rPr>
              <a:t>Integrative methods</a:t>
            </a:r>
          </a:p>
          <a:p>
            <a:pPr lvl="1"/>
            <a:r>
              <a:rPr lang="en-US" dirty="0" smtClean="0">
                <a:solidFill>
                  <a:srgbClr val="002060"/>
                </a:solidFill>
              </a:rPr>
              <a:t>Diagnostic profiles</a:t>
            </a:r>
            <a:endParaRPr lang="en-US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74638"/>
            <a:ext cx="8610600" cy="1477962"/>
          </a:xfrm>
        </p:spPr>
        <p:txBody>
          <a:bodyPr/>
          <a:lstStyle/>
          <a:p>
            <a:r>
              <a:rPr lang="en-US" sz="3200" u="sng" kern="1200" dirty="0" smtClean="0">
                <a:solidFill>
                  <a:srgbClr val="002060"/>
                </a:solidFill>
                <a:effectLst/>
                <a:latin typeface="+mn-lt"/>
              </a:rPr>
              <a:t>Blast Injury Outcomes (BIO) Study: </a:t>
            </a:r>
            <a:br>
              <a:rPr lang="en-US" sz="3200" u="sng" kern="1200" dirty="0" smtClean="0">
                <a:solidFill>
                  <a:srgbClr val="002060"/>
                </a:solidFill>
                <a:effectLst/>
                <a:latin typeface="+mn-lt"/>
              </a:rPr>
            </a:br>
            <a:r>
              <a:rPr lang="en-US" sz="3200" u="sng" kern="1200" dirty="0" smtClean="0">
                <a:solidFill>
                  <a:srgbClr val="002060"/>
                </a:solidFill>
                <a:effectLst/>
                <a:latin typeface="+mn-lt"/>
              </a:rPr>
              <a:t>PET, DTI, fMRI &amp; Neurocognitive Measures</a:t>
            </a:r>
            <a:endParaRPr lang="en-US" sz="320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1"/>
            <a:ext cx="8686800" cy="4525963"/>
          </a:xfrm>
        </p:spPr>
        <p:txBody>
          <a:bodyPr/>
          <a:lstStyle/>
          <a:p>
            <a:pPr lvl="0" algn="ctr" fontAlgn="auto">
              <a:spcAft>
                <a:spcPts val="0"/>
              </a:spcAft>
              <a:buClrTx/>
              <a:buNone/>
              <a:defRPr/>
            </a:pPr>
            <a:endParaRPr lang="en-US" sz="1200" b="1" kern="1200" dirty="0" smtClean="0">
              <a:solidFill>
                <a:srgbClr val="002060"/>
              </a:solidFill>
              <a:latin typeface="Georgia" pitchFamily="18" charset="0"/>
            </a:endParaRPr>
          </a:p>
          <a:p>
            <a:pPr lvl="0" algn="ctr" fontAlgn="auto">
              <a:spcAft>
                <a:spcPts val="0"/>
              </a:spcAft>
              <a:buClrTx/>
              <a:buNone/>
              <a:defRPr/>
            </a:pPr>
            <a:r>
              <a:rPr lang="en-US" sz="2800" b="1" kern="1200" dirty="0" smtClean="0">
                <a:solidFill>
                  <a:srgbClr val="002060"/>
                </a:solidFill>
              </a:rPr>
              <a:t>Julie C. Chapman, PsyD</a:t>
            </a:r>
          </a:p>
          <a:p>
            <a:pPr lvl="0" algn="ctr" fontAlgn="auto">
              <a:spcAft>
                <a:spcPts val="0"/>
              </a:spcAft>
              <a:buClrTx/>
              <a:buNone/>
              <a:defRPr/>
            </a:pPr>
            <a:r>
              <a:rPr lang="en-US" sz="2800" b="1" kern="1200" dirty="0" smtClean="0">
                <a:solidFill>
                  <a:srgbClr val="002060"/>
                </a:solidFill>
              </a:rPr>
              <a:t>Principal Investigator</a:t>
            </a:r>
          </a:p>
          <a:p>
            <a:pPr lvl="0" fontAlgn="auto">
              <a:spcAft>
                <a:spcPts val="0"/>
              </a:spcAft>
              <a:buClrTx/>
              <a:buFont typeface="Arial" pitchFamily="34" charset="0"/>
              <a:buChar char="•"/>
              <a:defRPr/>
            </a:pPr>
            <a:endParaRPr lang="en-US" sz="1200" kern="1200" dirty="0" smtClean="0">
              <a:solidFill>
                <a:srgbClr val="002060"/>
              </a:solidFill>
            </a:endParaRPr>
          </a:p>
          <a:p>
            <a:pPr lvl="0" fontAlgn="auto">
              <a:spcAft>
                <a:spcPts val="0"/>
              </a:spcAft>
              <a:buClrTx/>
              <a:buNone/>
              <a:defRPr/>
            </a:pPr>
            <a:endParaRPr lang="en-US" sz="1200" kern="1200" dirty="0" smtClean="0">
              <a:solidFill>
                <a:srgbClr val="002060"/>
              </a:solidFill>
            </a:endParaRPr>
          </a:p>
          <a:p>
            <a:pPr lvl="0" fontAlgn="auto">
              <a:spcAft>
                <a:spcPts val="0"/>
              </a:spcAft>
              <a:buClrTx/>
              <a:buFont typeface="Arial" pitchFamily="34" charset="0"/>
              <a:buChar char="•"/>
              <a:defRPr/>
            </a:pPr>
            <a:r>
              <a:rPr lang="en-US" sz="2700" b="1" kern="1200" dirty="0" smtClean="0">
                <a:solidFill>
                  <a:srgbClr val="002060"/>
                </a:solidFill>
              </a:rPr>
              <a:t>Aim I</a:t>
            </a:r>
            <a:r>
              <a:rPr lang="en-US" sz="2700" kern="1200" dirty="0" smtClean="0">
                <a:solidFill>
                  <a:srgbClr val="002060"/>
                </a:solidFill>
              </a:rPr>
              <a:t>: To characterize blast-related mild TBI (and PTSD) using multi-modal measures:</a:t>
            </a:r>
          </a:p>
          <a:p>
            <a:pPr lvl="0" fontAlgn="auto">
              <a:spcAft>
                <a:spcPts val="0"/>
              </a:spcAft>
              <a:buClrTx/>
              <a:buFont typeface="Arial" pitchFamily="34" charset="0"/>
              <a:buChar char="•"/>
              <a:defRPr/>
            </a:pPr>
            <a:endParaRPr lang="en-US" sz="2700" kern="1200" dirty="0" smtClean="0">
              <a:solidFill>
                <a:srgbClr val="002060"/>
              </a:solidFill>
            </a:endParaRPr>
          </a:p>
          <a:p>
            <a:pPr lvl="0" fontAlgn="auto">
              <a:spcAft>
                <a:spcPts val="0"/>
              </a:spcAft>
              <a:buClrTx/>
              <a:buNone/>
              <a:defRPr/>
            </a:pPr>
            <a:r>
              <a:rPr lang="en-US" sz="2700" kern="1200" dirty="0" smtClean="0">
                <a:solidFill>
                  <a:srgbClr val="002060"/>
                </a:solidFill>
              </a:rPr>
              <a:t>	</a:t>
            </a:r>
            <a:r>
              <a:rPr lang="en-US" sz="2700" b="1" kern="1200" dirty="0" smtClean="0">
                <a:solidFill>
                  <a:srgbClr val="002060"/>
                </a:solidFill>
              </a:rPr>
              <a:t> - </a:t>
            </a:r>
            <a:r>
              <a:rPr lang="en-US" sz="2700" kern="1200" dirty="0" smtClean="0">
                <a:solidFill>
                  <a:srgbClr val="002060"/>
                </a:solidFill>
              </a:rPr>
              <a:t>Neuroimaging	</a:t>
            </a:r>
            <a:r>
              <a:rPr lang="en-US" sz="2700" b="1" kern="1200" dirty="0" smtClean="0">
                <a:solidFill>
                  <a:srgbClr val="002060"/>
                </a:solidFill>
              </a:rPr>
              <a:t>- </a:t>
            </a:r>
            <a:r>
              <a:rPr lang="en-US" sz="2700" kern="1200" dirty="0" smtClean="0">
                <a:solidFill>
                  <a:srgbClr val="002060"/>
                </a:solidFill>
              </a:rPr>
              <a:t>Cognitive	</a:t>
            </a:r>
            <a:r>
              <a:rPr lang="en-US" sz="2700" b="1" kern="1200" dirty="0" smtClean="0">
                <a:solidFill>
                  <a:srgbClr val="002060"/>
                </a:solidFill>
              </a:rPr>
              <a:t>    - </a:t>
            </a:r>
            <a:r>
              <a:rPr lang="en-US" sz="2700" kern="1200" dirty="0" smtClean="0">
                <a:solidFill>
                  <a:srgbClr val="002060"/>
                </a:solidFill>
              </a:rPr>
              <a:t>Neurologic</a:t>
            </a:r>
          </a:p>
          <a:p>
            <a:pPr lvl="0" fontAlgn="auto">
              <a:spcAft>
                <a:spcPts val="0"/>
              </a:spcAft>
              <a:buClrTx/>
              <a:buNone/>
              <a:defRPr/>
            </a:pPr>
            <a:r>
              <a:rPr lang="en-US" sz="2700" kern="1200" dirty="0" smtClean="0">
                <a:solidFill>
                  <a:srgbClr val="002060"/>
                </a:solidFill>
              </a:rPr>
              <a:t>	 </a:t>
            </a:r>
            <a:r>
              <a:rPr lang="en-US" sz="2700" b="1" kern="1200" dirty="0" smtClean="0">
                <a:solidFill>
                  <a:srgbClr val="002060"/>
                </a:solidFill>
              </a:rPr>
              <a:t>-</a:t>
            </a:r>
            <a:r>
              <a:rPr lang="en-US" sz="2700" kern="1200" dirty="0" smtClean="0">
                <a:solidFill>
                  <a:srgbClr val="002060"/>
                </a:solidFill>
              </a:rPr>
              <a:t> Psychosocial		</a:t>
            </a:r>
            <a:r>
              <a:rPr lang="en-US" sz="2700" b="1" kern="1200" dirty="0" smtClean="0">
                <a:solidFill>
                  <a:srgbClr val="002060"/>
                </a:solidFill>
              </a:rPr>
              <a:t>- </a:t>
            </a:r>
            <a:r>
              <a:rPr lang="en-US" sz="2700" kern="1200" dirty="0" smtClean="0">
                <a:solidFill>
                  <a:srgbClr val="002060"/>
                </a:solidFill>
              </a:rPr>
              <a:t>Basic Physiologic</a:t>
            </a:r>
            <a:endParaRPr lang="en-US" sz="2700" b="1" kern="1200" dirty="0" smtClean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74638"/>
            <a:ext cx="8610600" cy="1477962"/>
          </a:xfrm>
        </p:spPr>
        <p:txBody>
          <a:bodyPr/>
          <a:lstStyle/>
          <a:p>
            <a:r>
              <a:rPr lang="en-US" sz="3200" u="sng" kern="1200" dirty="0" smtClean="0">
                <a:solidFill>
                  <a:srgbClr val="002060"/>
                </a:solidFill>
                <a:effectLst/>
                <a:latin typeface="+mn-lt"/>
              </a:rPr>
              <a:t>Blast Injury Outcomes (BIO) Study: </a:t>
            </a:r>
            <a:br>
              <a:rPr lang="en-US" sz="3200" u="sng" kern="1200" dirty="0" smtClean="0">
                <a:solidFill>
                  <a:srgbClr val="002060"/>
                </a:solidFill>
                <a:effectLst/>
                <a:latin typeface="+mn-lt"/>
              </a:rPr>
            </a:br>
            <a:r>
              <a:rPr lang="en-US" sz="3200" u="sng" kern="1200" dirty="0" smtClean="0">
                <a:solidFill>
                  <a:srgbClr val="002060"/>
                </a:solidFill>
                <a:effectLst/>
                <a:latin typeface="+mn-lt"/>
              </a:rPr>
              <a:t>PET, DTI, fMRI &amp; Neurocognitive Measures</a:t>
            </a:r>
            <a:endParaRPr lang="en-US" sz="320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1"/>
            <a:ext cx="8686800" cy="4525963"/>
          </a:xfrm>
        </p:spPr>
        <p:txBody>
          <a:bodyPr/>
          <a:lstStyle/>
          <a:p>
            <a:pPr lvl="0" algn="ctr" fontAlgn="auto">
              <a:spcAft>
                <a:spcPts val="0"/>
              </a:spcAft>
              <a:buClrTx/>
              <a:buNone/>
              <a:defRPr/>
            </a:pPr>
            <a:endParaRPr lang="en-US" sz="1200" b="1" kern="1200" dirty="0" smtClean="0">
              <a:solidFill>
                <a:srgbClr val="002060"/>
              </a:solidFill>
              <a:latin typeface="Georgia" pitchFamily="18" charset="0"/>
            </a:endParaRPr>
          </a:p>
          <a:p>
            <a:pPr lvl="0" algn="ctr" fontAlgn="auto">
              <a:spcAft>
                <a:spcPts val="0"/>
              </a:spcAft>
              <a:buClrTx/>
              <a:buNone/>
              <a:defRPr/>
            </a:pPr>
            <a:r>
              <a:rPr lang="en-US" sz="2800" b="1" kern="1200" dirty="0" smtClean="0">
                <a:solidFill>
                  <a:srgbClr val="002060"/>
                </a:solidFill>
              </a:rPr>
              <a:t>Julie C. Chapman, PsyD</a:t>
            </a:r>
          </a:p>
          <a:p>
            <a:pPr lvl="0" algn="ctr" fontAlgn="auto">
              <a:spcAft>
                <a:spcPts val="0"/>
              </a:spcAft>
              <a:buClrTx/>
              <a:buNone/>
              <a:defRPr/>
            </a:pPr>
            <a:r>
              <a:rPr lang="en-US" sz="2800" b="1" kern="1200" dirty="0" smtClean="0">
                <a:solidFill>
                  <a:srgbClr val="002060"/>
                </a:solidFill>
              </a:rPr>
              <a:t>Principal Investigator</a:t>
            </a:r>
          </a:p>
          <a:p>
            <a:pPr lvl="0" fontAlgn="auto">
              <a:spcAft>
                <a:spcPts val="0"/>
              </a:spcAft>
              <a:buClrTx/>
              <a:buFont typeface="Arial" pitchFamily="34" charset="0"/>
              <a:buChar char="•"/>
              <a:defRPr/>
            </a:pPr>
            <a:endParaRPr lang="en-US" sz="1200" kern="1200" dirty="0" smtClean="0">
              <a:solidFill>
                <a:srgbClr val="002060"/>
              </a:solidFill>
            </a:endParaRPr>
          </a:p>
          <a:p>
            <a:pPr lvl="0" fontAlgn="auto">
              <a:spcAft>
                <a:spcPts val="0"/>
              </a:spcAft>
              <a:buClrTx/>
              <a:buFont typeface="Arial" pitchFamily="34" charset="0"/>
              <a:buChar char="•"/>
              <a:defRPr/>
            </a:pPr>
            <a:r>
              <a:rPr lang="en-US" sz="2700" b="1" kern="1200" dirty="0" smtClean="0">
                <a:solidFill>
                  <a:srgbClr val="002060"/>
                </a:solidFill>
              </a:rPr>
              <a:t>Aim II:</a:t>
            </a:r>
            <a:r>
              <a:rPr lang="en-US" sz="2700" kern="1200" dirty="0" smtClean="0">
                <a:solidFill>
                  <a:srgbClr val="002060"/>
                </a:solidFill>
              </a:rPr>
              <a:t> To examine relationships between multi-modal measures for both conditions (TBI and PTSD).</a:t>
            </a:r>
          </a:p>
          <a:p>
            <a:pPr lvl="0" fontAlgn="auto">
              <a:spcAft>
                <a:spcPts val="0"/>
              </a:spcAft>
              <a:buClrTx/>
              <a:buNone/>
              <a:defRPr/>
            </a:pPr>
            <a:endParaRPr lang="en-US" sz="2700" kern="1200" dirty="0" smtClean="0">
              <a:solidFill>
                <a:srgbClr val="002060"/>
              </a:solidFill>
            </a:endParaRPr>
          </a:p>
          <a:p>
            <a:pPr lvl="0" fontAlgn="auto">
              <a:spcAft>
                <a:spcPts val="0"/>
              </a:spcAft>
              <a:buClrTx/>
              <a:buFont typeface="Arial" pitchFamily="34" charset="0"/>
              <a:buChar char="•"/>
              <a:defRPr/>
            </a:pPr>
            <a:r>
              <a:rPr lang="en-US" sz="2700" b="1" kern="1200" dirty="0" smtClean="0">
                <a:solidFill>
                  <a:srgbClr val="002060"/>
                </a:solidFill>
              </a:rPr>
              <a:t>Aim III: </a:t>
            </a:r>
            <a:r>
              <a:rPr lang="en-US" sz="2700" kern="1200" dirty="0" smtClean="0">
                <a:solidFill>
                  <a:srgbClr val="002060"/>
                </a:solidFill>
              </a:rPr>
              <a:t>To complete diagnostic prediction modeling for both conditions.</a:t>
            </a:r>
            <a:endParaRPr lang="en-US" sz="2700" b="1" kern="1200" dirty="0" smtClean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 smtClean="0">
                <a:effectLst/>
                <a:latin typeface="+mn-lt"/>
              </a:rPr>
              <a:t>Blast Injury Outcomes</a:t>
            </a:r>
            <a:br>
              <a:rPr lang="en-US" u="sng" dirty="0" smtClean="0">
                <a:effectLst/>
                <a:latin typeface="+mn-lt"/>
              </a:rPr>
            </a:br>
            <a:r>
              <a:rPr lang="en-US" b="0" dirty="0" smtClean="0">
                <a:effectLst/>
                <a:latin typeface="+mn-lt"/>
              </a:rPr>
              <a:t>Study Design</a:t>
            </a:r>
            <a:endParaRPr lang="en-US" b="0" dirty="0">
              <a:effectLst/>
              <a:latin typeface="+mn-lt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52400" y="1828800"/>
          <a:ext cx="8839200" cy="466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57600"/>
                <a:gridCol w="990600"/>
                <a:gridCol w="914400"/>
                <a:gridCol w="762000"/>
                <a:gridCol w="914400"/>
                <a:gridCol w="838200"/>
                <a:gridCol w="762000"/>
              </a:tblGrid>
              <a:tr h="822960">
                <a:tc>
                  <a:txBody>
                    <a:bodyPr/>
                    <a:lstStyle/>
                    <a:p>
                      <a:pPr algn="ctr"/>
                      <a:r>
                        <a:rPr lang="en-US" sz="2400" b="0" u="sng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</a:rPr>
                        <a:t>Group</a:t>
                      </a:r>
                      <a:r>
                        <a:rPr lang="en-US" sz="2400" b="0" u="sng" baseline="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</a:rPr>
                        <a:t>s</a:t>
                      </a:r>
                      <a:endParaRPr lang="en-US" sz="2400" b="0" u="sng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b="0" u="sng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</a:rPr>
                        <a:t>Mild TBI</a:t>
                      </a:r>
                      <a:endParaRPr lang="en-US" sz="2400" b="0" u="sng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u="sng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b="0" u="sng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</a:rPr>
                        <a:t>PTSD</a:t>
                      </a:r>
                      <a:endParaRPr lang="en-US" sz="2400" b="0" u="sng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u="sng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 u="sng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</a:rPr>
                        <a:t>Deployed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u="sng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640080"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</a:rPr>
                        <a:t>Yes</a:t>
                      </a:r>
                      <a:endParaRPr lang="en-US" sz="18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</a:rPr>
                        <a:t>No</a:t>
                      </a:r>
                      <a:endParaRPr lang="en-US" sz="18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</a:rPr>
                        <a:t>Yes</a:t>
                      </a:r>
                      <a:endParaRPr lang="en-US" sz="18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</a:rPr>
                        <a:t>No</a:t>
                      </a:r>
                      <a:endParaRPr lang="en-US" sz="18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</a:rPr>
                        <a:t>Yes</a:t>
                      </a:r>
                      <a:endParaRPr lang="en-US" sz="18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</a:rPr>
                        <a:t>No</a:t>
                      </a:r>
                      <a:endParaRPr lang="en-US" sz="18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0080"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</a:rPr>
                        <a:t>Group 1 (TBI only, Deployed)</a:t>
                      </a:r>
                      <a:endParaRPr lang="en-US" sz="1800" b="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</a:rPr>
                        <a:t>X</a:t>
                      </a:r>
                      <a:endParaRPr lang="en-US" sz="18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</a:rPr>
                        <a:t>X</a:t>
                      </a:r>
                      <a:endParaRPr lang="en-US" sz="18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</a:rPr>
                        <a:t>X</a:t>
                      </a:r>
                      <a:endParaRPr lang="en-US" sz="18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0080"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</a:rPr>
                        <a:t>Group 2 (TBI + PTSD, Deployed)</a:t>
                      </a:r>
                      <a:endParaRPr lang="en-US" sz="1800" b="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</a:rPr>
                        <a:t>X</a:t>
                      </a:r>
                      <a:endParaRPr lang="en-US" sz="18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</a:rPr>
                        <a:t>X</a:t>
                      </a:r>
                      <a:endParaRPr lang="en-US" sz="18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</a:rPr>
                        <a:t>X</a:t>
                      </a:r>
                      <a:endParaRPr lang="en-US" sz="18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0080"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</a:rPr>
                        <a:t>Group 3 (PTSD only, Deployed)</a:t>
                      </a:r>
                      <a:endParaRPr lang="en-US" sz="1800" b="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</a:rPr>
                        <a:t>X</a:t>
                      </a:r>
                      <a:endParaRPr lang="en-US" sz="18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</a:rPr>
                        <a:t>X</a:t>
                      </a:r>
                      <a:endParaRPr lang="en-US" sz="18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</a:rPr>
                        <a:t>X</a:t>
                      </a:r>
                      <a:endParaRPr lang="en-US" sz="18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0080"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</a:rPr>
                        <a:t>Group 4 (Neither, Deployed)</a:t>
                      </a:r>
                      <a:endParaRPr lang="en-US" sz="1800" b="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</a:rPr>
                        <a:t>X</a:t>
                      </a:r>
                      <a:endParaRPr lang="en-US" sz="18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</a:rPr>
                        <a:t>X</a:t>
                      </a:r>
                      <a:endParaRPr lang="en-US" sz="18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</a:rPr>
                        <a:t>X</a:t>
                      </a:r>
                      <a:endParaRPr lang="en-US" sz="18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0080"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</a:rPr>
                        <a:t>Group</a:t>
                      </a:r>
                      <a:r>
                        <a:rPr lang="en-US" sz="1800" b="0" baseline="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</a:rPr>
                        <a:t> 5 (Neither, NOT Deployed)</a:t>
                      </a:r>
                      <a:endParaRPr lang="en-US" sz="1800" b="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</a:rPr>
                        <a:t>X</a:t>
                      </a:r>
                      <a:endParaRPr lang="en-US" sz="18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</a:rPr>
                        <a:t>X</a:t>
                      </a:r>
                      <a:endParaRPr lang="en-US" sz="18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</a:rPr>
                        <a:t>X</a:t>
                      </a:r>
                      <a:endParaRPr lang="en-US" sz="18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pPr>
              <a:defRPr/>
            </a:pPr>
            <a:r>
              <a:rPr lang="en-US" sz="3400" u="sng" dirty="0" smtClean="0">
                <a:effectLst/>
              </a:rPr>
              <a:t>Structural </a:t>
            </a:r>
            <a:r>
              <a:rPr lang="en-US" sz="3400" u="sng" dirty="0" err="1" smtClean="0">
                <a:effectLst/>
              </a:rPr>
              <a:t>Neuroimaging</a:t>
            </a:r>
            <a:r>
              <a:rPr lang="en-US" sz="3400" u="sng" dirty="0" smtClean="0">
                <a:effectLst/>
              </a:rPr>
              <a:t>:</a:t>
            </a:r>
            <a:br>
              <a:rPr lang="en-US" sz="3400" u="sng" dirty="0" smtClean="0">
                <a:effectLst/>
              </a:rPr>
            </a:br>
            <a:r>
              <a:rPr lang="en-US" sz="3400" dirty="0" smtClean="0">
                <a:effectLst/>
              </a:rPr>
              <a:t>Diffusion Tensor Imaging (DTI)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524000"/>
            <a:ext cx="8229600" cy="4525963"/>
          </a:xfrm>
        </p:spPr>
        <p:txBody>
          <a:bodyPr/>
          <a:lstStyle/>
          <a:p>
            <a:pPr algn="ctr">
              <a:lnSpc>
                <a:spcPct val="90000"/>
              </a:lnSpc>
              <a:buNone/>
            </a:pPr>
            <a:r>
              <a:rPr lang="en-US" dirty="0" smtClean="0"/>
              <a:t>Measures the movement of water molecules in neurons.</a:t>
            </a:r>
          </a:p>
          <a:p>
            <a:pPr algn="ctr">
              <a:lnSpc>
                <a:spcPct val="90000"/>
              </a:lnSpc>
              <a:buNone/>
            </a:pPr>
            <a:r>
              <a:rPr lang="en-US" dirty="0" smtClean="0">
                <a:cs typeface="Times New Roman" pitchFamily="18" charset="0"/>
              </a:rPr>
              <a:t>  </a:t>
            </a:r>
          </a:p>
          <a:p>
            <a:pPr algn="ctr">
              <a:lnSpc>
                <a:spcPct val="90000"/>
              </a:lnSpc>
              <a:buNone/>
            </a:pPr>
            <a:r>
              <a:rPr lang="en-US" dirty="0" smtClean="0">
                <a:cs typeface="Times New Roman" pitchFamily="18" charset="0"/>
              </a:rPr>
              <a:t>Diffusion is an intrinsic physical process independent of the MR effect &amp; magnetic field.</a:t>
            </a:r>
          </a:p>
          <a:p>
            <a:pPr algn="ctr">
              <a:lnSpc>
                <a:spcPct val="90000"/>
              </a:lnSpc>
              <a:buNone/>
            </a:pPr>
            <a:endParaRPr lang="en-US" dirty="0" smtClean="0">
              <a:cs typeface="Times New Roman" pitchFamily="18" charset="0"/>
            </a:endParaRPr>
          </a:p>
          <a:p>
            <a:pPr algn="ctr">
              <a:lnSpc>
                <a:spcPct val="90000"/>
              </a:lnSpc>
              <a:buNone/>
            </a:pPr>
            <a:r>
              <a:rPr lang="en-US" dirty="0" smtClean="0">
                <a:cs typeface="Times New Roman" pitchFamily="18" charset="0"/>
              </a:rPr>
              <a:t>White matter tracts can be visualized and estimated in vivo.</a:t>
            </a:r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smtClean="0">
                <a:effectLst/>
              </a:rPr>
              <a:t>Blast Injury Outcomes (BIO) Study</a:t>
            </a:r>
            <a:br>
              <a:rPr lang="en-US" sz="3200" smtClean="0">
                <a:effectLst/>
              </a:rPr>
            </a:br>
            <a:r>
              <a:rPr lang="en-US" sz="3200" smtClean="0">
                <a:effectLst/>
              </a:rPr>
              <a:t>Chapman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endParaRPr lang="en-US" smtClean="0"/>
          </a:p>
          <a:p>
            <a:pPr eaLnBrk="1" hangingPunct="1"/>
            <a:endParaRPr lang="en-US" smtClean="0"/>
          </a:p>
          <a:p>
            <a:pPr eaLnBrk="1" hangingPunct="1">
              <a:buFont typeface="Wingdings" pitchFamily="2" charset="2"/>
              <a:buNone/>
            </a:pPr>
            <a:endParaRPr lang="en-US" smtClean="0"/>
          </a:p>
        </p:txBody>
      </p:sp>
      <p:pic>
        <p:nvPicPr>
          <p:cNvPr id="15364" name="Picture 2" descr="Diffusion Tensor Image of a Brain"/>
          <p:cNvPicPr>
            <a:picLocks noChangeAspect="1" noChangeArrowheads="1"/>
          </p:cNvPicPr>
          <p:nvPr/>
        </p:nvPicPr>
        <p:blipFill>
          <a:blip r:embed="rId3" cstate="print">
            <a:lum bright="10000" contrast="10000"/>
          </a:blip>
          <a:srcRect/>
          <a:stretch>
            <a:fillRect/>
          </a:stretch>
        </p:blipFill>
        <p:spPr bwMode="auto">
          <a:xfrm>
            <a:off x="2767013" y="1514475"/>
            <a:ext cx="3609975" cy="3829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3200" dirty="0" smtClean="0">
                <a:effectLst/>
              </a:rPr>
              <a:t>Blast Injury Outcomes (BIO) Study</a:t>
            </a:r>
            <a:br>
              <a:rPr lang="en-US" sz="3200" dirty="0" smtClean="0">
                <a:effectLst/>
              </a:rPr>
            </a:br>
            <a:r>
              <a:rPr lang="en-US" sz="3200" dirty="0" smtClean="0">
                <a:effectLst/>
              </a:rPr>
              <a:t>Chapman</a:t>
            </a:r>
            <a:endParaRPr lang="en-US" sz="3200" dirty="0"/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endParaRPr lang="en-US" smtClean="0"/>
          </a:p>
          <a:p>
            <a:pPr eaLnBrk="1" hangingPunct="1">
              <a:buFont typeface="Wingdings" pitchFamily="2" charset="2"/>
              <a:buNone/>
            </a:pPr>
            <a:endParaRPr lang="en-US" smtClean="0"/>
          </a:p>
        </p:txBody>
      </p:sp>
      <p:pic>
        <p:nvPicPr>
          <p:cNvPr id="16388" name="Picture 2" descr="Diffusion Tensor Image of a Brain"/>
          <p:cNvPicPr>
            <a:picLocks noChangeAspect="1" noChangeArrowheads="1"/>
          </p:cNvPicPr>
          <p:nvPr/>
        </p:nvPicPr>
        <p:blipFill>
          <a:blip r:embed="rId3" cstate="print">
            <a:lum bright="10000" contrast="10000"/>
          </a:blip>
          <a:srcRect/>
          <a:stretch>
            <a:fillRect/>
          </a:stretch>
        </p:blipFill>
        <p:spPr bwMode="auto">
          <a:xfrm>
            <a:off x="2800350" y="1514475"/>
            <a:ext cx="3543300" cy="3829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u="sng" dirty="0" smtClean="0">
                <a:solidFill>
                  <a:srgbClr val="002060"/>
                </a:solidFill>
                <a:effectLst/>
                <a:latin typeface="+mn-lt"/>
              </a:rPr>
              <a:t>Neurologic Measures</a:t>
            </a:r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2800" u="sng" dirty="0" err="1" smtClean="0">
                <a:solidFill>
                  <a:srgbClr val="002060"/>
                </a:solidFill>
              </a:rPr>
              <a:t>Heitger</a:t>
            </a:r>
            <a:r>
              <a:rPr lang="en-US" sz="2800" u="sng" dirty="0" smtClean="0">
                <a:solidFill>
                  <a:srgbClr val="002060"/>
                </a:solidFill>
              </a:rPr>
              <a:t> et al. 2009:</a:t>
            </a:r>
            <a:r>
              <a:rPr lang="en-US" sz="2800" dirty="0" smtClean="0">
                <a:solidFill>
                  <a:srgbClr val="002060"/>
                </a:solidFill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</a:rPr>
              <a:t>Antisaccades</a:t>
            </a:r>
            <a:r>
              <a:rPr lang="en-US" sz="2400" dirty="0" smtClean="0">
                <a:solidFill>
                  <a:srgbClr val="002060"/>
                </a:solidFill>
              </a:rPr>
              <a:t> and visual tracking more impaired in patients with post-concussive syndrome at </a:t>
            </a:r>
            <a:r>
              <a:rPr lang="en-US" sz="2400" dirty="0" err="1" smtClean="0">
                <a:solidFill>
                  <a:srgbClr val="002060"/>
                </a:solidFill>
              </a:rPr>
              <a:t>avg</a:t>
            </a:r>
            <a:r>
              <a:rPr lang="en-US" sz="2400" dirty="0" smtClean="0">
                <a:solidFill>
                  <a:srgbClr val="002060"/>
                </a:solidFill>
              </a:rPr>
              <a:t> of 140  days post-injury than controls</a:t>
            </a:r>
          </a:p>
          <a:p>
            <a:pPr eaLnBrk="1" hangingPunct="1"/>
            <a:r>
              <a:rPr lang="en-US" sz="2800" u="sng" dirty="0" err="1" smtClean="0">
                <a:solidFill>
                  <a:srgbClr val="002060"/>
                </a:solidFill>
              </a:rPr>
              <a:t>Wortzel</a:t>
            </a:r>
            <a:r>
              <a:rPr lang="en-US" sz="2800" u="sng" dirty="0" smtClean="0">
                <a:solidFill>
                  <a:srgbClr val="002060"/>
                </a:solidFill>
              </a:rPr>
              <a:t> et al. 2009:</a:t>
            </a:r>
            <a:r>
              <a:rPr lang="en-US" sz="2800" dirty="0" smtClean="0">
                <a:solidFill>
                  <a:srgbClr val="002060"/>
                </a:solidFill>
              </a:rPr>
              <a:t> </a:t>
            </a:r>
            <a:r>
              <a:rPr lang="en-US" sz="2400" dirty="0" smtClean="0">
                <a:solidFill>
                  <a:srgbClr val="002060"/>
                </a:solidFill>
              </a:rPr>
              <a:t>Presence of frontal release signs plus </a:t>
            </a:r>
            <a:r>
              <a:rPr lang="en-US" sz="2400" dirty="0" err="1" smtClean="0">
                <a:solidFill>
                  <a:srgbClr val="002060"/>
                </a:solidFill>
              </a:rPr>
              <a:t>paratonia</a:t>
            </a:r>
            <a:r>
              <a:rPr lang="en-US" sz="2400" dirty="0" smtClean="0">
                <a:solidFill>
                  <a:srgbClr val="002060"/>
                </a:solidFill>
              </a:rPr>
              <a:t> predicted cognitive and functional impairment in a acute TBI.  </a:t>
            </a:r>
          </a:p>
          <a:p>
            <a:pPr eaLnBrk="1" hangingPunct="1"/>
            <a:r>
              <a:rPr lang="en-US" sz="2800" u="sng" dirty="0" smtClean="0">
                <a:solidFill>
                  <a:srgbClr val="002060"/>
                </a:solidFill>
              </a:rPr>
              <a:t>Chapman et al. 2010:</a:t>
            </a:r>
            <a:r>
              <a:rPr lang="en-US" sz="2800" dirty="0" smtClean="0">
                <a:solidFill>
                  <a:srgbClr val="002060"/>
                </a:solidFill>
              </a:rPr>
              <a:t> </a:t>
            </a:r>
            <a:r>
              <a:rPr lang="en-US" sz="2400" dirty="0" smtClean="0">
                <a:solidFill>
                  <a:srgbClr val="002060"/>
                </a:solidFill>
              </a:rPr>
              <a:t>Presence of visual tracking, frontal release signs and </a:t>
            </a:r>
            <a:r>
              <a:rPr lang="en-US" sz="2400" dirty="0" err="1" smtClean="0">
                <a:solidFill>
                  <a:srgbClr val="002060"/>
                </a:solidFill>
              </a:rPr>
              <a:t>antisaccades</a:t>
            </a:r>
            <a:r>
              <a:rPr lang="en-US" sz="2400" dirty="0" smtClean="0">
                <a:solidFill>
                  <a:srgbClr val="002060"/>
                </a:solidFill>
              </a:rPr>
              <a:t> predicted </a:t>
            </a:r>
            <a:r>
              <a:rPr lang="en-US" sz="2400" dirty="0" err="1" smtClean="0">
                <a:solidFill>
                  <a:srgbClr val="002060"/>
                </a:solidFill>
              </a:rPr>
              <a:t>mTBI</a:t>
            </a:r>
            <a:r>
              <a:rPr lang="en-US" sz="2400" dirty="0" smtClean="0">
                <a:solidFill>
                  <a:srgbClr val="002060"/>
                </a:solidFill>
              </a:rPr>
              <a:t> versus No TBI group. </a:t>
            </a:r>
            <a:endParaRPr lang="en-US" sz="1800" dirty="0" smtClean="0">
              <a:solidFill>
                <a:srgbClr val="002060"/>
              </a:solidFill>
            </a:endParaRPr>
          </a:p>
          <a:p>
            <a:pPr eaLnBrk="1" hangingPunct="1">
              <a:buNone/>
            </a:pPr>
            <a:r>
              <a:rPr lang="en-US" sz="1600" dirty="0" smtClean="0"/>
              <a:t>Chapman et al.  Screening for Mild Traumatic Brain Injury in the Presence of</a:t>
            </a:r>
          </a:p>
          <a:p>
            <a:pPr eaLnBrk="1" hangingPunct="1">
              <a:buNone/>
            </a:pPr>
            <a:r>
              <a:rPr lang="en-US" sz="1600" dirty="0" smtClean="0"/>
              <a:t>Psychiatric </a:t>
            </a:r>
            <a:r>
              <a:rPr lang="en-US" sz="1600" dirty="0" err="1" smtClean="0"/>
              <a:t>Comorbidities</a:t>
            </a:r>
            <a:r>
              <a:rPr lang="en-US" sz="1600" dirty="0" smtClean="0"/>
              <a:t>. Arch Phys Med </a:t>
            </a:r>
            <a:r>
              <a:rPr lang="en-US" sz="1600" dirty="0" err="1" smtClean="0"/>
              <a:t>Rehabil</a:t>
            </a:r>
            <a:r>
              <a:rPr lang="en-US" sz="1600" dirty="0" smtClean="0"/>
              <a:t>, 2010;91:1082-6.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u="sng" dirty="0" smtClean="0">
                <a:solidFill>
                  <a:srgbClr val="002060"/>
                </a:solidFill>
                <a:effectLst/>
              </a:rPr>
              <a:t>Mentors &amp; Senior Colleagues</a:t>
            </a:r>
            <a:endParaRPr lang="en-US" sz="3200" u="sng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1600201"/>
            <a:ext cx="4343400" cy="4525963"/>
          </a:xfrm>
        </p:spPr>
        <p:txBody>
          <a:bodyPr/>
          <a:lstStyle/>
          <a:p>
            <a:endParaRPr lang="en-US" sz="2600" dirty="0" smtClean="0"/>
          </a:p>
          <a:p>
            <a:r>
              <a:rPr lang="en-US" sz="2600" dirty="0" smtClean="0">
                <a:solidFill>
                  <a:srgbClr val="002060"/>
                </a:solidFill>
              </a:rPr>
              <a:t>Jonathan H. Pincus, MD</a:t>
            </a:r>
          </a:p>
          <a:p>
            <a:endParaRPr lang="en-US" sz="2600" dirty="0" smtClean="0">
              <a:solidFill>
                <a:srgbClr val="002060"/>
              </a:solidFill>
            </a:endParaRPr>
          </a:p>
          <a:p>
            <a:r>
              <a:rPr lang="en-US" sz="2600" dirty="0" smtClean="0">
                <a:solidFill>
                  <a:srgbClr val="002060"/>
                </a:solidFill>
              </a:rPr>
              <a:t>Susumu Mori, PhD</a:t>
            </a:r>
          </a:p>
          <a:p>
            <a:endParaRPr lang="en-US" sz="2600" dirty="0" smtClean="0">
              <a:solidFill>
                <a:srgbClr val="002060"/>
              </a:solidFill>
            </a:endParaRPr>
          </a:p>
          <a:p>
            <a:r>
              <a:rPr lang="en-US" sz="2600" dirty="0" smtClean="0">
                <a:solidFill>
                  <a:srgbClr val="002060"/>
                </a:solidFill>
              </a:rPr>
              <a:t>Marshall Balish, MD, PhD</a:t>
            </a:r>
          </a:p>
          <a:p>
            <a:endParaRPr lang="en-US" sz="2600" dirty="0" smtClean="0">
              <a:solidFill>
                <a:srgbClr val="002060"/>
              </a:solidFill>
            </a:endParaRPr>
          </a:p>
          <a:p>
            <a:r>
              <a:rPr lang="en-US" sz="2600" dirty="0" smtClean="0">
                <a:solidFill>
                  <a:srgbClr val="002060"/>
                </a:solidFill>
              </a:rPr>
              <a:t>J. Wesson Ashford, MD, PhD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600201"/>
            <a:ext cx="4495800" cy="4525963"/>
          </a:xfrm>
        </p:spPr>
        <p:txBody>
          <a:bodyPr/>
          <a:lstStyle/>
          <a:p>
            <a:endParaRPr lang="en-US" sz="2600" dirty="0" smtClean="0"/>
          </a:p>
          <a:p>
            <a:r>
              <a:rPr lang="en-US" sz="2600" dirty="0" smtClean="0">
                <a:solidFill>
                  <a:srgbClr val="002060"/>
                </a:solidFill>
              </a:rPr>
              <a:t>Marc R. Blackman, MD</a:t>
            </a:r>
          </a:p>
          <a:p>
            <a:endParaRPr lang="en-US" sz="1400" dirty="0" smtClean="0">
              <a:solidFill>
                <a:srgbClr val="002060"/>
              </a:solidFill>
            </a:endParaRPr>
          </a:p>
          <a:p>
            <a:r>
              <a:rPr lang="en-US" sz="2600" dirty="0" smtClean="0">
                <a:solidFill>
                  <a:srgbClr val="002060"/>
                </a:solidFill>
              </a:rPr>
              <a:t>Joel Scholten, MD</a:t>
            </a:r>
          </a:p>
          <a:p>
            <a:endParaRPr lang="en-US" sz="1400" dirty="0" smtClean="0">
              <a:solidFill>
                <a:srgbClr val="002060"/>
              </a:solidFill>
            </a:endParaRPr>
          </a:p>
          <a:p>
            <a:r>
              <a:rPr lang="en-US" sz="2600" dirty="0" smtClean="0">
                <a:solidFill>
                  <a:srgbClr val="002060"/>
                </a:solidFill>
              </a:rPr>
              <a:t>Eric </a:t>
            </a:r>
            <a:r>
              <a:rPr lang="en-US" sz="2600" dirty="0" err="1" smtClean="0">
                <a:solidFill>
                  <a:srgbClr val="002060"/>
                </a:solidFill>
              </a:rPr>
              <a:t>Nylen</a:t>
            </a:r>
            <a:r>
              <a:rPr lang="en-US" sz="2600" dirty="0" smtClean="0">
                <a:solidFill>
                  <a:srgbClr val="002060"/>
                </a:solidFill>
              </a:rPr>
              <a:t>, MD</a:t>
            </a:r>
          </a:p>
          <a:p>
            <a:pPr>
              <a:buNone/>
            </a:pPr>
            <a:endParaRPr lang="en-US" sz="1400" dirty="0" smtClean="0">
              <a:solidFill>
                <a:srgbClr val="002060"/>
              </a:solidFill>
            </a:endParaRPr>
          </a:p>
          <a:p>
            <a:r>
              <a:rPr lang="en-US" sz="2600" dirty="0" smtClean="0">
                <a:solidFill>
                  <a:srgbClr val="002060"/>
                </a:solidFill>
              </a:rPr>
              <a:t>Richard B. </a:t>
            </a:r>
            <a:r>
              <a:rPr lang="en-US" sz="2600" dirty="0" err="1" smtClean="0">
                <a:solidFill>
                  <a:srgbClr val="002060"/>
                </a:solidFill>
              </a:rPr>
              <a:t>Rosse</a:t>
            </a:r>
            <a:r>
              <a:rPr lang="en-US" sz="2600" dirty="0" smtClean="0">
                <a:solidFill>
                  <a:srgbClr val="002060"/>
                </a:solidFill>
              </a:rPr>
              <a:t>, MD</a:t>
            </a:r>
          </a:p>
          <a:p>
            <a:endParaRPr lang="en-US" sz="1200" dirty="0" smtClean="0">
              <a:solidFill>
                <a:srgbClr val="002060"/>
              </a:solidFill>
            </a:endParaRPr>
          </a:p>
          <a:p>
            <a:r>
              <a:rPr lang="en-US" sz="2600" dirty="0" smtClean="0">
                <a:solidFill>
                  <a:srgbClr val="002060"/>
                </a:solidFill>
              </a:rPr>
              <a:t>Barbara Sigford, MD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u="sng" dirty="0" smtClean="0">
                <a:solidFill>
                  <a:srgbClr val="002060"/>
                </a:solidFill>
                <a:effectLst/>
                <a:latin typeface="+mn-lt"/>
              </a:rPr>
              <a:t>VA/DOD Definition of TBI</a:t>
            </a:r>
            <a:endParaRPr lang="en-US" dirty="0" smtClean="0">
              <a:solidFill>
                <a:srgbClr val="002060"/>
              </a:solidFill>
              <a:effectLst/>
              <a:latin typeface="+mn-lt"/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en-US" sz="2800" dirty="0" smtClean="0">
                <a:solidFill>
                  <a:srgbClr val="002060"/>
                </a:solidFill>
              </a:rPr>
              <a:t>At least one of the following clinical signs immediately following the event:</a:t>
            </a:r>
          </a:p>
          <a:p>
            <a:pPr>
              <a:buNone/>
            </a:pPr>
            <a:endParaRPr lang="en-US" sz="2800" dirty="0" smtClean="0">
              <a:solidFill>
                <a:srgbClr val="002060"/>
              </a:solidFill>
            </a:endParaRPr>
          </a:p>
          <a:p>
            <a:r>
              <a:rPr lang="en-US" sz="2800" dirty="0" smtClean="0">
                <a:solidFill>
                  <a:srgbClr val="002060"/>
                </a:solidFill>
              </a:rPr>
              <a:t>Any period of loss of consciousness</a:t>
            </a:r>
          </a:p>
          <a:p>
            <a:r>
              <a:rPr lang="en-US" sz="2800" dirty="0" smtClean="0">
                <a:solidFill>
                  <a:srgbClr val="002060"/>
                </a:solidFill>
              </a:rPr>
              <a:t>Any loss of memory for events immediately before or after injury</a:t>
            </a:r>
          </a:p>
          <a:p>
            <a:r>
              <a:rPr lang="en-US" sz="2800" dirty="0" smtClean="0">
                <a:solidFill>
                  <a:srgbClr val="002060"/>
                </a:solidFill>
              </a:rPr>
              <a:t>Any alteration in mental state at the time of injury</a:t>
            </a:r>
          </a:p>
          <a:p>
            <a:r>
              <a:rPr lang="en-US" sz="2800" dirty="0" smtClean="0">
                <a:solidFill>
                  <a:srgbClr val="002060"/>
                </a:solidFill>
              </a:rPr>
              <a:t>Neurologic deficits</a:t>
            </a:r>
          </a:p>
          <a:p>
            <a:r>
              <a:rPr lang="en-US" sz="2800" dirty="0" smtClean="0">
                <a:solidFill>
                  <a:srgbClr val="002060"/>
                </a:solidFill>
              </a:rPr>
              <a:t>Intracranial lesion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u="sng" dirty="0" smtClean="0">
                <a:solidFill>
                  <a:srgbClr val="002060"/>
                </a:solidFill>
                <a:effectLst/>
              </a:rPr>
              <a:t>Students</a:t>
            </a:r>
            <a:endParaRPr lang="en-US" sz="3200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524001"/>
            <a:ext cx="4343400" cy="4525963"/>
          </a:xfrm>
        </p:spPr>
        <p:txBody>
          <a:bodyPr/>
          <a:lstStyle/>
          <a:p>
            <a:r>
              <a:rPr lang="en-US" sz="2600" dirty="0" smtClean="0">
                <a:solidFill>
                  <a:srgbClr val="002060"/>
                </a:solidFill>
              </a:rPr>
              <a:t>Noah M. Meyers, MA</a:t>
            </a:r>
          </a:p>
          <a:p>
            <a:endParaRPr lang="en-US" sz="2600" dirty="0" smtClean="0">
              <a:solidFill>
                <a:srgbClr val="002060"/>
              </a:solidFill>
            </a:endParaRPr>
          </a:p>
          <a:p>
            <a:r>
              <a:rPr lang="en-US" sz="2600" dirty="0" smtClean="0">
                <a:solidFill>
                  <a:srgbClr val="002060"/>
                </a:solidFill>
              </a:rPr>
              <a:t>Christie </a:t>
            </a:r>
            <a:r>
              <a:rPr lang="en-US" sz="2600" dirty="0" err="1" smtClean="0">
                <a:solidFill>
                  <a:srgbClr val="002060"/>
                </a:solidFill>
              </a:rPr>
              <a:t>Eickhoff</a:t>
            </a:r>
            <a:r>
              <a:rPr lang="en-US" sz="2600" dirty="0" smtClean="0">
                <a:solidFill>
                  <a:srgbClr val="002060"/>
                </a:solidFill>
              </a:rPr>
              <a:t>, MS</a:t>
            </a:r>
          </a:p>
          <a:p>
            <a:endParaRPr lang="en-US" sz="2600" dirty="0" smtClean="0">
              <a:solidFill>
                <a:srgbClr val="002060"/>
              </a:solidFill>
            </a:endParaRPr>
          </a:p>
          <a:p>
            <a:r>
              <a:rPr lang="en-US" sz="2600" dirty="0" smtClean="0">
                <a:solidFill>
                  <a:srgbClr val="002060"/>
                </a:solidFill>
              </a:rPr>
              <a:t>Angela C. </a:t>
            </a:r>
            <a:r>
              <a:rPr lang="en-US" sz="2600" dirty="0" err="1" smtClean="0">
                <a:solidFill>
                  <a:srgbClr val="002060"/>
                </a:solidFill>
              </a:rPr>
              <a:t>Cerkovich</a:t>
            </a:r>
            <a:r>
              <a:rPr lang="en-US" sz="2600" dirty="0" smtClean="0">
                <a:solidFill>
                  <a:srgbClr val="002060"/>
                </a:solidFill>
              </a:rPr>
              <a:t>, MA</a:t>
            </a:r>
          </a:p>
          <a:p>
            <a:endParaRPr lang="en-US" sz="2600" dirty="0" smtClean="0">
              <a:solidFill>
                <a:srgbClr val="002060"/>
              </a:solidFill>
            </a:endParaRPr>
          </a:p>
          <a:p>
            <a:r>
              <a:rPr lang="en-US" sz="2600" dirty="0" smtClean="0">
                <a:solidFill>
                  <a:srgbClr val="002060"/>
                </a:solidFill>
              </a:rPr>
              <a:t>Lauren A. </a:t>
            </a:r>
            <a:r>
              <a:rPr lang="en-US" sz="2600" dirty="0" err="1" smtClean="0">
                <a:solidFill>
                  <a:srgbClr val="002060"/>
                </a:solidFill>
              </a:rPr>
              <a:t>Roselli</a:t>
            </a:r>
            <a:r>
              <a:rPr lang="en-US" sz="2600" dirty="0" smtClean="0">
                <a:solidFill>
                  <a:srgbClr val="002060"/>
                </a:solidFill>
              </a:rPr>
              <a:t>, BS</a:t>
            </a:r>
          </a:p>
          <a:p>
            <a:endParaRPr lang="en-US" sz="2600" dirty="0" smtClean="0">
              <a:solidFill>
                <a:srgbClr val="002060"/>
              </a:solidFill>
            </a:endParaRPr>
          </a:p>
          <a:p>
            <a:r>
              <a:rPr lang="en-US" sz="2600" dirty="0" smtClean="0">
                <a:solidFill>
                  <a:srgbClr val="002060"/>
                </a:solidFill>
              </a:rPr>
              <a:t>Jordan A. Jackson, BS</a:t>
            </a:r>
          </a:p>
          <a:p>
            <a:endParaRPr lang="en-US" sz="2600" dirty="0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0" y="1524001"/>
            <a:ext cx="4267200" cy="4525963"/>
          </a:xfrm>
        </p:spPr>
        <p:txBody>
          <a:bodyPr/>
          <a:lstStyle/>
          <a:p>
            <a:r>
              <a:rPr lang="en-US" sz="2600" dirty="0" smtClean="0">
                <a:solidFill>
                  <a:srgbClr val="002060"/>
                </a:solidFill>
              </a:rPr>
              <a:t>Patrick M. Sullivan, MS</a:t>
            </a:r>
          </a:p>
          <a:p>
            <a:endParaRPr lang="en-US" sz="2600" dirty="0" smtClean="0">
              <a:solidFill>
                <a:srgbClr val="002060"/>
              </a:solidFill>
            </a:endParaRPr>
          </a:p>
          <a:p>
            <a:r>
              <a:rPr lang="en-US" sz="2600" dirty="0" smtClean="0">
                <a:solidFill>
                  <a:srgbClr val="002060"/>
                </a:solidFill>
              </a:rPr>
              <a:t>Thomas H. </a:t>
            </a:r>
            <a:r>
              <a:rPr lang="en-US" sz="2600" dirty="0" err="1" smtClean="0">
                <a:solidFill>
                  <a:srgbClr val="002060"/>
                </a:solidFill>
              </a:rPr>
              <a:t>Nassif</a:t>
            </a:r>
            <a:r>
              <a:rPr lang="en-US" sz="2600" dirty="0" smtClean="0">
                <a:solidFill>
                  <a:srgbClr val="002060"/>
                </a:solidFill>
              </a:rPr>
              <a:t>, MS</a:t>
            </a:r>
          </a:p>
          <a:p>
            <a:endParaRPr lang="en-US" sz="2600" dirty="0" smtClean="0">
              <a:solidFill>
                <a:srgbClr val="002060"/>
              </a:solidFill>
            </a:endParaRPr>
          </a:p>
          <a:p>
            <a:r>
              <a:rPr lang="en-US" sz="2600" dirty="0" smtClean="0">
                <a:solidFill>
                  <a:srgbClr val="002060"/>
                </a:solidFill>
              </a:rPr>
              <a:t>Kathryn C. Edwards, BS</a:t>
            </a:r>
          </a:p>
          <a:p>
            <a:endParaRPr lang="en-US" sz="2600" dirty="0" smtClean="0">
              <a:solidFill>
                <a:srgbClr val="002060"/>
              </a:solidFill>
            </a:endParaRPr>
          </a:p>
          <a:p>
            <a:r>
              <a:rPr lang="en-US" sz="2600" dirty="0" smtClean="0">
                <a:solidFill>
                  <a:srgbClr val="002060"/>
                </a:solidFill>
              </a:rPr>
              <a:t>Carissa J. </a:t>
            </a:r>
            <a:r>
              <a:rPr lang="en-US" sz="2600" dirty="0" err="1" smtClean="0">
                <a:solidFill>
                  <a:srgbClr val="002060"/>
                </a:solidFill>
              </a:rPr>
              <a:t>Mehos</a:t>
            </a:r>
            <a:r>
              <a:rPr lang="en-US" sz="2600" dirty="0" smtClean="0">
                <a:solidFill>
                  <a:srgbClr val="002060"/>
                </a:solidFill>
              </a:rPr>
              <a:t>, BS</a:t>
            </a:r>
            <a:endParaRPr lang="en-US" sz="26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</p:spPr>
        <p:txBody>
          <a:bodyPr/>
          <a:lstStyle/>
          <a:p>
            <a:pPr eaLnBrk="1" hangingPunct="1"/>
            <a:r>
              <a:rPr lang="en-US" u="sng" dirty="0" smtClean="0">
                <a:solidFill>
                  <a:srgbClr val="002060"/>
                </a:solidFill>
                <a:effectLst/>
              </a:rPr>
              <a:t>Contact Us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800600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  <a:buClr>
                <a:srgbClr val="000066"/>
              </a:buClr>
              <a:buFont typeface="Wingdings" pitchFamily="2" charset="2"/>
              <a:buNone/>
              <a:defRPr/>
            </a:pPr>
            <a:r>
              <a:rPr lang="en-US" sz="2400" b="1" u="sng" kern="1200" dirty="0" smtClean="0">
                <a:solidFill>
                  <a:srgbClr val="000066"/>
                </a:solidFill>
                <a:latin typeface="Georgia" pitchFamily="18" charset="0"/>
                <a:cs typeface="Arial" charset="0"/>
              </a:rPr>
              <a:t>ADDRESS</a:t>
            </a:r>
            <a:r>
              <a:rPr lang="en-US" sz="2400" b="1" kern="1200" dirty="0" smtClean="0">
                <a:solidFill>
                  <a:srgbClr val="000066"/>
                </a:solidFill>
                <a:latin typeface="Georgia" pitchFamily="18" charset="0"/>
                <a:cs typeface="Arial" charset="0"/>
              </a:rPr>
              <a:t>:</a:t>
            </a:r>
            <a:r>
              <a:rPr lang="en-US" sz="2400" kern="1200" dirty="0" smtClean="0">
                <a:solidFill>
                  <a:srgbClr val="000066"/>
                </a:solidFill>
                <a:latin typeface="Georgia" pitchFamily="18" charset="0"/>
                <a:cs typeface="Arial" charset="0"/>
              </a:rPr>
              <a:t> 	War Related Illness &amp; Injury Study Center</a:t>
            </a:r>
          </a:p>
          <a:p>
            <a:pPr>
              <a:spcBef>
                <a:spcPts val="0"/>
              </a:spcBef>
              <a:spcAft>
                <a:spcPts val="0"/>
              </a:spcAft>
              <a:buClr>
                <a:srgbClr val="000066"/>
              </a:buClr>
              <a:buFont typeface="Wingdings" pitchFamily="2" charset="2"/>
              <a:buNone/>
              <a:defRPr/>
            </a:pPr>
            <a:r>
              <a:rPr lang="en-US" sz="2400" kern="1200" dirty="0" smtClean="0">
                <a:solidFill>
                  <a:srgbClr val="000066"/>
                </a:solidFill>
                <a:latin typeface="Georgia" pitchFamily="18" charset="0"/>
                <a:cs typeface="Arial" charset="0"/>
              </a:rPr>
              <a:t>			Veterans Affairs Medical Center</a:t>
            </a:r>
          </a:p>
          <a:p>
            <a:pPr>
              <a:spcBef>
                <a:spcPts val="0"/>
              </a:spcBef>
              <a:spcAft>
                <a:spcPts val="0"/>
              </a:spcAft>
              <a:buClr>
                <a:srgbClr val="000066"/>
              </a:buClr>
              <a:buFont typeface="Wingdings" pitchFamily="2" charset="2"/>
              <a:buNone/>
              <a:defRPr/>
            </a:pPr>
            <a:r>
              <a:rPr lang="en-US" sz="2400" kern="1200" dirty="0" smtClean="0">
                <a:solidFill>
                  <a:srgbClr val="000066"/>
                </a:solidFill>
                <a:latin typeface="Georgia" pitchFamily="18" charset="0"/>
                <a:cs typeface="Arial" charset="0"/>
              </a:rPr>
              <a:t>			MS 127</a:t>
            </a:r>
          </a:p>
          <a:p>
            <a:pPr>
              <a:spcBef>
                <a:spcPts val="0"/>
              </a:spcBef>
              <a:spcAft>
                <a:spcPts val="0"/>
              </a:spcAft>
              <a:buClr>
                <a:srgbClr val="000066"/>
              </a:buClr>
              <a:buFont typeface="Wingdings" pitchFamily="2" charset="2"/>
              <a:buNone/>
              <a:defRPr/>
            </a:pPr>
            <a:r>
              <a:rPr lang="en-US" sz="2400" kern="1200" dirty="0" smtClean="0">
                <a:solidFill>
                  <a:srgbClr val="000066"/>
                </a:solidFill>
                <a:latin typeface="Georgia" pitchFamily="18" charset="0"/>
                <a:cs typeface="Arial" charset="0"/>
              </a:rPr>
              <a:t>			Washington, DC 20422</a:t>
            </a:r>
          </a:p>
          <a:p>
            <a:pPr>
              <a:spcBef>
                <a:spcPts val="0"/>
              </a:spcBef>
              <a:spcAft>
                <a:spcPts val="0"/>
              </a:spcAft>
              <a:buClr>
                <a:srgbClr val="000066"/>
              </a:buClr>
              <a:buFont typeface="Arial" charset="0"/>
              <a:buChar char="•"/>
              <a:defRPr/>
            </a:pPr>
            <a:endParaRPr lang="en-US" sz="2400" kern="1200" dirty="0" smtClean="0">
              <a:solidFill>
                <a:srgbClr val="000066"/>
              </a:solidFill>
              <a:latin typeface="Georgia" pitchFamily="18" charset="0"/>
              <a:cs typeface="Arial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  <a:buClr>
                <a:srgbClr val="000066"/>
              </a:buClr>
              <a:buFont typeface="Wingdings" pitchFamily="2" charset="2"/>
              <a:buNone/>
              <a:defRPr/>
            </a:pPr>
            <a:r>
              <a:rPr lang="en-US" sz="2400" b="1" u="sng" kern="1200" dirty="0" smtClean="0">
                <a:solidFill>
                  <a:srgbClr val="000066"/>
                </a:solidFill>
                <a:latin typeface="Georgia" pitchFamily="18" charset="0"/>
                <a:cs typeface="Arial" charset="0"/>
              </a:rPr>
              <a:t>PHONE</a:t>
            </a:r>
            <a:r>
              <a:rPr lang="en-US" sz="2400" b="1" kern="1200" dirty="0" smtClean="0">
                <a:solidFill>
                  <a:srgbClr val="000066"/>
                </a:solidFill>
                <a:latin typeface="Georgia" pitchFamily="18" charset="0"/>
                <a:cs typeface="Arial" charset="0"/>
              </a:rPr>
              <a:t>:</a:t>
            </a:r>
            <a:r>
              <a:rPr lang="en-US" sz="2400" kern="1200" dirty="0" smtClean="0">
                <a:solidFill>
                  <a:srgbClr val="000066"/>
                </a:solidFill>
                <a:latin typeface="Georgia" pitchFamily="18" charset="0"/>
                <a:cs typeface="Arial" charset="0"/>
              </a:rPr>
              <a:t> 	(202) 745-8249 </a:t>
            </a:r>
          </a:p>
          <a:p>
            <a:pPr>
              <a:spcBef>
                <a:spcPts val="0"/>
              </a:spcBef>
              <a:spcAft>
                <a:spcPts val="0"/>
              </a:spcAft>
              <a:buClr>
                <a:srgbClr val="000066"/>
              </a:buClr>
              <a:buFont typeface="Arial" charset="0"/>
              <a:buChar char="•"/>
              <a:defRPr/>
            </a:pPr>
            <a:endParaRPr lang="en-US" sz="2400" kern="1200" dirty="0" smtClean="0">
              <a:solidFill>
                <a:srgbClr val="000066"/>
              </a:solidFill>
              <a:latin typeface="Georgia" pitchFamily="18" charset="0"/>
              <a:cs typeface="Arial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  <a:buClr>
                <a:srgbClr val="000066"/>
              </a:buClr>
              <a:buFont typeface="Wingdings" pitchFamily="2" charset="2"/>
              <a:buNone/>
              <a:defRPr/>
            </a:pPr>
            <a:r>
              <a:rPr lang="en-US" sz="2400" b="1" u="sng" kern="1200" dirty="0" smtClean="0">
                <a:solidFill>
                  <a:srgbClr val="000066"/>
                </a:solidFill>
                <a:latin typeface="Georgia" pitchFamily="18" charset="0"/>
              </a:rPr>
              <a:t>EMAIL</a:t>
            </a:r>
            <a:r>
              <a:rPr lang="en-US" sz="2400" b="1" kern="1200" dirty="0" smtClean="0">
                <a:solidFill>
                  <a:srgbClr val="000066"/>
                </a:solidFill>
                <a:latin typeface="Georgia" pitchFamily="18" charset="0"/>
              </a:rPr>
              <a:t>:	</a:t>
            </a:r>
            <a:r>
              <a:rPr lang="en-US" sz="2400" kern="1200" dirty="0" smtClean="0">
                <a:solidFill>
                  <a:srgbClr val="000066"/>
                </a:solidFill>
                <a:latin typeface="Georgia" pitchFamily="18" charset="0"/>
              </a:rPr>
              <a:t>Julie.Chapman@va.gov   </a:t>
            </a:r>
          </a:p>
          <a:p>
            <a:pPr>
              <a:spcBef>
                <a:spcPts val="0"/>
              </a:spcBef>
              <a:spcAft>
                <a:spcPts val="0"/>
              </a:spcAft>
              <a:buClr>
                <a:srgbClr val="000066"/>
              </a:buClr>
              <a:buFont typeface="Wingdings" pitchFamily="2" charset="2"/>
              <a:buNone/>
              <a:defRPr/>
            </a:pPr>
            <a:r>
              <a:rPr lang="en-US" sz="2400" kern="1200" dirty="0" smtClean="0">
                <a:solidFill>
                  <a:srgbClr val="000066"/>
                </a:solidFill>
                <a:latin typeface="Georgia" pitchFamily="18" charset="0"/>
              </a:rPr>
              <a:t>			Chapman.Research@va.gov</a:t>
            </a:r>
          </a:p>
          <a:p>
            <a:pPr>
              <a:spcBef>
                <a:spcPts val="0"/>
              </a:spcBef>
              <a:spcAft>
                <a:spcPts val="0"/>
              </a:spcAft>
              <a:buClr>
                <a:srgbClr val="000066"/>
              </a:buClr>
              <a:buFont typeface="Arial" charset="0"/>
              <a:buChar char="•"/>
              <a:defRPr/>
            </a:pPr>
            <a:endParaRPr lang="en-US" sz="2400" kern="1200" dirty="0" smtClean="0">
              <a:solidFill>
                <a:srgbClr val="000066"/>
              </a:solidFill>
              <a:latin typeface="Georgia" pitchFamily="18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  <a:buClr>
                <a:srgbClr val="000066"/>
              </a:buClr>
              <a:buFont typeface="Wingdings" pitchFamily="2" charset="2"/>
              <a:buNone/>
              <a:defRPr/>
            </a:pPr>
            <a:r>
              <a:rPr lang="en-US" sz="2400" b="1" u="sng" kern="1200" dirty="0" smtClean="0">
                <a:solidFill>
                  <a:srgbClr val="000066"/>
                </a:solidFill>
                <a:latin typeface="Georgia" pitchFamily="18" charset="0"/>
                <a:cs typeface="Arial" charset="0"/>
              </a:rPr>
              <a:t>VISIT OUR WEBSITE</a:t>
            </a:r>
            <a:r>
              <a:rPr lang="en-US" sz="2400" b="1" kern="1200" dirty="0" smtClean="0">
                <a:solidFill>
                  <a:srgbClr val="000066"/>
                </a:solidFill>
                <a:latin typeface="Georgia" pitchFamily="18" charset="0"/>
                <a:cs typeface="Arial" charset="0"/>
              </a:rPr>
              <a:t>:</a:t>
            </a:r>
            <a:r>
              <a:rPr lang="en-US" sz="2400" kern="1200" dirty="0" smtClean="0">
                <a:solidFill>
                  <a:srgbClr val="000066"/>
                </a:solidFill>
                <a:latin typeface="Georgia" pitchFamily="18" charset="0"/>
                <a:cs typeface="Arial" charset="0"/>
              </a:rPr>
              <a:t> </a:t>
            </a:r>
          </a:p>
          <a:p>
            <a:pPr algn="ctr">
              <a:spcBef>
                <a:spcPts val="0"/>
              </a:spcBef>
              <a:spcAft>
                <a:spcPts val="0"/>
              </a:spcAft>
              <a:buClr>
                <a:srgbClr val="000066"/>
              </a:buClr>
              <a:buFont typeface="Wingdings" pitchFamily="2" charset="2"/>
              <a:buNone/>
              <a:defRPr/>
            </a:pPr>
            <a:r>
              <a:rPr lang="en-US" sz="2400" kern="1200" dirty="0" smtClean="0">
                <a:solidFill>
                  <a:srgbClr val="000066"/>
                </a:solidFill>
                <a:latin typeface="Georgia" pitchFamily="18" charset="0"/>
                <a:cs typeface="Arial" charset="0"/>
              </a:rPr>
              <a:t>www.warrelatedillness.va.gov/dc/</a:t>
            </a:r>
            <a:endParaRPr lang="en-US" sz="2400" b="1" kern="1200" dirty="0" smtClean="0">
              <a:solidFill>
                <a:srgbClr val="000066"/>
              </a:solidFill>
              <a:latin typeface="Georgia" pitchFamily="18" charset="0"/>
              <a:cs typeface="Arial" charset="0"/>
            </a:endParaRPr>
          </a:p>
          <a:p>
            <a:pPr eaLnBrk="1" hangingPunct="1"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u="sng" dirty="0" smtClean="0">
                <a:solidFill>
                  <a:srgbClr val="002060"/>
                </a:solidFill>
                <a:effectLst/>
                <a:latin typeface="+mn-lt"/>
              </a:rPr>
              <a:t>How is TBI Diagnosed?</a:t>
            </a:r>
            <a:endParaRPr lang="en-US" dirty="0" smtClean="0">
              <a:solidFill>
                <a:srgbClr val="002060"/>
              </a:solidFill>
              <a:effectLst/>
              <a:latin typeface="+mn-lt"/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sz="2800" dirty="0" smtClean="0"/>
          </a:p>
          <a:p>
            <a:r>
              <a:rPr lang="en-US" sz="2800" dirty="0" smtClean="0">
                <a:solidFill>
                  <a:srgbClr val="002060"/>
                </a:solidFill>
              </a:rPr>
              <a:t>2</a:t>
            </a:r>
            <a:r>
              <a:rPr lang="en-US" sz="2800" baseline="30000" dirty="0" smtClean="0">
                <a:solidFill>
                  <a:srgbClr val="002060"/>
                </a:solidFill>
              </a:rPr>
              <a:t>nd</a:t>
            </a:r>
            <a:r>
              <a:rPr lang="en-US" sz="2800" dirty="0" smtClean="0">
                <a:solidFill>
                  <a:srgbClr val="002060"/>
                </a:solidFill>
              </a:rPr>
              <a:t> Level TBI Evaluation:</a:t>
            </a:r>
          </a:p>
          <a:p>
            <a:pPr lvl="1"/>
            <a:r>
              <a:rPr lang="en-US" sz="2400" dirty="0" smtClean="0">
                <a:solidFill>
                  <a:srgbClr val="002060"/>
                </a:solidFill>
              </a:rPr>
              <a:t>Interview</a:t>
            </a:r>
          </a:p>
          <a:p>
            <a:pPr lvl="1"/>
            <a:r>
              <a:rPr lang="en-US" sz="2400" dirty="0" smtClean="0">
                <a:solidFill>
                  <a:srgbClr val="002060"/>
                </a:solidFill>
              </a:rPr>
              <a:t>Physical Examination</a:t>
            </a:r>
          </a:p>
          <a:p>
            <a:pPr lvl="1"/>
            <a:r>
              <a:rPr lang="en-US" sz="2400" dirty="0" smtClean="0">
                <a:solidFill>
                  <a:srgbClr val="002060"/>
                </a:solidFill>
              </a:rPr>
              <a:t>Neurobehavioral Symptom Inventory</a:t>
            </a:r>
          </a:p>
          <a:p>
            <a:pPr lvl="1"/>
            <a:endParaRPr lang="en-US" sz="2400" dirty="0" smtClean="0">
              <a:solidFill>
                <a:srgbClr val="002060"/>
              </a:solidFill>
            </a:endParaRPr>
          </a:p>
          <a:p>
            <a:r>
              <a:rPr lang="en-US" sz="2800" dirty="0" smtClean="0">
                <a:solidFill>
                  <a:srgbClr val="002060"/>
                </a:solidFill>
              </a:rPr>
              <a:t>TBI is often retrospectively diagnosed</a:t>
            </a:r>
            <a:endParaRPr lang="en-US" dirty="0" smtClean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u="sng" dirty="0" smtClean="0">
                <a:solidFill>
                  <a:srgbClr val="002060"/>
                </a:solidFill>
                <a:effectLst/>
                <a:latin typeface="+mn-lt"/>
              </a:rPr>
              <a:t>Severity of Injury</a:t>
            </a:r>
            <a:endParaRPr lang="en-US" dirty="0" smtClean="0">
              <a:solidFill>
                <a:srgbClr val="002060"/>
              </a:solidFill>
              <a:effectLst/>
              <a:latin typeface="+mn-lt"/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47800"/>
            <a:ext cx="8229600" cy="4525963"/>
          </a:xfrm>
        </p:spPr>
        <p:txBody>
          <a:bodyPr/>
          <a:lstStyle/>
          <a:p>
            <a:pPr marL="609600" indent="-609600" algn="ctr">
              <a:buNone/>
            </a:pPr>
            <a:r>
              <a:rPr lang="en-US" u="sng" dirty="0" smtClean="0">
                <a:solidFill>
                  <a:srgbClr val="002060"/>
                </a:solidFill>
              </a:rPr>
              <a:t>Three main indices:</a:t>
            </a:r>
          </a:p>
          <a:p>
            <a:pPr marL="990600" lvl="1" indent="-533400">
              <a:buFontTx/>
              <a:buAutoNum type="arabicPeriod"/>
            </a:pPr>
            <a:endParaRPr lang="en-US" dirty="0" smtClean="0">
              <a:solidFill>
                <a:srgbClr val="002060"/>
              </a:solidFill>
            </a:endParaRPr>
          </a:p>
          <a:p>
            <a:pPr marL="990600" lvl="1" indent="-533400">
              <a:buFontTx/>
              <a:buAutoNum type="arabicPeriod"/>
            </a:pPr>
            <a:r>
              <a:rPr lang="en-US" dirty="0" smtClean="0">
                <a:solidFill>
                  <a:srgbClr val="002060"/>
                </a:solidFill>
              </a:rPr>
              <a:t>Duration of Loss of Consciousness (LOC) or Alteration of Consciousness (AOC)</a:t>
            </a:r>
          </a:p>
          <a:p>
            <a:pPr marL="990600" lvl="1" indent="-533400">
              <a:buFontTx/>
              <a:buAutoNum type="arabicPeriod"/>
            </a:pPr>
            <a:endParaRPr lang="en-US" dirty="0" smtClean="0">
              <a:solidFill>
                <a:srgbClr val="002060"/>
              </a:solidFill>
            </a:endParaRPr>
          </a:p>
          <a:p>
            <a:pPr marL="990600" lvl="1" indent="-533400">
              <a:buFontTx/>
              <a:buAutoNum type="arabicPeriod"/>
            </a:pPr>
            <a:r>
              <a:rPr lang="en-US" dirty="0" smtClean="0">
                <a:solidFill>
                  <a:srgbClr val="002060"/>
                </a:solidFill>
              </a:rPr>
              <a:t>Post-Traumatic Amnesia (PTA)</a:t>
            </a:r>
          </a:p>
          <a:p>
            <a:pPr marL="990600" lvl="1" indent="-533400">
              <a:buFontTx/>
              <a:buAutoNum type="arabicPeriod"/>
            </a:pPr>
            <a:endParaRPr lang="en-US" dirty="0" smtClean="0">
              <a:solidFill>
                <a:srgbClr val="002060"/>
              </a:solidFill>
            </a:endParaRPr>
          </a:p>
          <a:p>
            <a:pPr marL="990600" lvl="1" indent="-533400">
              <a:buFontTx/>
              <a:buAutoNum type="arabicPeriod"/>
            </a:pPr>
            <a:r>
              <a:rPr lang="en-US" dirty="0" smtClean="0">
                <a:solidFill>
                  <a:srgbClr val="002060"/>
                </a:solidFill>
              </a:rPr>
              <a:t>Glasgow Coma Scale (GCS)</a:t>
            </a:r>
            <a:endParaRPr lang="en-US" sz="2800" dirty="0" smtClean="0">
              <a:solidFill>
                <a:srgbClr val="002060"/>
              </a:solidFill>
            </a:endParaRPr>
          </a:p>
        </p:txBody>
      </p:sp>
      <p:pic>
        <p:nvPicPr>
          <p:cNvPr id="4" name="Picture 3" descr="Brain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20750617">
            <a:off x="6792894" y="4265818"/>
            <a:ext cx="2055813" cy="1592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rgbClr val="808080">
                <a:alpha val="28000"/>
              </a:srgbClr>
            </a:outerShdw>
          </a:effec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u="sng" dirty="0" smtClean="0">
                <a:solidFill>
                  <a:srgbClr val="002060"/>
                </a:solidFill>
                <a:effectLst/>
                <a:latin typeface="+mn-lt"/>
              </a:rPr>
              <a:t>Severity of Injury (VA/DOD)</a:t>
            </a:r>
            <a:endParaRPr lang="en-US" dirty="0" smtClean="0">
              <a:solidFill>
                <a:srgbClr val="002060"/>
              </a:solidFill>
              <a:effectLst/>
              <a:latin typeface="+mn-lt"/>
            </a:endParaRPr>
          </a:p>
        </p:txBody>
      </p:sp>
      <p:graphicFrame>
        <p:nvGraphicFramePr>
          <p:cNvPr id="4" name="Group 84"/>
          <p:cNvGraphicFramePr>
            <a:graphicFrameLocks/>
          </p:cNvGraphicFramePr>
          <p:nvPr/>
        </p:nvGraphicFramePr>
        <p:xfrm>
          <a:off x="228600" y="1752600"/>
          <a:ext cx="8763001" cy="3810000"/>
        </p:xfrm>
        <a:graphic>
          <a:graphicData uri="http://schemas.openxmlformats.org/drawingml/2006/table">
            <a:tbl>
              <a:tblPr/>
              <a:tblGrid>
                <a:gridCol w="1676400"/>
                <a:gridCol w="2514600"/>
                <a:gridCol w="2438400"/>
                <a:gridCol w="2133601"/>
              </a:tblGrid>
              <a:tr h="609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charset="0"/>
                        </a:rPr>
                        <a:t>Criteria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charset="0"/>
                        </a:rPr>
                        <a:t>Mild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charset="0"/>
                        </a:rPr>
                        <a:t>Moderate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charset="0"/>
                        </a:rPr>
                        <a:t>Severe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charset="0"/>
                        </a:rPr>
                        <a:t>LOC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charset="0"/>
                        </a:rPr>
                        <a:t>0 - 30 </a:t>
                      </a: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charset="0"/>
                        </a:rPr>
                        <a:t>mins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charset="0"/>
                        </a:rPr>
                        <a:t>31 </a:t>
                      </a: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charset="0"/>
                        </a:rPr>
                        <a:t>mins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charset="0"/>
                        </a:rPr>
                        <a:t> - 24 hrs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charset="0"/>
                        </a:rPr>
                        <a:t>&gt;24 hours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564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charset="0"/>
                        </a:rPr>
                        <a:t>AOC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charset="0"/>
                        </a:rPr>
                        <a:t>Moment - 24 hrs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charset="0"/>
                        </a:rPr>
                        <a:t>&gt;24 hours. Severity based on other criteria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charset="0"/>
                        </a:rPr>
                        <a:t>PTA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charset="0"/>
                        </a:rPr>
                        <a:t>0 - 1 Day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charset="0"/>
                        </a:rPr>
                        <a:t>2 – 7 Days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charset="0"/>
                        </a:rPr>
                        <a:t>&gt;7 Days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charset="0"/>
                        </a:rPr>
                        <a:t>GCS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charset="0"/>
                        </a:rPr>
                        <a:t>13 - 15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charset="0"/>
                        </a:rPr>
                        <a:t>9 – 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charset="0"/>
                        </a:rPr>
                        <a:t>&lt;9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charset="0"/>
                        </a:rPr>
                        <a:t>Structural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charset="0"/>
                        </a:rPr>
                        <a:t>Imaging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charset="0"/>
                        </a:rPr>
                        <a:t>Normal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charset="0"/>
                        </a:rPr>
                        <a:t>Normal or Abnormal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charset="0"/>
                        </a:rPr>
                        <a:t>Normal or Abnormal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u="sng" dirty="0" smtClean="0">
                <a:solidFill>
                  <a:srgbClr val="002060"/>
                </a:solidFill>
                <a:effectLst/>
                <a:latin typeface="+mn-lt"/>
              </a:rPr>
              <a:t>Diagnostic Challenges:</a:t>
            </a:r>
            <a:br>
              <a:rPr lang="en-US" u="sng" dirty="0" smtClean="0">
                <a:solidFill>
                  <a:srgbClr val="002060"/>
                </a:solidFill>
                <a:effectLst/>
                <a:latin typeface="+mn-lt"/>
              </a:rPr>
            </a:br>
            <a:r>
              <a:rPr lang="en-US" dirty="0" smtClean="0">
                <a:solidFill>
                  <a:srgbClr val="002060"/>
                </a:solidFill>
                <a:effectLst/>
                <a:latin typeface="+mn-lt"/>
              </a:rPr>
              <a:t>Self Report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1"/>
            <a:ext cx="8229600" cy="4343400"/>
          </a:xfrm>
        </p:spPr>
        <p:txBody>
          <a:bodyPr/>
          <a:lstStyle/>
          <a:p>
            <a:r>
              <a:rPr lang="en-US" dirty="0" smtClean="0">
                <a:solidFill>
                  <a:srgbClr val="002060"/>
                </a:solidFill>
              </a:rPr>
              <a:t>Diagnostic criteria is based largely upon patient self-report, particularly in mild TBI. </a:t>
            </a:r>
          </a:p>
          <a:p>
            <a:endParaRPr lang="en-US" u="sng" dirty="0" smtClean="0">
              <a:solidFill>
                <a:srgbClr val="002060"/>
              </a:solidFill>
            </a:endParaRPr>
          </a:p>
          <a:p>
            <a:r>
              <a:rPr lang="en-US" u="sng" dirty="0" smtClean="0">
                <a:solidFill>
                  <a:srgbClr val="002060"/>
                </a:solidFill>
              </a:rPr>
              <a:t>Possible</a:t>
            </a:r>
            <a:r>
              <a:rPr lang="en-US" dirty="0" smtClean="0">
                <a:solidFill>
                  <a:srgbClr val="002060"/>
                </a:solidFill>
              </a:rPr>
              <a:t> threats to diagnostic accuracy:</a:t>
            </a:r>
          </a:p>
          <a:p>
            <a:pPr lvl="1"/>
            <a:r>
              <a:rPr lang="en-US" dirty="0" smtClean="0">
                <a:solidFill>
                  <a:srgbClr val="002060"/>
                </a:solidFill>
              </a:rPr>
              <a:t>Recall</a:t>
            </a:r>
          </a:p>
          <a:p>
            <a:pPr lvl="1"/>
            <a:r>
              <a:rPr lang="en-US" dirty="0" smtClean="0">
                <a:solidFill>
                  <a:srgbClr val="002060"/>
                </a:solidFill>
              </a:rPr>
              <a:t>Cognitive difficulties</a:t>
            </a:r>
          </a:p>
          <a:p>
            <a:pPr lvl="1"/>
            <a:r>
              <a:rPr lang="en-US" dirty="0" smtClean="0">
                <a:solidFill>
                  <a:srgbClr val="002060"/>
                </a:solidFill>
              </a:rPr>
              <a:t>Other factors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u="sng" dirty="0" smtClean="0">
                <a:solidFill>
                  <a:srgbClr val="002060"/>
                </a:solidFill>
                <a:effectLst/>
                <a:latin typeface="+mn-lt"/>
              </a:rPr>
              <a:t>Diagnostic Challenges: </a:t>
            </a:r>
            <a:r>
              <a:rPr lang="en-US" dirty="0" smtClean="0">
                <a:solidFill>
                  <a:srgbClr val="002060"/>
                </a:solidFill>
                <a:effectLst/>
                <a:latin typeface="+mn-lt"/>
              </a:rPr>
              <a:t>Symptom Overlap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457200" y="1295400"/>
            <a:ext cx="4040188" cy="639762"/>
          </a:xfrm>
        </p:spPr>
        <p:txBody>
          <a:bodyPr/>
          <a:lstStyle/>
          <a:p>
            <a:pPr algn="ctr"/>
            <a:r>
              <a:rPr lang="en-US" u="sng" dirty="0" smtClean="0"/>
              <a:t>TBI</a:t>
            </a:r>
            <a:endParaRPr lang="en-US" u="sng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457200" y="1981200"/>
            <a:ext cx="4040188" cy="3951288"/>
          </a:xfrm>
        </p:spPr>
        <p:txBody>
          <a:bodyPr/>
          <a:lstStyle/>
          <a:p>
            <a:pPr marL="681038" lvl="1" indent="-223838">
              <a:lnSpc>
                <a:spcPct val="90000"/>
              </a:lnSpc>
              <a:buClr>
                <a:srgbClr val="FFE0C1"/>
              </a:buClr>
            </a:pPr>
            <a:r>
              <a:rPr lang="en-US" sz="2400" b="1" dirty="0" smtClean="0">
                <a:latin typeface="Bodoni MT" pitchFamily="18" charset="0"/>
              </a:rPr>
              <a:t>Insomnia</a:t>
            </a:r>
          </a:p>
          <a:p>
            <a:pPr marL="681038" lvl="1" indent="-223838">
              <a:lnSpc>
                <a:spcPct val="90000"/>
              </a:lnSpc>
              <a:buClr>
                <a:srgbClr val="FFE0C1"/>
              </a:buClr>
            </a:pPr>
            <a:r>
              <a:rPr lang="en-US" sz="2400" b="1" dirty="0" smtClean="0">
                <a:latin typeface="Bodoni MT" pitchFamily="18" charset="0"/>
              </a:rPr>
              <a:t>Memory Problems</a:t>
            </a:r>
          </a:p>
          <a:p>
            <a:pPr marL="681038" lvl="1" indent="-223838">
              <a:lnSpc>
                <a:spcPct val="90000"/>
              </a:lnSpc>
              <a:buClr>
                <a:srgbClr val="FFE0C1"/>
              </a:buClr>
            </a:pPr>
            <a:r>
              <a:rPr lang="en-US" sz="2400" b="1" dirty="0" smtClean="0">
                <a:latin typeface="Bodoni MT" pitchFamily="18" charset="0"/>
              </a:rPr>
              <a:t>Poor concentration</a:t>
            </a:r>
          </a:p>
          <a:p>
            <a:pPr marL="681038" lvl="1" indent="-223838">
              <a:lnSpc>
                <a:spcPct val="90000"/>
              </a:lnSpc>
              <a:buClr>
                <a:srgbClr val="FFE0C1"/>
              </a:buClr>
            </a:pPr>
            <a:r>
              <a:rPr lang="en-US" sz="2400" b="1" dirty="0" smtClean="0">
                <a:latin typeface="Bodoni MT" pitchFamily="18" charset="0"/>
              </a:rPr>
              <a:t>Depression</a:t>
            </a:r>
          </a:p>
          <a:p>
            <a:pPr marL="681038" lvl="1" indent="-223838">
              <a:lnSpc>
                <a:spcPct val="90000"/>
              </a:lnSpc>
              <a:buClr>
                <a:srgbClr val="FFE0C1"/>
              </a:buClr>
            </a:pPr>
            <a:r>
              <a:rPr lang="en-US" sz="2400" b="1" dirty="0" smtClean="0">
                <a:latin typeface="Bodoni MT" pitchFamily="18" charset="0"/>
              </a:rPr>
              <a:t>Anxiety</a:t>
            </a:r>
          </a:p>
          <a:p>
            <a:pPr marL="681038" lvl="1" indent="-223838">
              <a:lnSpc>
                <a:spcPct val="90000"/>
              </a:lnSpc>
              <a:buClr>
                <a:srgbClr val="FFE0C1"/>
              </a:buClr>
            </a:pPr>
            <a:r>
              <a:rPr lang="en-US" sz="2400" b="1" dirty="0" smtClean="0">
                <a:latin typeface="Bodoni MT" pitchFamily="18" charset="0"/>
              </a:rPr>
              <a:t>Irritability</a:t>
            </a:r>
          </a:p>
          <a:p>
            <a:pPr marL="681038" lvl="1" indent="-223838">
              <a:lnSpc>
                <a:spcPct val="90000"/>
              </a:lnSpc>
              <a:buClr>
                <a:srgbClr val="FFE0C1"/>
              </a:buClr>
            </a:pPr>
            <a:r>
              <a:rPr lang="en-US" sz="2400" dirty="0" smtClean="0">
                <a:latin typeface="Bodoni MT" pitchFamily="18" charset="0"/>
              </a:rPr>
              <a:t>Headache</a:t>
            </a:r>
          </a:p>
          <a:p>
            <a:pPr marL="681038" lvl="1" indent="-223838">
              <a:lnSpc>
                <a:spcPct val="90000"/>
              </a:lnSpc>
              <a:buClr>
                <a:srgbClr val="FFE0C1"/>
              </a:buClr>
            </a:pPr>
            <a:r>
              <a:rPr lang="en-US" sz="2400" dirty="0" smtClean="0">
                <a:latin typeface="Bodoni MT" pitchFamily="18" charset="0"/>
              </a:rPr>
              <a:t>Dizziness</a:t>
            </a:r>
          </a:p>
          <a:p>
            <a:pPr marL="681038" lvl="1" indent="-223838">
              <a:lnSpc>
                <a:spcPct val="90000"/>
              </a:lnSpc>
              <a:buClr>
                <a:srgbClr val="FFE0C1"/>
              </a:buClr>
            </a:pPr>
            <a:r>
              <a:rPr lang="en-US" sz="2400" dirty="0" smtClean="0">
                <a:latin typeface="Bodoni MT" pitchFamily="18" charset="0"/>
              </a:rPr>
              <a:t>Fatigue</a:t>
            </a:r>
          </a:p>
          <a:p>
            <a:pPr marL="681038" lvl="1" indent="-223838">
              <a:lnSpc>
                <a:spcPct val="90000"/>
              </a:lnSpc>
              <a:buClr>
                <a:srgbClr val="FFE0C1"/>
              </a:buClr>
            </a:pPr>
            <a:r>
              <a:rPr lang="en-US" sz="2400" dirty="0" smtClean="0">
                <a:latin typeface="Bodoni MT" pitchFamily="18" charset="0"/>
              </a:rPr>
              <a:t>Noise/light intolerance</a:t>
            </a:r>
          </a:p>
          <a:p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>
          <a:xfrm>
            <a:off x="4648200" y="1295400"/>
            <a:ext cx="4041775" cy="639762"/>
          </a:xfrm>
        </p:spPr>
        <p:txBody>
          <a:bodyPr/>
          <a:lstStyle/>
          <a:p>
            <a:pPr algn="ctr"/>
            <a:r>
              <a:rPr lang="en-US" u="sng" dirty="0" smtClean="0"/>
              <a:t>PTSD</a:t>
            </a:r>
            <a:endParaRPr lang="en-US" u="sng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4"/>
          </p:nvPr>
        </p:nvSpPr>
        <p:spPr>
          <a:xfrm>
            <a:off x="4648200" y="1981200"/>
            <a:ext cx="4041775" cy="3951288"/>
          </a:xfrm>
        </p:spPr>
        <p:txBody>
          <a:bodyPr/>
          <a:lstStyle/>
          <a:p>
            <a:pPr lvl="1">
              <a:lnSpc>
                <a:spcPct val="90000"/>
              </a:lnSpc>
              <a:buClr>
                <a:srgbClr val="FFE0C1"/>
              </a:buClr>
            </a:pPr>
            <a:r>
              <a:rPr lang="en-US" sz="2400" b="1" dirty="0" smtClean="0">
                <a:latin typeface="Bodoni MT" pitchFamily="18" charset="0"/>
              </a:rPr>
              <a:t>Insomnia</a:t>
            </a:r>
          </a:p>
          <a:p>
            <a:pPr lvl="1">
              <a:lnSpc>
                <a:spcPct val="90000"/>
              </a:lnSpc>
              <a:buClr>
                <a:srgbClr val="FFE0C1"/>
              </a:buClr>
            </a:pPr>
            <a:r>
              <a:rPr lang="en-US" sz="2400" b="1" dirty="0" smtClean="0">
                <a:latin typeface="Bodoni MT" pitchFamily="18" charset="0"/>
              </a:rPr>
              <a:t>Memory problems</a:t>
            </a:r>
          </a:p>
          <a:p>
            <a:pPr lvl="1">
              <a:lnSpc>
                <a:spcPct val="90000"/>
              </a:lnSpc>
              <a:buClr>
                <a:srgbClr val="FFE0C1"/>
              </a:buClr>
            </a:pPr>
            <a:r>
              <a:rPr lang="en-US" sz="2400" b="1" dirty="0" smtClean="0">
                <a:latin typeface="Bodoni MT" pitchFamily="18" charset="0"/>
              </a:rPr>
              <a:t>Poor concentration</a:t>
            </a:r>
          </a:p>
          <a:p>
            <a:pPr lvl="1">
              <a:lnSpc>
                <a:spcPct val="90000"/>
              </a:lnSpc>
              <a:buClr>
                <a:srgbClr val="FFE0C1"/>
              </a:buClr>
            </a:pPr>
            <a:r>
              <a:rPr lang="en-US" sz="2400" b="1" dirty="0" smtClean="0">
                <a:latin typeface="Bodoni MT" pitchFamily="18" charset="0"/>
              </a:rPr>
              <a:t>Depression</a:t>
            </a:r>
          </a:p>
          <a:p>
            <a:pPr lvl="1">
              <a:lnSpc>
                <a:spcPct val="90000"/>
              </a:lnSpc>
              <a:buClr>
                <a:srgbClr val="FFE0C1"/>
              </a:buClr>
            </a:pPr>
            <a:r>
              <a:rPr lang="en-US" sz="2400" b="1" dirty="0" smtClean="0">
                <a:latin typeface="Bodoni MT" pitchFamily="18" charset="0"/>
              </a:rPr>
              <a:t>Anxiety</a:t>
            </a:r>
          </a:p>
          <a:p>
            <a:pPr lvl="1">
              <a:lnSpc>
                <a:spcPct val="90000"/>
              </a:lnSpc>
              <a:buClr>
                <a:srgbClr val="FFE0C1"/>
              </a:buClr>
            </a:pPr>
            <a:r>
              <a:rPr lang="en-US" sz="2400" b="1" dirty="0" smtClean="0">
                <a:latin typeface="Bodoni MT" pitchFamily="18" charset="0"/>
              </a:rPr>
              <a:t>Irritability</a:t>
            </a:r>
          </a:p>
          <a:p>
            <a:pPr lvl="1">
              <a:lnSpc>
                <a:spcPct val="90000"/>
              </a:lnSpc>
              <a:buClr>
                <a:srgbClr val="FFE0C1"/>
              </a:buClr>
            </a:pPr>
            <a:r>
              <a:rPr lang="en-US" sz="2400" dirty="0" smtClean="0">
                <a:latin typeface="Bodoni MT" pitchFamily="18" charset="0"/>
              </a:rPr>
              <a:t>Re-experiencing</a:t>
            </a:r>
          </a:p>
          <a:p>
            <a:pPr lvl="1">
              <a:lnSpc>
                <a:spcPct val="90000"/>
              </a:lnSpc>
              <a:buClr>
                <a:srgbClr val="FFE0C1"/>
              </a:buClr>
            </a:pPr>
            <a:r>
              <a:rPr lang="en-US" sz="2400" dirty="0" smtClean="0">
                <a:latin typeface="Bodoni MT" pitchFamily="18" charset="0"/>
              </a:rPr>
              <a:t>Avoidance</a:t>
            </a:r>
          </a:p>
          <a:p>
            <a:pPr lvl="1">
              <a:lnSpc>
                <a:spcPct val="90000"/>
              </a:lnSpc>
              <a:buClr>
                <a:srgbClr val="FFE0C1"/>
              </a:buClr>
            </a:pPr>
            <a:r>
              <a:rPr lang="en-US" sz="2400" dirty="0" smtClean="0">
                <a:latin typeface="Bodoni MT" pitchFamily="18" charset="0"/>
              </a:rPr>
              <a:t>Emotional numbing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4"/>
          <p:cNvSpPr>
            <a:spLocks noGrp="1" noChangeArrowheads="1"/>
          </p:cNvSpPr>
          <p:nvPr>
            <p:ph type="title"/>
          </p:nvPr>
        </p:nvSpPr>
        <p:spPr>
          <a:xfrm>
            <a:off x="152400" y="304800"/>
            <a:ext cx="8839200" cy="914400"/>
          </a:xfrm>
        </p:spPr>
        <p:txBody>
          <a:bodyPr/>
          <a:lstStyle/>
          <a:p>
            <a:pPr eaLnBrk="1" hangingPunct="1"/>
            <a:r>
              <a:rPr lang="en-US" u="sng" dirty="0" smtClean="0">
                <a:solidFill>
                  <a:srgbClr val="002060"/>
                </a:solidFill>
                <a:effectLst/>
                <a:latin typeface="+mn-lt"/>
              </a:rPr>
              <a:t>Integrative Diagnostics</a:t>
            </a:r>
          </a:p>
        </p:txBody>
      </p:sp>
      <p:sp>
        <p:nvSpPr>
          <p:cNvPr id="21507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304800" y="1447800"/>
            <a:ext cx="3619500" cy="990600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sz="2800" b="1" smtClean="0">
                <a:solidFill>
                  <a:srgbClr val="002060"/>
                </a:solidFill>
                <a:latin typeface="Verdana" pitchFamily="34" charset="0"/>
              </a:rPr>
              <a:t>Patient</a:t>
            </a:r>
          </a:p>
          <a:p>
            <a:pPr algn="ctr" eaLnBrk="1" hangingPunct="1">
              <a:buFontTx/>
              <a:buNone/>
            </a:pPr>
            <a:r>
              <a:rPr lang="en-US" sz="2800" b="1" smtClean="0">
                <a:solidFill>
                  <a:srgbClr val="002060"/>
                </a:solidFill>
                <a:latin typeface="Verdana" pitchFamily="34" charset="0"/>
              </a:rPr>
              <a:t>Self-Report</a:t>
            </a:r>
          </a:p>
        </p:txBody>
      </p:sp>
      <p:pic>
        <p:nvPicPr>
          <p:cNvPr id="21508" name="Picture 7" descr="Image of people putting together a puzzle.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2667000" y="3581400"/>
            <a:ext cx="3886200" cy="2438400"/>
          </a:xfrm>
        </p:spPr>
      </p:pic>
      <p:sp>
        <p:nvSpPr>
          <p:cNvPr id="21509" name="Text Box 11"/>
          <p:cNvSpPr txBox="1">
            <a:spLocks noChangeArrowheads="1"/>
          </p:cNvSpPr>
          <p:nvPr/>
        </p:nvSpPr>
        <p:spPr bwMode="auto">
          <a:xfrm>
            <a:off x="4876800" y="1524000"/>
            <a:ext cx="4038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b="1">
                <a:solidFill>
                  <a:srgbClr val="001D63"/>
                </a:solidFill>
                <a:latin typeface="Verdana" pitchFamily="34" charset="0"/>
              </a:rPr>
              <a:t>Objective Diagnostic Markers</a:t>
            </a:r>
          </a:p>
        </p:txBody>
      </p:sp>
      <p:sp>
        <p:nvSpPr>
          <p:cNvPr id="21510" name="Text Box 12"/>
          <p:cNvSpPr txBox="1">
            <a:spLocks noChangeArrowheads="1"/>
          </p:cNvSpPr>
          <p:nvPr/>
        </p:nvSpPr>
        <p:spPr bwMode="auto">
          <a:xfrm>
            <a:off x="2895600" y="2895600"/>
            <a:ext cx="34290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4000" b="1" u="sng">
                <a:solidFill>
                  <a:srgbClr val="008000"/>
                </a:solidFill>
              </a:rPr>
              <a:t>GESTALT</a:t>
            </a:r>
          </a:p>
        </p:txBody>
      </p:sp>
      <p:sp>
        <p:nvSpPr>
          <p:cNvPr id="21511" name="AutoShape 13"/>
          <p:cNvSpPr>
            <a:spLocks noChangeArrowheads="1"/>
          </p:cNvSpPr>
          <p:nvPr/>
        </p:nvSpPr>
        <p:spPr bwMode="auto">
          <a:xfrm rot="-1715926">
            <a:off x="2408238" y="2492375"/>
            <a:ext cx="381000" cy="609600"/>
          </a:xfrm>
          <a:prstGeom prst="downArrow">
            <a:avLst>
              <a:gd name="adj1" fmla="val 50000"/>
              <a:gd name="adj2" fmla="val 40000"/>
            </a:avLst>
          </a:prstGeom>
          <a:solidFill>
            <a:srgbClr val="00206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en-US"/>
          </a:p>
        </p:txBody>
      </p:sp>
      <p:sp>
        <p:nvSpPr>
          <p:cNvPr id="21512" name="AutoShape 14"/>
          <p:cNvSpPr>
            <a:spLocks noChangeArrowheads="1"/>
          </p:cNvSpPr>
          <p:nvPr/>
        </p:nvSpPr>
        <p:spPr bwMode="auto">
          <a:xfrm rot="1658003">
            <a:off x="6291263" y="2492375"/>
            <a:ext cx="381000" cy="609600"/>
          </a:xfrm>
          <a:prstGeom prst="downArrow">
            <a:avLst>
              <a:gd name="adj1" fmla="val 50000"/>
              <a:gd name="adj2" fmla="val 40000"/>
            </a:avLst>
          </a:prstGeom>
          <a:solidFill>
            <a:srgbClr val="001D6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riWRIISC Template">
  <a:themeElements>
    <a:clrScheme name="WRIISC templat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WRIISC template">
      <a:majorFont>
        <a:latin typeface="Tahoma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WRIISC 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RIISC templat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RIISC templat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RIISC templat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RIISC templat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RIISC templat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RIISC templat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RIISC templat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RIISC templat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RIISC templat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RIISC templat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RIISC templat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62EE4C023AD4F46AEDB9FE490D5D57D" ma:contentTypeVersion="1" ma:contentTypeDescription="Create a new document." ma:contentTypeScope="" ma:versionID="828cfc374e49bb1c429f2115862bccd3">
  <xsd:schema xmlns:xsd="http://www.w3.org/2001/XMLSchema" xmlns:p="http://schemas.microsoft.com/office/2006/metadata/properties" xmlns:ns2="c0e42e06-ad23-464f-aedb-9fe490d5d57d" targetNamespace="http://schemas.microsoft.com/office/2006/metadata/properties" ma:root="true" ma:fieldsID="2a30dfa61cbc7cb2f052441d38aa2f94" ns2:_="">
    <xsd:import namespace="c0e42e06-ad23-464f-aedb-9fe490d5d57d"/>
    <xsd:element name="properties">
      <xsd:complexType>
        <xsd:sequence>
          <xsd:element name="documentManagement">
            <xsd:complexType>
              <xsd:all>
                <xsd:element ref="ns2:Target_x0020_Audiences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c0e42e06-ad23-464f-aedb-9fe490d5d57d" elementFormDefault="qualified">
    <xsd:import namespace="http://schemas.microsoft.com/office/2006/documentManagement/types"/>
    <xsd:element name="Target_x0020_Audiences" ma:index="8" nillable="true" ma:displayName="Target Audiences" ma:internalName="Target_x0020_Audiences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3.xml><?xml version="1.0" encoding="utf-8"?>
<p:properties xmlns:p="http://schemas.microsoft.com/office/2006/metadata/properties" xmlns:xsi="http://www.w3.org/2001/XMLSchema-instance">
  <documentManagement>
    <Target_x0020_Audiences xmlns="c0e42e06-ad23-464f-aedb-9fe490d5d57d" xsi:nil="true"/>
  </documentManagement>
</p:properties>
</file>

<file path=customXml/itemProps1.xml><?xml version="1.0" encoding="utf-8"?>
<ds:datastoreItem xmlns:ds="http://schemas.openxmlformats.org/officeDocument/2006/customXml" ds:itemID="{05E6316E-C2F2-4B91-BD61-0B50709A3B2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6DD0F77-ADA8-4B62-A8FE-1C83AAA064B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0e42e06-ad23-464f-aedb-9fe490d5d57d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3.xml><?xml version="1.0" encoding="utf-8"?>
<ds:datastoreItem xmlns:ds="http://schemas.openxmlformats.org/officeDocument/2006/customXml" ds:itemID="{CCF2FC64-5262-4714-8985-27C5C9D0EFD8}">
  <ds:schemaRefs>
    <ds:schemaRef ds:uri="http://schemas.microsoft.com/office/2006/documentManagement/types"/>
    <ds:schemaRef ds:uri="http://purl.org/dc/elements/1.1/"/>
    <ds:schemaRef ds:uri="http://purl.org/dc/terms/"/>
    <ds:schemaRef ds:uri="http://purl.org/dc/dcmitype/"/>
    <ds:schemaRef ds:uri="http://www.w3.org/XML/1998/namespace"/>
    <ds:schemaRef ds:uri="http://schemas.microsoft.com/office/2006/metadata/properties"/>
    <ds:schemaRef ds:uri="c0e42e06-ad23-464f-aedb-9fe490d5d57d"/>
    <ds:schemaRef ds:uri="http://schemas.openxmlformats.org/package/2006/metadata/core-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TriWRIISC Template</Template>
  <TotalTime>222</TotalTime>
  <Words>1050</Words>
  <Application>Microsoft Office PowerPoint</Application>
  <PresentationFormat>On-screen Show (4:3)</PresentationFormat>
  <Paragraphs>326</Paragraphs>
  <Slides>31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2" baseType="lpstr">
      <vt:lpstr>TriWRIISC Template</vt:lpstr>
      <vt:lpstr> Traumatic Brain Injury  Diagnostic Challenges &amp; Emerging Tools  </vt:lpstr>
      <vt:lpstr>VA/DOD Definition of TBI</vt:lpstr>
      <vt:lpstr>VA/DOD Definition of TBI</vt:lpstr>
      <vt:lpstr>How is TBI Diagnosed?</vt:lpstr>
      <vt:lpstr>Severity of Injury</vt:lpstr>
      <vt:lpstr>Severity of Injury (VA/DOD)</vt:lpstr>
      <vt:lpstr>Diagnostic Challenges: Self Report</vt:lpstr>
      <vt:lpstr>Diagnostic Challenges: Symptom Overlap</vt:lpstr>
      <vt:lpstr>Integrative Diagnostics</vt:lpstr>
      <vt:lpstr>All Hands on Deck</vt:lpstr>
      <vt:lpstr>Integrative Diagnostics</vt:lpstr>
      <vt:lpstr>Integrative Diagnostics</vt:lpstr>
      <vt:lpstr>Integrative Diagnostics</vt:lpstr>
      <vt:lpstr>Markers for the Identification, Norming &amp; Differentiation (MIND) of TBI and PTSD</vt:lpstr>
      <vt:lpstr>The MIND Study</vt:lpstr>
      <vt:lpstr>Integration of Epidemiologic &amp; Clinical Sciences</vt:lpstr>
      <vt:lpstr>Study Design MIND Study n=800 24 Months Enrollment</vt:lpstr>
      <vt:lpstr>Phase One Aims MIND Study</vt:lpstr>
      <vt:lpstr>Phase Two Aims MIND Study</vt:lpstr>
      <vt:lpstr>Phase Three Aims MIND Study</vt:lpstr>
      <vt:lpstr>Prior Work</vt:lpstr>
      <vt:lpstr>Blast Injury Outcomes (BIO) Study:  PET, DTI, fMRI &amp; Neurocognitive Measures</vt:lpstr>
      <vt:lpstr>Blast Injury Outcomes (BIO) Study:  PET, DTI, fMRI &amp; Neurocognitive Measures</vt:lpstr>
      <vt:lpstr>Blast Injury Outcomes Study Design</vt:lpstr>
      <vt:lpstr>Structural Neuroimaging: Diffusion Tensor Imaging (DTI)</vt:lpstr>
      <vt:lpstr>Blast Injury Outcomes (BIO) Study Chapman</vt:lpstr>
      <vt:lpstr>Blast Injury Outcomes (BIO) Study Chapman</vt:lpstr>
      <vt:lpstr>Neurologic Measures</vt:lpstr>
      <vt:lpstr>Mentors &amp; Senior Colleagues</vt:lpstr>
      <vt:lpstr>Students</vt:lpstr>
      <vt:lpstr>Contact Us</vt:lpstr>
    </vt:vector>
  </TitlesOfParts>
  <Company>Department of Veterans Affairs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Traumatic Brain Injury  Diagnostic Challenges &amp; Emerging Tools  </dc:title>
  <dc:creator>vhawaschapmj</dc:creator>
  <cp:lastModifiedBy>Keith Hamrick</cp:lastModifiedBy>
  <cp:revision>19</cp:revision>
  <dcterms:created xsi:type="dcterms:W3CDTF">2010-09-08T15:00:36Z</dcterms:created>
  <dcterms:modified xsi:type="dcterms:W3CDTF">2011-08-26T20:21:38Z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0x010100062EE4C023AD4F46AEDB9FE490D5D57D</vt:lpwstr>
  </property>
</Properties>
</file>