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2.xml" ContentType="application/vnd.openxmlformats-officedocument.presentationml.tags+xml"/>
  <Override PartName="/ppt/notesSlides/notesSlide14.xml" ContentType="application/vnd.openxmlformats-officedocument.presentationml.notesSlide+xml"/>
  <Override PartName="/ppt/tags/tag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4.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5.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53"/>
  </p:notesMasterIdLst>
  <p:handoutMasterIdLst>
    <p:handoutMasterId r:id="rId54"/>
  </p:handoutMasterIdLst>
  <p:sldIdLst>
    <p:sldId id="356" r:id="rId2"/>
    <p:sldId id="336" r:id="rId3"/>
    <p:sldId id="335" r:id="rId4"/>
    <p:sldId id="316" r:id="rId5"/>
    <p:sldId id="334" r:id="rId6"/>
    <p:sldId id="346" r:id="rId7"/>
    <p:sldId id="347" r:id="rId8"/>
    <p:sldId id="348" r:id="rId9"/>
    <p:sldId id="349" r:id="rId10"/>
    <p:sldId id="345" r:id="rId11"/>
    <p:sldId id="317" r:id="rId12"/>
    <p:sldId id="318" r:id="rId13"/>
    <p:sldId id="320" r:id="rId14"/>
    <p:sldId id="321" r:id="rId15"/>
    <p:sldId id="322" r:id="rId16"/>
    <p:sldId id="323" r:id="rId17"/>
    <p:sldId id="324" r:id="rId18"/>
    <p:sldId id="337" r:id="rId19"/>
    <p:sldId id="338" r:id="rId20"/>
    <p:sldId id="351" r:id="rId21"/>
    <p:sldId id="353" r:id="rId22"/>
    <p:sldId id="339" r:id="rId23"/>
    <p:sldId id="303" r:id="rId24"/>
    <p:sldId id="350" r:id="rId25"/>
    <p:sldId id="306" r:id="rId26"/>
    <p:sldId id="326" r:id="rId27"/>
    <p:sldId id="308" r:id="rId28"/>
    <p:sldId id="309" r:id="rId29"/>
    <p:sldId id="310" r:id="rId30"/>
    <p:sldId id="311" r:id="rId31"/>
    <p:sldId id="312" r:id="rId32"/>
    <p:sldId id="307" r:id="rId33"/>
    <p:sldId id="357" r:id="rId34"/>
    <p:sldId id="358" r:id="rId35"/>
    <p:sldId id="359" r:id="rId36"/>
    <p:sldId id="360" r:id="rId37"/>
    <p:sldId id="361" r:id="rId38"/>
    <p:sldId id="362" r:id="rId39"/>
    <p:sldId id="363" r:id="rId40"/>
    <p:sldId id="364" r:id="rId41"/>
    <p:sldId id="365" r:id="rId42"/>
    <p:sldId id="313" r:id="rId43"/>
    <p:sldId id="314" r:id="rId44"/>
    <p:sldId id="340" r:id="rId45"/>
    <p:sldId id="341" r:id="rId46"/>
    <p:sldId id="332" r:id="rId47"/>
    <p:sldId id="333" r:id="rId48"/>
    <p:sldId id="295" r:id="rId49"/>
    <p:sldId id="344" r:id="rId50"/>
    <p:sldId id="352" r:id="rId51"/>
    <p:sldId id="366" r:id="rId52"/>
  </p:sldIdLst>
  <p:sldSz cx="9144000" cy="6858000" type="screen4x3"/>
  <p:notesSz cx="7315200" cy="9601200"/>
  <p:defaultTextStyle>
    <a:defPPr>
      <a:defRPr lang="en-US"/>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01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52" tIns="48327" rIns="96652" bIns="48327" rtlCol="0"/>
          <a:lstStyle>
            <a:lvl1pPr algn="l">
              <a:defRPr sz="1300">
                <a:cs typeface="+mn-cs"/>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6652" tIns="48327" rIns="96652" bIns="48327" rtlCol="0"/>
          <a:lstStyle>
            <a:lvl1pPr algn="r">
              <a:defRPr sz="1300">
                <a:cs typeface="+mn-cs"/>
              </a:defRPr>
            </a:lvl1pPr>
          </a:lstStyle>
          <a:p>
            <a:pPr>
              <a:defRPr/>
            </a:pPr>
            <a:fld id="{8FCDEE09-FB1A-4C34-A253-CADA6A5A1E1D}" type="datetimeFigureOut">
              <a:rPr lang="en-US"/>
              <a:pPr>
                <a:defRPr/>
              </a:pPr>
              <a:t>10/22/2014</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52" tIns="48327" rIns="96652" bIns="48327" rtlCol="0" anchor="b"/>
          <a:lstStyle>
            <a:lvl1pPr algn="l">
              <a:defRPr sz="1300">
                <a:cs typeface="+mn-cs"/>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6652" tIns="48327" rIns="96652" bIns="48327" rtlCol="0" anchor="b"/>
          <a:lstStyle>
            <a:lvl1pPr algn="r">
              <a:defRPr sz="1300">
                <a:cs typeface="+mn-cs"/>
              </a:defRPr>
            </a:lvl1pPr>
          </a:lstStyle>
          <a:p>
            <a:pPr>
              <a:defRPr/>
            </a:pPr>
            <a:fld id="{E8385F5F-FF0D-465F-8E84-E3D3B2DFAC5F}" type="slidenum">
              <a:rPr lang="en-US"/>
              <a:pPr>
                <a:defRPr/>
              </a:pPr>
              <a:t>‹#›</a:t>
            </a:fld>
            <a:endParaRPr lang="en-US"/>
          </a:p>
        </p:txBody>
      </p:sp>
    </p:spTree>
    <p:extLst>
      <p:ext uri="{BB962C8B-B14F-4D97-AF65-F5344CB8AC3E}">
        <p14:creationId xmlns:p14="http://schemas.microsoft.com/office/powerpoint/2010/main" val="568553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2" tIns="48327" rIns="96652" bIns="48327" numCol="1" anchor="t" anchorCtr="0" compatLnSpc="1">
            <a:prstTxWarp prst="textNoShape">
              <a:avLst/>
            </a:prstTxWarp>
          </a:bodyPr>
          <a:lstStyle>
            <a:lvl1pPr>
              <a:defRPr sz="1300" b="0">
                <a:cs typeface="+mn-cs"/>
              </a:defRPr>
            </a:lvl1pPr>
          </a:lstStyle>
          <a:p>
            <a:pPr>
              <a:defRPr/>
            </a:pPr>
            <a:endParaRPr lang="en-US"/>
          </a:p>
        </p:txBody>
      </p:sp>
      <p:sp>
        <p:nvSpPr>
          <p:cNvPr id="307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2" tIns="48327" rIns="96652" bIns="48327" numCol="1" anchor="t" anchorCtr="0" compatLnSpc="1">
            <a:prstTxWarp prst="textNoShape">
              <a:avLst/>
            </a:prstTxWarp>
          </a:bodyPr>
          <a:lstStyle>
            <a:lvl1pPr algn="r">
              <a:defRPr sz="1300" b="0">
                <a:cs typeface="+mn-cs"/>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2" tIns="48327" rIns="96652" bIns="483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2" tIns="48327" rIns="96652" bIns="48327" numCol="1" anchor="b" anchorCtr="0" compatLnSpc="1">
            <a:prstTxWarp prst="textNoShape">
              <a:avLst/>
            </a:prstTxWarp>
          </a:bodyPr>
          <a:lstStyle>
            <a:lvl1pPr>
              <a:defRPr sz="1300" b="0">
                <a:cs typeface="+mn-cs"/>
              </a:defRPr>
            </a:lvl1pPr>
          </a:lstStyle>
          <a:p>
            <a:pPr>
              <a:defRPr/>
            </a:pPr>
            <a:endParaRPr lang="en-US"/>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2" tIns="48327" rIns="96652" bIns="48327" numCol="1" anchor="b" anchorCtr="0" compatLnSpc="1">
            <a:prstTxWarp prst="textNoShape">
              <a:avLst/>
            </a:prstTxWarp>
          </a:bodyPr>
          <a:lstStyle>
            <a:lvl1pPr algn="r">
              <a:defRPr sz="1300" b="0">
                <a:cs typeface="+mn-cs"/>
              </a:defRPr>
            </a:lvl1pPr>
          </a:lstStyle>
          <a:p>
            <a:pPr>
              <a:defRPr/>
            </a:pPr>
            <a:fld id="{E0A4E93D-23B1-419A-9F95-C997F6159479}" type="slidenum">
              <a:rPr lang="en-US"/>
              <a:pPr>
                <a:defRPr/>
              </a:pPr>
              <a:t>‹#›</a:t>
            </a:fld>
            <a:endParaRPr lang="en-US"/>
          </a:p>
        </p:txBody>
      </p:sp>
    </p:spTree>
    <p:extLst>
      <p:ext uri="{BB962C8B-B14F-4D97-AF65-F5344CB8AC3E}">
        <p14:creationId xmlns:p14="http://schemas.microsoft.com/office/powerpoint/2010/main" val="1635166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52" tIns="48327" rIns="96652" bIns="48327" anchor="b"/>
          <a:lstStyle/>
          <a:p>
            <a:pPr algn="r"/>
            <a:fld id="{30459C64-F4BD-4710-9A13-29711E85EC9D}" type="slidenum">
              <a:rPr lang="en-US" sz="1300" b="0"/>
              <a:pPr algn="r"/>
              <a:t>7</a:t>
            </a:fld>
            <a:endParaRPr lang="en-US" sz="1300" b="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txBox="1">
            <a:spLocks noGrp="1" noChangeArrowheads="1"/>
          </p:cNvSpPr>
          <p:nvPr/>
        </p:nvSpPr>
        <p:spPr bwMode="auto">
          <a:xfrm>
            <a:off x="4143375" y="0"/>
            <a:ext cx="3170238" cy="479425"/>
          </a:xfrm>
          <a:prstGeom prst="rect">
            <a:avLst/>
          </a:prstGeom>
          <a:noFill/>
          <a:ln w="9525">
            <a:noFill/>
            <a:miter lim="800000"/>
            <a:headEnd/>
            <a:tailEnd/>
          </a:ln>
        </p:spPr>
        <p:txBody>
          <a:bodyPr lIns="96647" tIns="48323" rIns="96647" bIns="48323"/>
          <a:lstStyle/>
          <a:p>
            <a:pPr algn="r" defTabSz="947738"/>
            <a:fld id="{4D67E504-3C7C-4CDD-A5AE-46E9240E9761}" type="datetime1">
              <a:rPr lang="en-US" sz="1300" b="0"/>
              <a:pPr algn="r" defTabSz="947738"/>
              <a:t>10/22/2014</a:t>
            </a:fld>
            <a:endParaRPr lang="en-US" sz="1300" b="0"/>
          </a:p>
        </p:txBody>
      </p:sp>
      <p:sp>
        <p:nvSpPr>
          <p:cNvPr id="69635" name="Rectangle 6"/>
          <p:cNvSpPr txBox="1">
            <a:spLocks noGrp="1" noChangeArrowheads="1"/>
          </p:cNvSpPr>
          <p:nvPr/>
        </p:nvSpPr>
        <p:spPr bwMode="auto">
          <a:xfrm>
            <a:off x="0" y="9120188"/>
            <a:ext cx="3170238" cy="479425"/>
          </a:xfrm>
          <a:prstGeom prst="rect">
            <a:avLst/>
          </a:prstGeom>
          <a:noFill/>
          <a:ln w="9525">
            <a:noFill/>
            <a:miter lim="800000"/>
            <a:headEnd/>
            <a:tailEnd/>
          </a:ln>
        </p:spPr>
        <p:txBody>
          <a:bodyPr lIns="96647" tIns="48323" rIns="96647" bIns="48323" anchor="b"/>
          <a:lstStyle/>
          <a:p>
            <a:pPr defTabSz="947738"/>
            <a:r>
              <a:rPr lang="en-US" sz="1300" b="0"/>
              <a:t>Marylene Cloitre Workshop</a:t>
            </a:r>
          </a:p>
        </p:txBody>
      </p:sp>
      <p:sp>
        <p:nvSpPr>
          <p:cNvPr id="69636"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7" tIns="48323" rIns="96647" bIns="48323" anchor="b"/>
          <a:lstStyle/>
          <a:p>
            <a:pPr algn="r" defTabSz="947738"/>
            <a:fld id="{02E62283-A242-4F1F-AF3A-ADE8E8048B52}" type="slidenum">
              <a:rPr lang="en-US" sz="1300" b="0"/>
              <a:pPr algn="r" defTabSz="947738"/>
              <a:t>21</a:t>
            </a:fld>
            <a:endParaRPr lang="en-US" sz="1300" b="0"/>
          </a:p>
        </p:txBody>
      </p:sp>
      <p:sp>
        <p:nvSpPr>
          <p:cNvPr id="69637" name="Slide Image Placeholder 1"/>
          <p:cNvSpPr>
            <a:spLocks noGrp="1" noRot="1" noChangeAspect="1" noTextEdit="1"/>
          </p:cNvSpPr>
          <p:nvPr>
            <p:ph type="sldImg"/>
          </p:nvPr>
        </p:nvSpPr>
        <p:spPr>
          <a:xfrm>
            <a:off x="1258888" y="723900"/>
            <a:ext cx="4799012" cy="3598863"/>
          </a:xfrm>
          <a:ln/>
        </p:spPr>
      </p:sp>
      <p:sp>
        <p:nvSpPr>
          <p:cNvPr id="69638" name="Notes Placeholder 2"/>
          <p:cNvSpPr>
            <a:spLocks noGrp="1"/>
          </p:cNvSpPr>
          <p:nvPr>
            <p:ph type="body" idx="1"/>
          </p:nvPr>
        </p:nvSpPr>
        <p:spPr>
          <a:noFill/>
          <a:ln/>
        </p:spPr>
        <p:txBody>
          <a:bodyPr lIns="96613" tIns="48309" rIns="96613" bIns="48309"/>
          <a:lstStyle/>
          <a:p>
            <a:endParaRPr lang="en-US" smtClean="0"/>
          </a:p>
        </p:txBody>
      </p:sp>
      <p:sp>
        <p:nvSpPr>
          <p:cNvPr id="69639" name="Date Placeholder 3"/>
          <p:cNvSpPr txBox="1">
            <a:spLocks noGrp="1"/>
          </p:cNvSpPr>
          <p:nvPr/>
        </p:nvSpPr>
        <p:spPr bwMode="auto">
          <a:xfrm>
            <a:off x="4144963" y="0"/>
            <a:ext cx="3170237" cy="477838"/>
          </a:xfrm>
          <a:prstGeom prst="rect">
            <a:avLst/>
          </a:prstGeom>
          <a:noFill/>
          <a:ln w="9525">
            <a:noFill/>
            <a:miter lim="800000"/>
            <a:headEnd/>
            <a:tailEnd/>
          </a:ln>
        </p:spPr>
        <p:txBody>
          <a:bodyPr lIns="96613" tIns="48309" rIns="96613" bIns="48309"/>
          <a:lstStyle/>
          <a:p>
            <a:pPr algn="r" defTabSz="963613"/>
            <a:fld id="{DE3B2A6E-C75F-4C53-85A0-3F1DDF2DEF3A}" type="datetime1">
              <a:rPr lang="en-US" sz="1400" b="0"/>
              <a:pPr algn="r" defTabSz="963613"/>
              <a:t>10/22/2014</a:t>
            </a:fld>
            <a:endParaRPr lang="en-US" sz="1400" b="0"/>
          </a:p>
        </p:txBody>
      </p:sp>
      <p:sp>
        <p:nvSpPr>
          <p:cNvPr id="69640" name="Footer Placeholder 4"/>
          <p:cNvSpPr txBox="1">
            <a:spLocks noGrp="1"/>
          </p:cNvSpPr>
          <p:nvPr/>
        </p:nvSpPr>
        <p:spPr bwMode="auto">
          <a:xfrm>
            <a:off x="0" y="9123363"/>
            <a:ext cx="3170238" cy="477837"/>
          </a:xfrm>
          <a:prstGeom prst="rect">
            <a:avLst/>
          </a:prstGeom>
          <a:noFill/>
          <a:ln w="9525">
            <a:noFill/>
            <a:miter lim="800000"/>
            <a:headEnd/>
            <a:tailEnd/>
          </a:ln>
        </p:spPr>
        <p:txBody>
          <a:bodyPr lIns="96613" tIns="48309" rIns="96613" bIns="48309" anchor="b"/>
          <a:lstStyle/>
          <a:p>
            <a:pPr defTabSz="963613"/>
            <a:r>
              <a:rPr lang="en-US" sz="1400" b="0"/>
              <a:t>Marylene Cloitre Workshop</a:t>
            </a:r>
          </a:p>
        </p:txBody>
      </p:sp>
      <p:sp>
        <p:nvSpPr>
          <p:cNvPr id="69641" name="Slide Number Placeholder 5"/>
          <p:cNvSpPr txBox="1">
            <a:spLocks noGrp="1"/>
          </p:cNvSpPr>
          <p:nvPr/>
        </p:nvSpPr>
        <p:spPr bwMode="auto">
          <a:xfrm>
            <a:off x="4144963" y="9123363"/>
            <a:ext cx="3170237" cy="477837"/>
          </a:xfrm>
          <a:prstGeom prst="rect">
            <a:avLst/>
          </a:prstGeom>
          <a:noFill/>
          <a:ln w="9525">
            <a:noFill/>
            <a:miter lim="800000"/>
            <a:headEnd/>
            <a:tailEnd/>
          </a:ln>
        </p:spPr>
        <p:txBody>
          <a:bodyPr lIns="96613" tIns="48309" rIns="96613" bIns="48309" anchor="b"/>
          <a:lstStyle/>
          <a:p>
            <a:pPr algn="r" defTabSz="963613"/>
            <a:fld id="{B27EA0B1-C5D4-409C-961B-666ACB3DA420}" type="slidenum">
              <a:rPr lang="en-US" sz="1400" b="0"/>
              <a:pPr algn="r" defTabSz="963613"/>
              <a:t>21</a:t>
            </a:fld>
            <a:endParaRPr lang="en-US" sz="1400"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C9407A3E-8F55-4BFA-9908-63F7C26C3FE9}" type="slidenum">
              <a:rPr lang="en-US" smtClean="0">
                <a:cs typeface="Arial" pitchFamily="34" charset="0"/>
              </a:rPr>
              <a:pPr/>
              <a:t>22</a:t>
            </a:fld>
            <a:endParaRPr lang="en-US" smtClean="0">
              <a:cs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smtClean="0"/>
              <a:t>Any comment or direction here is welcome.  A little more scripting will be developed and open to editing prior to run through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D342418B-4836-4100-9CA8-992731438684}" type="slidenum">
              <a:rPr lang="en-US" smtClean="0">
                <a:cs typeface="Arial" pitchFamily="34" charset="0"/>
              </a:rPr>
              <a:pPr/>
              <a:t>23</a:t>
            </a:fld>
            <a:endParaRPr lang="en-US" smtClean="0">
              <a:cs typeface="Arial" pitchFamily="34" charset="0"/>
            </a:endParaRPr>
          </a:p>
        </p:txBody>
      </p:sp>
      <p:sp>
        <p:nvSpPr>
          <p:cNvPr id="71683" name="Rectangle 2"/>
          <p:cNvSpPr>
            <a:spLocks noGrp="1" noRot="1" noChangeAspect="1" noChangeArrowheads="1" noTextEdit="1"/>
          </p:cNvSpPr>
          <p:nvPr>
            <p:ph type="sldImg"/>
          </p:nvPr>
        </p:nvSpPr>
        <p:spPr>
          <a:xfrm>
            <a:off x="-10499725" y="319088"/>
            <a:ext cx="21001038" cy="15749587"/>
          </a:xfrm>
          <a:ln/>
        </p:spPr>
      </p:sp>
      <p:sp>
        <p:nvSpPr>
          <p:cNvPr id="71684" name="Rectangle 3"/>
          <p:cNvSpPr>
            <a:spLocks noGrp="1" noChangeArrowheads="1"/>
          </p:cNvSpPr>
          <p:nvPr>
            <p:ph type="body" idx="1"/>
          </p:nvPr>
        </p:nvSpPr>
        <p:spPr>
          <a:xfrm>
            <a:off x="536575" y="4532313"/>
            <a:ext cx="6246813" cy="4262437"/>
          </a:xfrm>
          <a:noFill/>
          <a:ln/>
        </p:spPr>
        <p:txBody>
          <a:bodyPr/>
          <a:lstStyle/>
          <a:p>
            <a:pPr defTabSz="482600"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txBox="1">
            <a:spLocks noGrp="1" noChangeArrowheads="1"/>
          </p:cNvSpPr>
          <p:nvPr/>
        </p:nvSpPr>
        <p:spPr bwMode="auto">
          <a:xfrm>
            <a:off x="4143375" y="0"/>
            <a:ext cx="3170238" cy="479425"/>
          </a:xfrm>
          <a:prstGeom prst="rect">
            <a:avLst/>
          </a:prstGeom>
          <a:noFill/>
          <a:ln w="9525">
            <a:noFill/>
            <a:miter lim="800000"/>
            <a:headEnd/>
            <a:tailEnd/>
          </a:ln>
        </p:spPr>
        <p:txBody>
          <a:bodyPr lIns="96647" tIns="48323" rIns="96647" bIns="48323"/>
          <a:lstStyle/>
          <a:p>
            <a:pPr algn="r" defTabSz="947738"/>
            <a:fld id="{EF215A75-44EE-4EEE-B12B-21C4AB0E38FD}" type="datetime1">
              <a:rPr lang="en-US" sz="1300" b="0"/>
              <a:pPr algn="r" defTabSz="947738"/>
              <a:t>10/22/2014</a:t>
            </a:fld>
            <a:endParaRPr lang="en-US" sz="1300" b="0"/>
          </a:p>
        </p:txBody>
      </p:sp>
      <p:sp>
        <p:nvSpPr>
          <p:cNvPr id="72707" name="Rectangle 6"/>
          <p:cNvSpPr txBox="1">
            <a:spLocks noGrp="1" noChangeArrowheads="1"/>
          </p:cNvSpPr>
          <p:nvPr/>
        </p:nvSpPr>
        <p:spPr bwMode="auto">
          <a:xfrm>
            <a:off x="0" y="9120188"/>
            <a:ext cx="3170238" cy="479425"/>
          </a:xfrm>
          <a:prstGeom prst="rect">
            <a:avLst/>
          </a:prstGeom>
          <a:noFill/>
          <a:ln w="9525">
            <a:noFill/>
            <a:miter lim="800000"/>
            <a:headEnd/>
            <a:tailEnd/>
          </a:ln>
        </p:spPr>
        <p:txBody>
          <a:bodyPr lIns="96647" tIns="48323" rIns="96647" bIns="48323" anchor="b"/>
          <a:lstStyle/>
          <a:p>
            <a:pPr defTabSz="947738"/>
            <a:r>
              <a:rPr lang="en-US" sz="1300" b="0"/>
              <a:t>Marylene Cloitre Workshop</a:t>
            </a:r>
          </a:p>
        </p:txBody>
      </p:sp>
      <p:sp>
        <p:nvSpPr>
          <p:cNvPr id="72708"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7" tIns="48323" rIns="96647" bIns="48323" anchor="b"/>
          <a:lstStyle/>
          <a:p>
            <a:pPr algn="r" defTabSz="947738"/>
            <a:fld id="{F6482C3D-5A07-45FF-A1B4-6D8F85E9EE8C}" type="slidenum">
              <a:rPr lang="en-US" sz="1300" b="0"/>
              <a:pPr algn="r" defTabSz="947738"/>
              <a:t>24</a:t>
            </a:fld>
            <a:endParaRPr lang="en-US" sz="1300" b="0"/>
          </a:p>
        </p:txBody>
      </p:sp>
      <p:sp>
        <p:nvSpPr>
          <p:cNvPr id="72709" name="Slide Image Placeholder 1"/>
          <p:cNvSpPr>
            <a:spLocks noGrp="1" noRot="1" noChangeAspect="1" noTextEdit="1"/>
          </p:cNvSpPr>
          <p:nvPr>
            <p:ph type="sldImg"/>
          </p:nvPr>
        </p:nvSpPr>
        <p:spPr>
          <a:xfrm>
            <a:off x="1258888" y="723900"/>
            <a:ext cx="4799012" cy="3598863"/>
          </a:xfrm>
          <a:ln/>
        </p:spPr>
      </p:sp>
      <p:sp>
        <p:nvSpPr>
          <p:cNvPr id="72710" name="Notes Placeholder 2"/>
          <p:cNvSpPr>
            <a:spLocks noGrp="1"/>
          </p:cNvSpPr>
          <p:nvPr>
            <p:ph type="body" idx="1"/>
          </p:nvPr>
        </p:nvSpPr>
        <p:spPr>
          <a:noFill/>
          <a:ln/>
        </p:spPr>
        <p:txBody>
          <a:bodyPr lIns="96613" tIns="48309" rIns="96613" bIns="48309"/>
          <a:lstStyle/>
          <a:p>
            <a:endParaRPr lang="en-US" smtClean="0"/>
          </a:p>
        </p:txBody>
      </p:sp>
      <p:sp>
        <p:nvSpPr>
          <p:cNvPr id="72711" name="Date Placeholder 3"/>
          <p:cNvSpPr txBox="1">
            <a:spLocks noGrp="1"/>
          </p:cNvSpPr>
          <p:nvPr/>
        </p:nvSpPr>
        <p:spPr bwMode="auto">
          <a:xfrm>
            <a:off x="4144963" y="0"/>
            <a:ext cx="3170237" cy="477838"/>
          </a:xfrm>
          <a:prstGeom prst="rect">
            <a:avLst/>
          </a:prstGeom>
          <a:noFill/>
          <a:ln w="9525">
            <a:noFill/>
            <a:miter lim="800000"/>
            <a:headEnd/>
            <a:tailEnd/>
          </a:ln>
        </p:spPr>
        <p:txBody>
          <a:bodyPr lIns="96613" tIns="48309" rIns="96613" bIns="48309"/>
          <a:lstStyle/>
          <a:p>
            <a:pPr algn="r" defTabSz="963613"/>
            <a:fld id="{1B19AFF7-3765-42B9-B53E-7ED7EF554113}" type="datetime1">
              <a:rPr lang="en-US" sz="1400" b="0"/>
              <a:pPr algn="r" defTabSz="963613"/>
              <a:t>10/22/2014</a:t>
            </a:fld>
            <a:endParaRPr lang="en-US" sz="1400" b="0"/>
          </a:p>
        </p:txBody>
      </p:sp>
      <p:sp>
        <p:nvSpPr>
          <p:cNvPr id="72712" name="Footer Placeholder 4"/>
          <p:cNvSpPr txBox="1">
            <a:spLocks noGrp="1"/>
          </p:cNvSpPr>
          <p:nvPr/>
        </p:nvSpPr>
        <p:spPr bwMode="auto">
          <a:xfrm>
            <a:off x="0" y="9123363"/>
            <a:ext cx="3170238" cy="477837"/>
          </a:xfrm>
          <a:prstGeom prst="rect">
            <a:avLst/>
          </a:prstGeom>
          <a:noFill/>
          <a:ln w="9525">
            <a:noFill/>
            <a:miter lim="800000"/>
            <a:headEnd/>
            <a:tailEnd/>
          </a:ln>
        </p:spPr>
        <p:txBody>
          <a:bodyPr lIns="96613" tIns="48309" rIns="96613" bIns="48309" anchor="b"/>
          <a:lstStyle/>
          <a:p>
            <a:pPr defTabSz="963613"/>
            <a:r>
              <a:rPr lang="en-US" sz="1400" b="0"/>
              <a:t>Marylene Cloitre Workshop</a:t>
            </a:r>
          </a:p>
        </p:txBody>
      </p:sp>
      <p:sp>
        <p:nvSpPr>
          <p:cNvPr id="72713" name="Slide Number Placeholder 5"/>
          <p:cNvSpPr txBox="1">
            <a:spLocks noGrp="1"/>
          </p:cNvSpPr>
          <p:nvPr/>
        </p:nvSpPr>
        <p:spPr bwMode="auto">
          <a:xfrm>
            <a:off x="4144963" y="9123363"/>
            <a:ext cx="3170237" cy="477837"/>
          </a:xfrm>
          <a:prstGeom prst="rect">
            <a:avLst/>
          </a:prstGeom>
          <a:noFill/>
          <a:ln w="9525">
            <a:noFill/>
            <a:miter lim="800000"/>
            <a:headEnd/>
            <a:tailEnd/>
          </a:ln>
        </p:spPr>
        <p:txBody>
          <a:bodyPr lIns="96613" tIns="48309" rIns="96613" bIns="48309" anchor="b"/>
          <a:lstStyle/>
          <a:p>
            <a:pPr algn="r" defTabSz="963613"/>
            <a:fld id="{C3F58BF4-E0E4-430E-AE02-6549E620D723}" type="slidenum">
              <a:rPr lang="en-US" sz="1400" b="0"/>
              <a:pPr algn="r" defTabSz="963613"/>
              <a:t>24</a:t>
            </a:fld>
            <a:endParaRPr lang="en-US" sz="1400" b="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1E7C2DF5-B570-47E2-9D2A-3A7EC8593A6A}" type="slidenum">
              <a:rPr lang="en-US" smtClean="0">
                <a:cs typeface="Arial" pitchFamily="34" charset="0"/>
              </a:rPr>
              <a:pPr/>
              <a:t>25</a:t>
            </a:fld>
            <a:endParaRPr lang="en-US" smtClean="0">
              <a:cs typeface="Arial" pitchFamily="34" charset="0"/>
            </a:endParaRPr>
          </a:p>
        </p:txBody>
      </p:sp>
      <p:sp>
        <p:nvSpPr>
          <p:cNvPr id="73731" name="Rectangle 2"/>
          <p:cNvSpPr>
            <a:spLocks noGrp="1" noRot="1" noChangeAspect="1" noChangeArrowheads="1" noTextEdit="1"/>
          </p:cNvSpPr>
          <p:nvPr>
            <p:ph type="sldImg"/>
          </p:nvPr>
        </p:nvSpPr>
        <p:spPr>
          <a:xfrm>
            <a:off x="-10499725" y="319088"/>
            <a:ext cx="21001038" cy="15749587"/>
          </a:xfrm>
          <a:ln/>
        </p:spPr>
      </p:sp>
      <p:sp>
        <p:nvSpPr>
          <p:cNvPr id="73732" name="Rectangle 3"/>
          <p:cNvSpPr>
            <a:spLocks noGrp="1" noChangeArrowheads="1"/>
          </p:cNvSpPr>
          <p:nvPr>
            <p:ph type="body" idx="1"/>
          </p:nvPr>
        </p:nvSpPr>
        <p:spPr>
          <a:xfrm>
            <a:off x="536575" y="4532313"/>
            <a:ext cx="6246813" cy="4262437"/>
          </a:xfrm>
          <a:noFill/>
          <a:ln/>
        </p:spPr>
        <p:txBody>
          <a:bodyPr/>
          <a:lstStyle/>
          <a:p>
            <a:pPr defTabSz="482600"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A98DF81E-C5C8-4883-82B7-64D82D1FBB00}" type="slidenum">
              <a:rPr lang="en-US" smtClean="0">
                <a:cs typeface="Arial" pitchFamily="34" charset="0"/>
              </a:rPr>
              <a:pPr/>
              <a:t>27</a:t>
            </a:fld>
            <a:endParaRPr lang="en-US" smtClean="0">
              <a:cs typeface="Arial" pitchFamily="34" charset="0"/>
            </a:endParaRPr>
          </a:p>
        </p:txBody>
      </p:sp>
      <p:sp>
        <p:nvSpPr>
          <p:cNvPr id="74755" name="Rectangle 2"/>
          <p:cNvSpPr>
            <a:spLocks noGrp="1" noRot="1" noChangeAspect="1" noChangeArrowheads="1" noTextEdit="1"/>
          </p:cNvSpPr>
          <p:nvPr>
            <p:ph type="sldImg"/>
          </p:nvPr>
        </p:nvSpPr>
        <p:spPr>
          <a:xfrm>
            <a:off x="-10499725" y="319088"/>
            <a:ext cx="21001038" cy="15749587"/>
          </a:xfrm>
          <a:ln/>
        </p:spPr>
      </p:sp>
      <p:sp>
        <p:nvSpPr>
          <p:cNvPr id="74756" name="Rectangle 3"/>
          <p:cNvSpPr>
            <a:spLocks noGrp="1" noChangeArrowheads="1"/>
          </p:cNvSpPr>
          <p:nvPr>
            <p:ph type="body" idx="1"/>
          </p:nvPr>
        </p:nvSpPr>
        <p:spPr>
          <a:xfrm>
            <a:off x="536575" y="4532313"/>
            <a:ext cx="6246813" cy="4262437"/>
          </a:xfrm>
          <a:noFill/>
          <a:ln/>
        </p:spPr>
        <p:txBody>
          <a:bodyPr/>
          <a:lstStyle/>
          <a:p>
            <a:pPr defTabSz="482600"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54B8D2B8-DF8C-461A-829B-A1BC0D6D2BDE}" type="slidenum">
              <a:rPr lang="en-US" smtClean="0">
                <a:cs typeface="Arial" pitchFamily="34" charset="0"/>
              </a:rPr>
              <a:pPr/>
              <a:t>28</a:t>
            </a:fld>
            <a:endParaRPr lang="en-US" smtClean="0">
              <a:cs typeface="Arial" pitchFamily="34"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93859348-79CD-43C7-AF39-C14184272E81}" type="slidenum">
              <a:rPr lang="en-US" smtClean="0">
                <a:cs typeface="Arial" pitchFamily="34" charset="0"/>
              </a:rPr>
              <a:pPr/>
              <a:t>29</a:t>
            </a:fld>
            <a:endParaRPr lang="en-US" smtClean="0">
              <a:cs typeface="Arial" pitchFamily="3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2184FA9F-CA8F-4C96-B53F-A1EC830C9375}" type="slidenum">
              <a:rPr lang="en-US" smtClean="0">
                <a:cs typeface="Arial" pitchFamily="34" charset="0"/>
              </a:rPr>
              <a:pPr/>
              <a:t>30</a:t>
            </a:fld>
            <a:endParaRPr lang="en-US" smtClean="0">
              <a:cs typeface="Arial" pitchFamily="34" charset="0"/>
            </a:endParaRPr>
          </a:p>
        </p:txBody>
      </p:sp>
      <p:sp>
        <p:nvSpPr>
          <p:cNvPr id="77827" name="Slide Image Placeholder 1"/>
          <p:cNvSpPr>
            <a:spLocks noGrp="1" noRot="1" noChangeAspect="1" noTextEdit="1"/>
          </p:cNvSpPr>
          <p:nvPr>
            <p:ph type="sldImg"/>
          </p:nvPr>
        </p:nvSpPr>
        <p:spPr>
          <a:xfrm>
            <a:off x="-10499725" y="319088"/>
            <a:ext cx="21001038" cy="15749587"/>
          </a:xfrm>
          <a:ln/>
        </p:spPr>
      </p:sp>
      <p:sp>
        <p:nvSpPr>
          <p:cNvPr id="77828" name="Notes Placeholder 2"/>
          <p:cNvSpPr>
            <a:spLocks noGrp="1"/>
          </p:cNvSpPr>
          <p:nvPr>
            <p:ph type="body" idx="1"/>
          </p:nvPr>
        </p:nvSpPr>
        <p:spPr>
          <a:noFill/>
          <a:ln/>
        </p:spPr>
        <p:txBody>
          <a:bodyPr/>
          <a:lstStyle/>
          <a:p>
            <a:pPr eaLnBrk="1" hangingPunct="1">
              <a:spcBef>
                <a:spcPct val="0"/>
              </a:spcBef>
            </a:pPr>
            <a:r>
              <a:rPr lang="en-US" smtClean="0"/>
              <a:t>The International Classification of Function, and Disability and Health (ICF)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48EA59E5-D5AD-40D7-9E37-3ACD302AAC5F}" type="slidenum">
              <a:rPr lang="en-US" smtClean="0">
                <a:cs typeface="Arial" pitchFamily="34" charset="0"/>
              </a:rPr>
              <a:pPr/>
              <a:t>31</a:t>
            </a:fld>
            <a:endParaRPr lang="en-US" smtClean="0">
              <a:cs typeface="Arial" pitchFamily="34"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52" tIns="48327" rIns="96652" bIns="48327" anchor="b"/>
          <a:lstStyle/>
          <a:p>
            <a:pPr algn="r"/>
            <a:fld id="{17A32F10-4F58-4591-91DE-D38E65E10E16}" type="slidenum">
              <a:rPr lang="en-US" sz="1300" b="0"/>
              <a:pPr algn="r"/>
              <a:t>9</a:t>
            </a:fld>
            <a:endParaRPr lang="en-US" sz="1300" b="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DDC74772-1C58-4E5F-B95D-2242E4937504}" type="slidenum">
              <a:rPr lang="en-US" smtClean="0">
                <a:cs typeface="Arial" pitchFamily="34" charset="0"/>
              </a:rPr>
              <a:pPr/>
              <a:t>32</a:t>
            </a:fld>
            <a:endParaRPr lang="en-US" smtClean="0">
              <a:cs typeface="Arial" pitchFamily="34"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DD4A4835-6CD4-48E6-9F3D-948CFED9F71F}" type="slidenum">
              <a:rPr lang="en-US" smtClean="0">
                <a:cs typeface="Arial" pitchFamily="34" charset="0"/>
              </a:rPr>
              <a:pPr/>
              <a:t>41</a:t>
            </a:fld>
            <a:endParaRPr lang="en-US" smtClean="0">
              <a:cs typeface="Arial" pitchFamily="34"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4BAE7CFC-02AF-44CB-9BBD-C603012CF511}" type="slidenum">
              <a:rPr lang="en-US" smtClean="0">
                <a:cs typeface="Arial" pitchFamily="34" charset="0"/>
              </a:rPr>
              <a:pPr/>
              <a:t>42</a:t>
            </a:fld>
            <a:endParaRPr lang="en-US" smtClean="0">
              <a:cs typeface="Arial" pitchFamily="3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E63CC397-79DB-4682-A8FB-8FECA553B225}" type="slidenum">
              <a:rPr lang="en-US" smtClean="0">
                <a:cs typeface="Arial" pitchFamily="34" charset="0"/>
              </a:rPr>
              <a:pPr/>
              <a:t>43</a:t>
            </a:fld>
            <a:endParaRPr lang="en-US" smtClean="0">
              <a:cs typeface="Arial" pitchFamily="34"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0499725" y="319088"/>
            <a:ext cx="21001038" cy="15749587"/>
          </a:xfrm>
          <a:ln/>
        </p:spPr>
      </p:sp>
      <p:sp>
        <p:nvSpPr>
          <p:cNvPr id="839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BE48D429-5081-4DD1-80FB-8FFDF0FEE190}" type="slidenum">
              <a:rPr lang="en-US" smtClean="0">
                <a:cs typeface="Arial" pitchFamily="34" charset="0"/>
              </a:rPr>
              <a:pPr/>
              <a:t>48</a:t>
            </a:fld>
            <a:endParaRPr lang="en-US" smtClean="0">
              <a:cs typeface="Arial"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92E50CD-34FC-4DFA-8E0B-D9C5AE410570}" type="slidenum">
              <a:rPr lang="en-US" smtClean="0">
                <a:cs typeface="Arial" pitchFamily="34" charset="0"/>
              </a:rPr>
              <a:pPr/>
              <a:t>10</a:t>
            </a:fld>
            <a:endParaRPr lang="en-US" smtClean="0">
              <a:cs typeface="Arial"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B4BD322-12A2-4C12-8D67-B483DDC65693}" type="slidenum">
              <a:rPr lang="en-US" smtClean="0">
                <a:cs typeface="Arial" pitchFamily="34" charset="0"/>
              </a:rPr>
              <a:pPr/>
              <a:t>12</a:t>
            </a:fld>
            <a:endParaRPr lang="en-US" smtClean="0">
              <a:cs typeface="Arial" pitchFamily="34" charset="0"/>
            </a:endParaRPr>
          </a:p>
        </p:txBody>
      </p:sp>
      <p:sp>
        <p:nvSpPr>
          <p:cNvPr id="63491" name="Rectangle 3"/>
          <p:cNvSpPr txBox="1">
            <a:spLocks noGrp="1" noChangeArrowheads="1"/>
          </p:cNvSpPr>
          <p:nvPr/>
        </p:nvSpPr>
        <p:spPr bwMode="auto">
          <a:xfrm>
            <a:off x="4143375" y="0"/>
            <a:ext cx="3170238" cy="479425"/>
          </a:xfrm>
          <a:prstGeom prst="rect">
            <a:avLst/>
          </a:prstGeom>
          <a:noFill/>
          <a:ln w="9525">
            <a:noFill/>
            <a:miter lim="800000"/>
            <a:headEnd/>
            <a:tailEnd/>
          </a:ln>
        </p:spPr>
        <p:txBody>
          <a:bodyPr lIns="96647" tIns="48323" rIns="96647" bIns="48323"/>
          <a:lstStyle/>
          <a:p>
            <a:pPr algn="r" defTabSz="947738"/>
            <a:fld id="{9B28B2AE-0B39-482C-8B41-21F3867F992E}" type="datetime1">
              <a:rPr lang="en-US" sz="1300" b="0"/>
              <a:pPr algn="r" defTabSz="947738"/>
              <a:t>10/22/2014</a:t>
            </a:fld>
            <a:endParaRPr lang="en-US" sz="1300" b="0"/>
          </a:p>
        </p:txBody>
      </p:sp>
      <p:sp>
        <p:nvSpPr>
          <p:cNvPr id="63492" name="Rectangle 6"/>
          <p:cNvSpPr txBox="1">
            <a:spLocks noGrp="1" noChangeArrowheads="1"/>
          </p:cNvSpPr>
          <p:nvPr/>
        </p:nvSpPr>
        <p:spPr bwMode="auto">
          <a:xfrm>
            <a:off x="0" y="9120188"/>
            <a:ext cx="3170238" cy="479425"/>
          </a:xfrm>
          <a:prstGeom prst="rect">
            <a:avLst/>
          </a:prstGeom>
          <a:noFill/>
          <a:ln w="9525">
            <a:noFill/>
            <a:miter lim="800000"/>
            <a:headEnd/>
            <a:tailEnd/>
          </a:ln>
        </p:spPr>
        <p:txBody>
          <a:bodyPr lIns="96647" tIns="48323" rIns="96647" bIns="48323" anchor="b"/>
          <a:lstStyle/>
          <a:p>
            <a:pPr defTabSz="947738"/>
            <a:r>
              <a:rPr lang="en-US" sz="1300" b="0"/>
              <a:t>Marylene Cloitre Workshop</a:t>
            </a:r>
          </a:p>
        </p:txBody>
      </p:sp>
      <p:sp>
        <p:nvSpPr>
          <p:cNvPr id="6349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7" tIns="48323" rIns="96647" bIns="48323" anchor="b"/>
          <a:lstStyle/>
          <a:p>
            <a:pPr algn="r" defTabSz="947738"/>
            <a:fld id="{20AE1770-8879-402B-9A74-038A16AB94CB}" type="slidenum">
              <a:rPr lang="en-US" sz="1300" b="0"/>
              <a:pPr algn="r" defTabSz="947738"/>
              <a:t>12</a:t>
            </a:fld>
            <a:endParaRPr lang="en-US" sz="1300" b="0"/>
          </a:p>
        </p:txBody>
      </p:sp>
      <p:sp>
        <p:nvSpPr>
          <p:cNvPr id="63494" name="Rectangle 2"/>
          <p:cNvSpPr>
            <a:spLocks noGrp="1" noRot="1" noChangeAspect="1" noChangeArrowheads="1" noTextEdit="1"/>
          </p:cNvSpPr>
          <p:nvPr>
            <p:ph type="sldImg"/>
          </p:nvPr>
        </p:nvSpPr>
        <p:spPr>
          <a:xfrm>
            <a:off x="1257300" y="722313"/>
            <a:ext cx="4800600" cy="3600450"/>
          </a:xfrm>
          <a:ln/>
        </p:spPr>
      </p:sp>
      <p:sp>
        <p:nvSpPr>
          <p:cNvPr id="63495" name="Rectangle 3"/>
          <p:cNvSpPr>
            <a:spLocks noGrp="1" noChangeArrowheads="1"/>
          </p:cNvSpPr>
          <p:nvPr>
            <p:ph type="body" idx="1"/>
          </p:nvPr>
        </p:nvSpPr>
        <p:spPr>
          <a:xfrm>
            <a:off x="568325" y="4560888"/>
            <a:ext cx="6015038" cy="4318000"/>
          </a:xfrm>
          <a:noFill/>
          <a:ln/>
        </p:spPr>
        <p:txBody>
          <a:bodyPr lIns="96647" tIns="48323" rIns="96647" bIns="48323"/>
          <a:lstStyle/>
          <a:p>
            <a:pPr eaLnBrk="1" hangingPunct="1"/>
            <a:r>
              <a:rPr lang="en-US" b="1" smtClean="0"/>
              <a:t>Case eg. woman</a:t>
            </a:r>
          </a:p>
          <a:p>
            <a:pPr eaLnBrk="1" hangingPunct="1"/>
            <a:r>
              <a:rPr lang="en-US" b="1" smtClean="0"/>
              <a:t>Give case history and walk through each symptom cluster</a:t>
            </a:r>
          </a:p>
          <a:p>
            <a:pPr eaLnBrk="1" hangingPunct="1"/>
            <a:endParaRPr lang="en-US" b="1" smtClean="0"/>
          </a:p>
          <a:p>
            <a:pPr eaLnBrk="1" hangingPunct="1"/>
            <a:r>
              <a:rPr lang="en-US" b="1" smtClean="0"/>
              <a:t>Symptoms of PTSD are beyond ordinary fears, misery and unhappiness, it is an anxiety disorder with  </a:t>
            </a:r>
          </a:p>
          <a:p>
            <a:pPr eaLnBrk="1" hangingPunct="1"/>
            <a:endParaRPr lang="en-US" b="1" smtClean="0"/>
          </a:p>
          <a:p>
            <a:pPr eaLnBrk="1" hangingPunct="1"/>
            <a:r>
              <a:rPr lang="en-US" b="1" smtClean="0"/>
              <a:t>-three main clusters of symptoms</a:t>
            </a:r>
          </a:p>
          <a:p>
            <a:pPr eaLnBrk="1" hangingPunct="1"/>
            <a:r>
              <a:rPr lang="en-US" b="1" u="sng" smtClean="0"/>
              <a:t>Reexperiencing:</a:t>
            </a:r>
            <a:r>
              <a:rPr lang="en-US" b="1" smtClean="0"/>
              <a:t> clock has stopped at the time of the trauma, </a:t>
            </a:r>
            <a:r>
              <a:rPr lang="en-US" b="1" smtClean="0">
                <a:solidFill>
                  <a:srgbClr val="FF0000"/>
                </a:solidFill>
              </a:rPr>
              <a:t>LIST SYMPTOMS</a:t>
            </a:r>
            <a:endParaRPr lang="en-US" b="1" smtClean="0"/>
          </a:p>
          <a:p>
            <a:pPr eaLnBrk="1" hangingPunct="1"/>
            <a:r>
              <a:rPr lang="en-US" b="1" smtClean="0"/>
              <a:t>Flashbacks extremely distressing because of the sense of loss of control</a:t>
            </a:r>
          </a:p>
          <a:p>
            <a:pPr eaLnBrk="1" hangingPunct="1"/>
            <a:r>
              <a:rPr lang="en-US" b="1" smtClean="0"/>
              <a:t>-overwhelming sense of reliving the traumatic event accompanied by feelings of fear, &amp; panic,.</a:t>
            </a:r>
          </a:p>
          <a:p>
            <a:pPr eaLnBrk="1" hangingPunct="1"/>
            <a:r>
              <a:rPr lang="en-US" b="1" u="sng" smtClean="0"/>
              <a:t>Avoidance:</a:t>
            </a:r>
            <a:r>
              <a:rPr lang="en-US" b="1" smtClean="0"/>
              <a:t> </a:t>
            </a:r>
            <a:r>
              <a:rPr lang="en-US" b="1" smtClean="0">
                <a:solidFill>
                  <a:srgbClr val="FF0000"/>
                </a:solidFill>
              </a:rPr>
              <a:t>LIST SYMPTOMS </a:t>
            </a:r>
            <a:r>
              <a:rPr lang="en-US" b="1" smtClean="0"/>
              <a:t>give examples: Stuyvesent School, 4 blocks from the world trade center</a:t>
            </a:r>
          </a:p>
          <a:p>
            <a:pPr eaLnBrk="1" hangingPunct="1"/>
            <a:endParaRPr lang="en-US" b="1" smtClean="0"/>
          </a:p>
          <a:p>
            <a:pPr eaLnBrk="1" hangingPunct="1"/>
            <a:r>
              <a:rPr lang="en-US" b="1" u="sng" smtClean="0"/>
              <a:t>Hyperarousal: </a:t>
            </a:r>
            <a:r>
              <a:rPr lang="en-US" b="1" smtClean="0">
                <a:solidFill>
                  <a:srgbClr val="FF0000"/>
                </a:solidFill>
              </a:rPr>
              <a:t>LIST SYMPTOMS </a:t>
            </a:r>
            <a:endParaRPr lang="en-US" b="1" u="sng" smtClean="0"/>
          </a:p>
          <a:p>
            <a:pPr eaLnBrk="1" hangingPunct="1"/>
            <a:endParaRPr lang="en-US" b="1" u="sng" smtClean="0"/>
          </a:p>
          <a:p>
            <a:pPr eaLnBrk="1" hangingPunct="1"/>
            <a:r>
              <a:rPr lang="en-US" b="1" u="sng" smtClean="0"/>
              <a:t>Duration: </a:t>
            </a:r>
            <a:r>
              <a:rPr lang="en-US" b="1" smtClean="0"/>
              <a:t>1 month</a:t>
            </a:r>
          </a:p>
          <a:p>
            <a:pPr eaLnBrk="1" hangingPunct="1"/>
            <a:endParaRPr lang="en-US" b="1" u="sng" smtClean="0"/>
          </a:p>
          <a:p>
            <a:pPr eaLnBrk="1" hangingPunct="1"/>
            <a:r>
              <a:rPr lang="en-US" b="1" u="sng" smtClean="0"/>
              <a:t>Distress, impaired functioning.</a:t>
            </a:r>
          </a:p>
          <a:p>
            <a:pPr eaLnBrk="1" hangingPunct="1"/>
            <a:endParaRPr lang="en-US" b="1" u="sng" smtClean="0"/>
          </a:p>
          <a:p>
            <a:pPr eaLnBrk="1" hangingPunct="1"/>
            <a:endParaRPr lang="en-US" b="1" smtClean="0"/>
          </a:p>
          <a:p>
            <a:pPr eaLnBrk="1" hangingPunct="1"/>
            <a:endParaRPr lang="en-US" b="1"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209C60F3-97AA-4E81-A556-53465BE38EAA}" type="slidenum">
              <a:rPr lang="en-US" smtClean="0">
                <a:cs typeface="Arial" pitchFamily="34" charset="0"/>
              </a:rPr>
              <a:pPr/>
              <a:t>13</a:t>
            </a:fld>
            <a:endParaRPr lang="en-US" smtClean="0">
              <a:cs typeface="Arial" pitchFamily="34" charset="0"/>
            </a:endParaRPr>
          </a:p>
        </p:txBody>
      </p:sp>
      <p:sp>
        <p:nvSpPr>
          <p:cNvPr id="64515" name="Rectangle 3"/>
          <p:cNvSpPr txBox="1">
            <a:spLocks noGrp="1" noChangeArrowheads="1"/>
          </p:cNvSpPr>
          <p:nvPr/>
        </p:nvSpPr>
        <p:spPr bwMode="auto">
          <a:xfrm>
            <a:off x="4143375" y="0"/>
            <a:ext cx="3170238" cy="479425"/>
          </a:xfrm>
          <a:prstGeom prst="rect">
            <a:avLst/>
          </a:prstGeom>
          <a:noFill/>
          <a:ln w="9525">
            <a:noFill/>
            <a:miter lim="800000"/>
            <a:headEnd/>
            <a:tailEnd/>
          </a:ln>
        </p:spPr>
        <p:txBody>
          <a:bodyPr lIns="96647" tIns="48323" rIns="96647" bIns="48323"/>
          <a:lstStyle/>
          <a:p>
            <a:pPr algn="r" defTabSz="947738"/>
            <a:fld id="{6E7DD482-BEB4-4C3C-A043-60A0FFF1C667}" type="datetime1">
              <a:rPr lang="en-US" sz="1300" b="0"/>
              <a:pPr algn="r" defTabSz="947738"/>
              <a:t>10/22/2014</a:t>
            </a:fld>
            <a:endParaRPr lang="en-US" sz="1300" b="0"/>
          </a:p>
        </p:txBody>
      </p:sp>
      <p:sp>
        <p:nvSpPr>
          <p:cNvPr id="64516" name="Rectangle 6"/>
          <p:cNvSpPr txBox="1">
            <a:spLocks noGrp="1" noChangeArrowheads="1"/>
          </p:cNvSpPr>
          <p:nvPr/>
        </p:nvSpPr>
        <p:spPr bwMode="auto">
          <a:xfrm>
            <a:off x="0" y="9120188"/>
            <a:ext cx="3170238" cy="479425"/>
          </a:xfrm>
          <a:prstGeom prst="rect">
            <a:avLst/>
          </a:prstGeom>
          <a:noFill/>
          <a:ln w="9525">
            <a:noFill/>
            <a:miter lim="800000"/>
            <a:headEnd/>
            <a:tailEnd/>
          </a:ln>
        </p:spPr>
        <p:txBody>
          <a:bodyPr lIns="96647" tIns="48323" rIns="96647" bIns="48323" anchor="b"/>
          <a:lstStyle/>
          <a:p>
            <a:pPr defTabSz="947738"/>
            <a:r>
              <a:rPr lang="en-US" sz="1300" b="0"/>
              <a:t>Marylene Cloitre Workshop</a:t>
            </a:r>
          </a:p>
        </p:txBody>
      </p:sp>
      <p:sp>
        <p:nvSpPr>
          <p:cNvPr id="64517"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7" tIns="48323" rIns="96647" bIns="48323" anchor="b"/>
          <a:lstStyle/>
          <a:p>
            <a:pPr algn="r" defTabSz="947738"/>
            <a:fld id="{F88D1CC4-5B75-46EB-B222-8F607635A2B5}" type="slidenum">
              <a:rPr lang="en-US" sz="1300" b="0"/>
              <a:pPr algn="r" defTabSz="947738"/>
              <a:t>13</a:t>
            </a:fld>
            <a:endParaRPr lang="en-US" sz="1300" b="0"/>
          </a:p>
        </p:txBody>
      </p:sp>
      <p:sp>
        <p:nvSpPr>
          <p:cNvPr id="64518" name="Slide Image Placeholder 1"/>
          <p:cNvSpPr>
            <a:spLocks noGrp="1" noRot="1" noChangeAspect="1" noTextEdit="1"/>
          </p:cNvSpPr>
          <p:nvPr>
            <p:ph type="sldImg"/>
          </p:nvPr>
        </p:nvSpPr>
        <p:spPr>
          <a:xfrm>
            <a:off x="1258888" y="723900"/>
            <a:ext cx="4799012" cy="3598863"/>
          </a:xfrm>
          <a:ln/>
        </p:spPr>
      </p:sp>
      <p:sp>
        <p:nvSpPr>
          <p:cNvPr id="64519" name="Notes Placeholder 2"/>
          <p:cNvSpPr>
            <a:spLocks noGrp="1"/>
          </p:cNvSpPr>
          <p:nvPr>
            <p:ph type="body" idx="1"/>
          </p:nvPr>
        </p:nvSpPr>
        <p:spPr>
          <a:noFill/>
          <a:ln/>
        </p:spPr>
        <p:txBody>
          <a:bodyPr lIns="96613" tIns="48309" rIns="96613" bIns="48309"/>
          <a:lstStyle/>
          <a:p>
            <a:pPr eaLnBrk="1" hangingPunct="1"/>
            <a:endParaRPr lang="en-US" smtClean="0"/>
          </a:p>
        </p:txBody>
      </p:sp>
      <p:sp>
        <p:nvSpPr>
          <p:cNvPr id="64520" name="Date Placeholder 3"/>
          <p:cNvSpPr txBox="1">
            <a:spLocks noGrp="1"/>
          </p:cNvSpPr>
          <p:nvPr/>
        </p:nvSpPr>
        <p:spPr bwMode="auto">
          <a:xfrm>
            <a:off x="4144963" y="0"/>
            <a:ext cx="3170237" cy="477838"/>
          </a:xfrm>
          <a:prstGeom prst="rect">
            <a:avLst/>
          </a:prstGeom>
          <a:noFill/>
          <a:ln w="9525">
            <a:noFill/>
            <a:miter lim="800000"/>
            <a:headEnd/>
            <a:tailEnd/>
          </a:ln>
        </p:spPr>
        <p:txBody>
          <a:bodyPr lIns="96613" tIns="48309" rIns="96613" bIns="48309"/>
          <a:lstStyle/>
          <a:p>
            <a:pPr algn="r" defTabSz="963613"/>
            <a:fld id="{867F19D1-EF5F-4641-A81A-B716A547656B}" type="datetime1">
              <a:rPr lang="en-US" sz="1400" b="0"/>
              <a:pPr algn="r" defTabSz="963613"/>
              <a:t>10/22/2014</a:t>
            </a:fld>
            <a:endParaRPr lang="en-US" sz="1400" b="0"/>
          </a:p>
        </p:txBody>
      </p:sp>
      <p:sp>
        <p:nvSpPr>
          <p:cNvPr id="64521" name="Footer Placeholder 4"/>
          <p:cNvSpPr txBox="1">
            <a:spLocks noGrp="1"/>
          </p:cNvSpPr>
          <p:nvPr/>
        </p:nvSpPr>
        <p:spPr bwMode="auto">
          <a:xfrm>
            <a:off x="0" y="9123363"/>
            <a:ext cx="3170238" cy="477837"/>
          </a:xfrm>
          <a:prstGeom prst="rect">
            <a:avLst/>
          </a:prstGeom>
          <a:noFill/>
          <a:ln w="9525">
            <a:noFill/>
            <a:miter lim="800000"/>
            <a:headEnd/>
            <a:tailEnd/>
          </a:ln>
        </p:spPr>
        <p:txBody>
          <a:bodyPr lIns="96613" tIns="48309" rIns="96613" bIns="48309" anchor="b"/>
          <a:lstStyle/>
          <a:p>
            <a:pPr defTabSz="963613"/>
            <a:r>
              <a:rPr lang="en-US" sz="1400" b="0"/>
              <a:t>Marylene Cloitre Workshop</a:t>
            </a:r>
          </a:p>
        </p:txBody>
      </p:sp>
      <p:sp>
        <p:nvSpPr>
          <p:cNvPr id="64522" name="Slide Number Placeholder 5"/>
          <p:cNvSpPr txBox="1">
            <a:spLocks noGrp="1"/>
          </p:cNvSpPr>
          <p:nvPr/>
        </p:nvSpPr>
        <p:spPr bwMode="auto">
          <a:xfrm>
            <a:off x="4144963" y="9123363"/>
            <a:ext cx="3170237" cy="477837"/>
          </a:xfrm>
          <a:prstGeom prst="rect">
            <a:avLst/>
          </a:prstGeom>
          <a:noFill/>
          <a:ln w="9525">
            <a:noFill/>
            <a:miter lim="800000"/>
            <a:headEnd/>
            <a:tailEnd/>
          </a:ln>
        </p:spPr>
        <p:txBody>
          <a:bodyPr lIns="96613" tIns="48309" rIns="96613" bIns="48309" anchor="b"/>
          <a:lstStyle/>
          <a:p>
            <a:pPr algn="r" defTabSz="963613"/>
            <a:fld id="{6EC8E29E-ABC5-441D-B498-7ECF5BC261AC}" type="slidenum">
              <a:rPr lang="en-US" sz="1400" b="0"/>
              <a:pPr algn="r" defTabSz="963613"/>
              <a:t>13</a:t>
            </a:fld>
            <a:endParaRPr lang="en-US" sz="1400" b="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C9D9910-D2D6-4DA5-95AD-BC31319DEC54}" type="slidenum">
              <a:rPr lang="en-US" smtClean="0">
                <a:cs typeface="Arial" pitchFamily="34" charset="0"/>
              </a:rPr>
              <a:pPr/>
              <a:t>14</a:t>
            </a:fld>
            <a:endParaRPr lang="en-US" smtClean="0">
              <a:cs typeface="Arial" pitchFamily="34" charset="0"/>
            </a:endParaRPr>
          </a:p>
        </p:txBody>
      </p:sp>
      <p:sp>
        <p:nvSpPr>
          <p:cNvPr id="65539" name="Rectangle 3"/>
          <p:cNvSpPr txBox="1">
            <a:spLocks noGrp="1" noChangeArrowheads="1"/>
          </p:cNvSpPr>
          <p:nvPr/>
        </p:nvSpPr>
        <p:spPr bwMode="auto">
          <a:xfrm>
            <a:off x="4143375" y="0"/>
            <a:ext cx="3170238" cy="479425"/>
          </a:xfrm>
          <a:prstGeom prst="rect">
            <a:avLst/>
          </a:prstGeom>
          <a:noFill/>
          <a:ln w="9525">
            <a:noFill/>
            <a:miter lim="800000"/>
            <a:headEnd/>
            <a:tailEnd/>
          </a:ln>
        </p:spPr>
        <p:txBody>
          <a:bodyPr lIns="96647" tIns="48323" rIns="96647" bIns="48323"/>
          <a:lstStyle/>
          <a:p>
            <a:pPr algn="r" defTabSz="947738"/>
            <a:fld id="{B958916C-6F94-42AF-AEFC-1FDBA4DAEC1E}" type="datetime1">
              <a:rPr lang="en-US" sz="1300" b="0"/>
              <a:pPr algn="r" defTabSz="947738"/>
              <a:t>10/22/2014</a:t>
            </a:fld>
            <a:endParaRPr lang="en-US" sz="1300" b="0"/>
          </a:p>
        </p:txBody>
      </p:sp>
      <p:sp>
        <p:nvSpPr>
          <p:cNvPr id="65540" name="Rectangle 6"/>
          <p:cNvSpPr txBox="1">
            <a:spLocks noGrp="1" noChangeArrowheads="1"/>
          </p:cNvSpPr>
          <p:nvPr/>
        </p:nvSpPr>
        <p:spPr bwMode="auto">
          <a:xfrm>
            <a:off x="0" y="9120188"/>
            <a:ext cx="3170238" cy="479425"/>
          </a:xfrm>
          <a:prstGeom prst="rect">
            <a:avLst/>
          </a:prstGeom>
          <a:noFill/>
          <a:ln w="9525">
            <a:noFill/>
            <a:miter lim="800000"/>
            <a:headEnd/>
            <a:tailEnd/>
          </a:ln>
        </p:spPr>
        <p:txBody>
          <a:bodyPr lIns="96647" tIns="48323" rIns="96647" bIns="48323" anchor="b"/>
          <a:lstStyle/>
          <a:p>
            <a:pPr defTabSz="947738"/>
            <a:r>
              <a:rPr lang="en-US" sz="1300" b="0"/>
              <a:t>Marylene Cloitre Workshop</a:t>
            </a:r>
          </a:p>
        </p:txBody>
      </p:sp>
      <p:sp>
        <p:nvSpPr>
          <p:cNvPr id="6554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7" tIns="48323" rIns="96647" bIns="48323" anchor="b"/>
          <a:lstStyle/>
          <a:p>
            <a:pPr algn="r" defTabSz="947738"/>
            <a:fld id="{938EB42C-B5EA-4690-979D-839082090BAD}" type="slidenum">
              <a:rPr lang="en-US" sz="1300" b="0"/>
              <a:pPr algn="r" defTabSz="947738"/>
              <a:t>14</a:t>
            </a:fld>
            <a:endParaRPr lang="en-US" sz="1300" b="0"/>
          </a:p>
        </p:txBody>
      </p:sp>
      <p:sp>
        <p:nvSpPr>
          <p:cNvPr id="65542" name="Slide Image Placeholder 1"/>
          <p:cNvSpPr>
            <a:spLocks noGrp="1" noRot="1" noChangeAspect="1" noTextEdit="1"/>
          </p:cNvSpPr>
          <p:nvPr>
            <p:ph type="sldImg"/>
          </p:nvPr>
        </p:nvSpPr>
        <p:spPr>
          <a:xfrm>
            <a:off x="1258888" y="723900"/>
            <a:ext cx="4799012" cy="3598863"/>
          </a:xfrm>
          <a:ln/>
        </p:spPr>
      </p:sp>
      <p:sp>
        <p:nvSpPr>
          <p:cNvPr id="65543" name="Notes Placeholder 2"/>
          <p:cNvSpPr>
            <a:spLocks noGrp="1"/>
          </p:cNvSpPr>
          <p:nvPr>
            <p:ph type="body" idx="1"/>
          </p:nvPr>
        </p:nvSpPr>
        <p:spPr>
          <a:noFill/>
          <a:ln/>
        </p:spPr>
        <p:txBody>
          <a:bodyPr lIns="96613" tIns="48309" rIns="96613" bIns="48309"/>
          <a:lstStyle/>
          <a:p>
            <a:pPr eaLnBrk="1" hangingPunct="1"/>
            <a:endParaRPr lang="en-US" smtClean="0"/>
          </a:p>
        </p:txBody>
      </p:sp>
      <p:sp>
        <p:nvSpPr>
          <p:cNvPr id="65544" name="Date Placeholder 3"/>
          <p:cNvSpPr txBox="1">
            <a:spLocks noGrp="1"/>
          </p:cNvSpPr>
          <p:nvPr/>
        </p:nvSpPr>
        <p:spPr bwMode="auto">
          <a:xfrm>
            <a:off x="4144963" y="0"/>
            <a:ext cx="3170237" cy="477838"/>
          </a:xfrm>
          <a:prstGeom prst="rect">
            <a:avLst/>
          </a:prstGeom>
          <a:noFill/>
          <a:ln w="9525">
            <a:noFill/>
            <a:miter lim="800000"/>
            <a:headEnd/>
            <a:tailEnd/>
          </a:ln>
        </p:spPr>
        <p:txBody>
          <a:bodyPr lIns="96613" tIns="48309" rIns="96613" bIns="48309"/>
          <a:lstStyle/>
          <a:p>
            <a:pPr algn="r" defTabSz="963613"/>
            <a:fld id="{80A6A7FC-5BF8-446E-857C-4BF36148C7FA}" type="datetime1">
              <a:rPr lang="en-US" sz="1400" b="0"/>
              <a:pPr algn="r" defTabSz="963613"/>
              <a:t>10/22/2014</a:t>
            </a:fld>
            <a:endParaRPr lang="en-US" sz="1400" b="0"/>
          </a:p>
        </p:txBody>
      </p:sp>
      <p:sp>
        <p:nvSpPr>
          <p:cNvPr id="65545" name="Footer Placeholder 4"/>
          <p:cNvSpPr txBox="1">
            <a:spLocks noGrp="1"/>
          </p:cNvSpPr>
          <p:nvPr/>
        </p:nvSpPr>
        <p:spPr bwMode="auto">
          <a:xfrm>
            <a:off x="0" y="9123363"/>
            <a:ext cx="3170238" cy="477837"/>
          </a:xfrm>
          <a:prstGeom prst="rect">
            <a:avLst/>
          </a:prstGeom>
          <a:noFill/>
          <a:ln w="9525">
            <a:noFill/>
            <a:miter lim="800000"/>
            <a:headEnd/>
            <a:tailEnd/>
          </a:ln>
        </p:spPr>
        <p:txBody>
          <a:bodyPr lIns="96613" tIns="48309" rIns="96613" bIns="48309" anchor="b"/>
          <a:lstStyle/>
          <a:p>
            <a:pPr defTabSz="963613"/>
            <a:r>
              <a:rPr lang="en-US" sz="1400" b="0"/>
              <a:t>Marylene Cloitre Workshop</a:t>
            </a:r>
          </a:p>
        </p:txBody>
      </p:sp>
      <p:sp>
        <p:nvSpPr>
          <p:cNvPr id="65546" name="Slide Number Placeholder 5"/>
          <p:cNvSpPr txBox="1">
            <a:spLocks noGrp="1"/>
          </p:cNvSpPr>
          <p:nvPr/>
        </p:nvSpPr>
        <p:spPr bwMode="auto">
          <a:xfrm>
            <a:off x="4144963" y="9123363"/>
            <a:ext cx="3170237" cy="477837"/>
          </a:xfrm>
          <a:prstGeom prst="rect">
            <a:avLst/>
          </a:prstGeom>
          <a:noFill/>
          <a:ln w="9525">
            <a:noFill/>
            <a:miter lim="800000"/>
            <a:headEnd/>
            <a:tailEnd/>
          </a:ln>
        </p:spPr>
        <p:txBody>
          <a:bodyPr lIns="96613" tIns="48309" rIns="96613" bIns="48309" anchor="b"/>
          <a:lstStyle/>
          <a:p>
            <a:pPr algn="r" defTabSz="963613"/>
            <a:fld id="{F0BB2E5E-2B2F-41D4-9BAF-B463BF85C39A}" type="slidenum">
              <a:rPr lang="en-US" sz="1400" b="0"/>
              <a:pPr algn="r" defTabSz="963613"/>
              <a:t>14</a:t>
            </a:fld>
            <a:endParaRPr lang="en-US" sz="14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2E54BDD2-5345-4CAD-8CC9-FCAF5754FEAA}" type="slidenum">
              <a:rPr lang="en-US" smtClean="0">
                <a:cs typeface="Arial" pitchFamily="34" charset="0"/>
              </a:rPr>
              <a:pPr/>
              <a:t>18</a:t>
            </a:fld>
            <a:endParaRPr lang="en-US" smtClean="0">
              <a:cs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mtClean="0"/>
              <a:t>This could be two slides, with instrument bullet on a second slide – it would be easier to read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57BD32A6-BD43-4918-8179-9ED882C71B78}" type="slidenum">
              <a:rPr lang="en-US" smtClean="0">
                <a:cs typeface="Arial" pitchFamily="34" charset="0"/>
              </a:rPr>
              <a:pPr/>
              <a:t>19</a:t>
            </a:fld>
            <a:endParaRPr lang="en-US" smtClean="0">
              <a:cs typeface="Arial" pitchFamily="3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smtClean="0"/>
              <a:t>44.3% =990; TBI 12.3% = 275;  11.2% = 250; women x%; (35% n=97)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txBox="1">
            <a:spLocks noGrp="1" noChangeArrowheads="1"/>
          </p:cNvSpPr>
          <p:nvPr/>
        </p:nvSpPr>
        <p:spPr bwMode="auto">
          <a:xfrm>
            <a:off x="4143375" y="0"/>
            <a:ext cx="3170238" cy="479425"/>
          </a:xfrm>
          <a:prstGeom prst="rect">
            <a:avLst/>
          </a:prstGeom>
          <a:noFill/>
          <a:ln w="9525">
            <a:noFill/>
            <a:miter lim="800000"/>
            <a:headEnd/>
            <a:tailEnd/>
          </a:ln>
        </p:spPr>
        <p:txBody>
          <a:bodyPr lIns="96647" tIns="48323" rIns="96647" bIns="48323"/>
          <a:lstStyle/>
          <a:p>
            <a:pPr algn="r" defTabSz="947738"/>
            <a:fld id="{14B39E46-3680-41F6-BAB0-512AA0AE4CC2}" type="datetime1">
              <a:rPr lang="en-US" sz="1300" b="0"/>
              <a:pPr algn="r" defTabSz="947738"/>
              <a:t>10/22/2014</a:t>
            </a:fld>
            <a:endParaRPr lang="en-US" sz="1300" b="0"/>
          </a:p>
        </p:txBody>
      </p:sp>
      <p:sp>
        <p:nvSpPr>
          <p:cNvPr id="68611" name="Rectangle 6"/>
          <p:cNvSpPr txBox="1">
            <a:spLocks noGrp="1" noChangeArrowheads="1"/>
          </p:cNvSpPr>
          <p:nvPr/>
        </p:nvSpPr>
        <p:spPr bwMode="auto">
          <a:xfrm>
            <a:off x="0" y="9120188"/>
            <a:ext cx="3170238" cy="479425"/>
          </a:xfrm>
          <a:prstGeom prst="rect">
            <a:avLst/>
          </a:prstGeom>
          <a:noFill/>
          <a:ln w="9525">
            <a:noFill/>
            <a:miter lim="800000"/>
            <a:headEnd/>
            <a:tailEnd/>
          </a:ln>
        </p:spPr>
        <p:txBody>
          <a:bodyPr lIns="96647" tIns="48323" rIns="96647" bIns="48323" anchor="b"/>
          <a:lstStyle/>
          <a:p>
            <a:pPr defTabSz="947738"/>
            <a:r>
              <a:rPr lang="en-US" sz="1300" b="0"/>
              <a:t>Marylene Cloitre Workshop</a:t>
            </a:r>
          </a:p>
        </p:txBody>
      </p:sp>
      <p:sp>
        <p:nvSpPr>
          <p:cNvPr id="68612"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7" tIns="48323" rIns="96647" bIns="48323" anchor="b"/>
          <a:lstStyle/>
          <a:p>
            <a:pPr algn="r" defTabSz="947738"/>
            <a:fld id="{A2694CB9-5423-4D14-8CDE-A44BEE4C46E6}" type="slidenum">
              <a:rPr lang="en-US" sz="1300" b="0"/>
              <a:pPr algn="r" defTabSz="947738"/>
              <a:t>20</a:t>
            </a:fld>
            <a:endParaRPr lang="en-US" sz="1300" b="0"/>
          </a:p>
        </p:txBody>
      </p:sp>
      <p:sp>
        <p:nvSpPr>
          <p:cNvPr id="68613" name="Rectangle 7"/>
          <p:cNvSpPr txBox="1">
            <a:spLocks noGrp="1" noChangeArrowheads="1"/>
          </p:cNvSpPr>
          <p:nvPr/>
        </p:nvSpPr>
        <p:spPr bwMode="auto">
          <a:xfrm>
            <a:off x="4144963" y="9123363"/>
            <a:ext cx="3170237" cy="477837"/>
          </a:xfrm>
          <a:prstGeom prst="rect">
            <a:avLst/>
          </a:prstGeom>
          <a:noFill/>
          <a:ln w="9525">
            <a:noFill/>
            <a:miter lim="800000"/>
            <a:headEnd/>
            <a:tailEnd/>
          </a:ln>
        </p:spPr>
        <p:txBody>
          <a:bodyPr lIns="96642" tIns="48320" rIns="96642" bIns="48320" anchor="b"/>
          <a:lstStyle/>
          <a:p>
            <a:pPr algn="r"/>
            <a:fld id="{588FEF33-B3A2-4162-B0A2-B905922780AD}" type="slidenum">
              <a:rPr lang="en-US" sz="1400" b="0">
                <a:ea typeface="ヒラギノ角ゴ Pro W3"/>
                <a:cs typeface="ヒラギノ角ゴ Pro W3"/>
              </a:rPr>
              <a:pPr algn="r"/>
              <a:t>20</a:t>
            </a:fld>
            <a:endParaRPr lang="en-US" sz="1400" b="0">
              <a:ea typeface="ヒラギノ角ゴ Pro W3"/>
              <a:cs typeface="ヒラギノ角ゴ Pro W3"/>
            </a:endParaRPr>
          </a:p>
        </p:txBody>
      </p:sp>
      <p:sp>
        <p:nvSpPr>
          <p:cNvPr id="68614" name="Rectangle 2"/>
          <p:cNvSpPr>
            <a:spLocks noGrp="1" noRot="1" noChangeAspect="1" noChangeArrowheads="1" noTextEdit="1"/>
          </p:cNvSpPr>
          <p:nvPr>
            <p:ph type="sldImg"/>
          </p:nvPr>
        </p:nvSpPr>
        <p:spPr>
          <a:xfrm>
            <a:off x="1258888" y="723900"/>
            <a:ext cx="4797425" cy="3597275"/>
          </a:xfrm>
          <a:ln/>
        </p:spPr>
      </p:sp>
      <p:sp>
        <p:nvSpPr>
          <p:cNvPr id="68615" name="Rectangle 3"/>
          <p:cNvSpPr>
            <a:spLocks noGrp="1" noChangeArrowheads="1"/>
          </p:cNvSpPr>
          <p:nvPr>
            <p:ph type="body" idx="1"/>
          </p:nvPr>
        </p:nvSpPr>
        <p:spPr>
          <a:noFill/>
          <a:ln/>
        </p:spPr>
        <p:txBody>
          <a:bodyPr lIns="96647" tIns="48323" rIns="96647" bIns="48323"/>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a:xfrm>
            <a:off x="0" y="1600200"/>
            <a:ext cx="1143000" cy="990600"/>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p:nvPr/>
        </p:nvSpPr>
        <p:spPr>
          <a:xfrm>
            <a:off x="1371600" y="1600200"/>
            <a:ext cx="7772400" cy="990600"/>
          </a:xfrm>
          <a:prstGeom prst="rect">
            <a:avLst/>
          </a:prstGeom>
          <a:solidFill>
            <a:schemeClr val="accent4">
              <a:lumMod val="60000"/>
              <a:lumOff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TextBox 6"/>
          <p:cNvSpPr txBox="1">
            <a:spLocks noChangeArrowheads="1"/>
          </p:cNvSpPr>
          <p:nvPr/>
        </p:nvSpPr>
        <p:spPr bwMode="auto">
          <a:xfrm>
            <a:off x="6705600" y="6335713"/>
            <a:ext cx="2362200" cy="369332"/>
          </a:xfrm>
          <a:prstGeom prst="rect">
            <a:avLst/>
          </a:prstGeom>
          <a:noFill/>
          <a:ln w="9525">
            <a:noFill/>
            <a:miter lim="800000"/>
            <a:headEnd/>
            <a:tailEnd/>
          </a:ln>
        </p:spPr>
        <p:txBody>
          <a:bodyPr wrap="square">
            <a:spAutoFit/>
          </a:bodyPr>
          <a:lstStyle/>
          <a:p>
            <a:pPr algn="ctr">
              <a:defRPr/>
            </a:pPr>
            <a:r>
              <a:rPr lang="en-US" dirty="0" smtClean="0">
                <a:solidFill>
                  <a:schemeClr val="tx2"/>
                </a:solidFill>
                <a:latin typeface="Calibri" pitchFamily="34" charset="0"/>
              </a:rPr>
              <a:t>Office of Public </a:t>
            </a:r>
            <a:r>
              <a:rPr lang="en-US" dirty="0">
                <a:solidFill>
                  <a:schemeClr val="tx2"/>
                </a:solidFill>
                <a:latin typeface="Calibri" pitchFamily="34" charset="0"/>
              </a:rPr>
              <a:t>Health</a:t>
            </a:r>
          </a:p>
        </p:txBody>
      </p:sp>
      <p:pic>
        <p:nvPicPr>
          <p:cNvPr id="8" name="Picture 8" descr="\\vhaeasfpc4\RUsers$\vhaeaschuaf\Desktop\TriWRIISC-LARGE.gif"/>
          <p:cNvPicPr>
            <a:picLocks noChangeAspect="1" noChangeArrowheads="1"/>
          </p:cNvPicPr>
          <p:nvPr/>
        </p:nvPicPr>
        <p:blipFill>
          <a:blip r:embed="rId2" cstate="print"/>
          <a:srcRect/>
          <a:stretch>
            <a:fillRect/>
          </a:stretch>
        </p:blipFill>
        <p:spPr bwMode="auto">
          <a:xfrm>
            <a:off x="6553200" y="142875"/>
            <a:ext cx="2286000" cy="1304925"/>
          </a:xfrm>
          <a:prstGeom prst="rect">
            <a:avLst/>
          </a:prstGeom>
          <a:noFill/>
          <a:ln w="9525">
            <a:noFill/>
            <a:miter lim="800000"/>
            <a:headEnd/>
            <a:tailEnd/>
          </a:ln>
        </p:spPr>
      </p:pic>
      <p:cxnSp>
        <p:nvCxnSpPr>
          <p:cNvPr id="9" name="Straight Connector 8"/>
          <p:cNvCxnSpPr/>
          <p:nvPr/>
        </p:nvCxnSpPr>
        <p:spPr>
          <a:xfrm>
            <a:off x="0" y="6248400"/>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2" descr="\\vhaeasfpc4\RUsers$\vhaeaschuaf\Desktop\TRIWRIISC logo\VA Signature.emf"/>
          <p:cNvPicPr>
            <a:picLocks noChangeAspect="1" noChangeArrowheads="1"/>
          </p:cNvPicPr>
          <p:nvPr/>
        </p:nvPicPr>
        <p:blipFill>
          <a:blip r:embed="rId3" cstate="print"/>
          <a:srcRect/>
          <a:stretch>
            <a:fillRect/>
          </a:stretch>
        </p:blipFill>
        <p:spPr bwMode="auto">
          <a:xfrm>
            <a:off x="-152400" y="5715000"/>
            <a:ext cx="2286000" cy="1766888"/>
          </a:xfrm>
          <a:prstGeom prst="rect">
            <a:avLst/>
          </a:prstGeom>
          <a:noFill/>
          <a:ln w="9525">
            <a:noFill/>
            <a:miter lim="800000"/>
            <a:headEnd/>
            <a:tailEnd/>
          </a:ln>
        </p:spPr>
      </p:pic>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772400" cy="990600"/>
          </a:xfrm>
          <a:solidFill>
            <a:schemeClr val="tx2"/>
          </a:solidFill>
        </p:spPr>
        <p:txBody>
          <a:bodyPr/>
          <a:lstStyle>
            <a:lvl1pPr algn="l">
              <a:buNone/>
              <a:defRPr sz="3600" b="0" cap="none">
                <a:solidFill>
                  <a:srgbClr val="FFFFFF"/>
                </a:solidFill>
              </a:defRPr>
            </a:lvl1pPr>
          </a:lstStyle>
          <a:p>
            <a:r>
              <a:rPr lang="en-US" dirty="0"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r>
              <a:rPr lang="en-US"/>
              <a:t>Cumulative from 1st Quarter FY 2002 through 4th Quarter FY 2010</a:t>
            </a:r>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cs typeface="+mn-cs"/>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Slide Number Placeholder 12"/>
          <p:cNvSpPr>
            <a:spLocks noGrp="1"/>
          </p:cNvSpPr>
          <p:nvPr>
            <p:ph type="sldNum" sz="quarter" idx="10"/>
          </p:nvPr>
        </p:nvSpPr>
        <p:spPr>
          <a:xfrm>
            <a:off x="0" y="4667250"/>
            <a:ext cx="1447800" cy="663575"/>
          </a:xfrm>
          <a:prstGeom prst="rect">
            <a:avLst/>
          </a:prstGeom>
        </p:spPr>
        <p:txBody>
          <a:bodyPr rtlCol="0"/>
          <a:lstStyle>
            <a:lvl1pPr>
              <a:defRPr sz="2800"/>
            </a:lvl1pPr>
          </a:lstStyle>
          <a:p>
            <a:pPr>
              <a:defRPr/>
            </a:pPr>
            <a:fld id="{3049B046-5F94-44D4-A0DB-769EBB703406}"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051"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TextBox 6"/>
          <p:cNvSpPr txBox="1">
            <a:spLocks noChangeArrowheads="1"/>
          </p:cNvSpPr>
          <p:nvPr/>
        </p:nvSpPr>
        <p:spPr bwMode="auto">
          <a:xfrm>
            <a:off x="3276600" y="6477000"/>
            <a:ext cx="2667000" cy="338138"/>
          </a:xfrm>
          <a:prstGeom prst="rect">
            <a:avLst/>
          </a:prstGeom>
          <a:noFill/>
          <a:ln w="9525">
            <a:noFill/>
            <a:miter lim="800000"/>
            <a:headEnd/>
            <a:tailEnd/>
          </a:ln>
        </p:spPr>
        <p:txBody>
          <a:bodyPr>
            <a:spAutoFit/>
          </a:bodyPr>
          <a:lstStyle/>
          <a:p>
            <a:pPr algn="ctr">
              <a:defRPr/>
            </a:pPr>
            <a:r>
              <a:rPr lang="en-US" sz="1600" dirty="0" smtClean="0">
                <a:solidFill>
                  <a:schemeClr val="tx2"/>
                </a:solidFill>
                <a:latin typeface="Calibri" pitchFamily="34" charset="0"/>
              </a:rPr>
              <a:t>Office of Public </a:t>
            </a:r>
            <a:r>
              <a:rPr lang="en-US" sz="1600" dirty="0">
                <a:solidFill>
                  <a:schemeClr val="tx2"/>
                </a:solidFill>
                <a:latin typeface="Calibri" pitchFamily="34" charset="0"/>
              </a:rPr>
              <a:t>Health</a:t>
            </a:r>
          </a:p>
        </p:txBody>
      </p:sp>
      <p:pic>
        <p:nvPicPr>
          <p:cNvPr id="2056" name="Picture 8" descr="\\vhaeasfpc4\RUsers$\vhaeaschuaf\Desktop\TriWRIISC-LARGE.gif"/>
          <p:cNvPicPr>
            <a:picLocks noChangeAspect="1" noChangeArrowheads="1"/>
          </p:cNvPicPr>
          <p:nvPr/>
        </p:nvPicPr>
        <p:blipFill>
          <a:blip r:embed="rId13" cstate="print"/>
          <a:srcRect/>
          <a:stretch>
            <a:fillRect/>
          </a:stretch>
        </p:blipFill>
        <p:spPr bwMode="auto">
          <a:xfrm>
            <a:off x="7526338" y="6032500"/>
            <a:ext cx="1312862" cy="749300"/>
          </a:xfrm>
          <a:prstGeom prst="rect">
            <a:avLst/>
          </a:prstGeom>
          <a:noFill/>
          <a:ln w="9525">
            <a:noFill/>
            <a:miter lim="800000"/>
            <a:headEnd/>
            <a:tailEnd/>
          </a:ln>
        </p:spPr>
      </p:pic>
      <p:pic>
        <p:nvPicPr>
          <p:cNvPr id="2057" name="Picture 2" descr="\\vhaeasfpc4\RUsers$\vhaeaschuaf\Desktop\TRIWRIISC logo\VA Signature.emf"/>
          <p:cNvPicPr>
            <a:picLocks noChangeAspect="1" noChangeArrowheads="1"/>
          </p:cNvPicPr>
          <p:nvPr/>
        </p:nvPicPr>
        <p:blipFill>
          <a:blip r:embed="rId14" cstate="print"/>
          <a:srcRect/>
          <a:stretch>
            <a:fillRect/>
          </a:stretch>
        </p:blipFill>
        <p:spPr bwMode="auto">
          <a:xfrm>
            <a:off x="-152400" y="5700713"/>
            <a:ext cx="2286000" cy="17668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57" r:id="rId2"/>
    <p:sldLayoutId id="2147483758" r:id="rId3"/>
    <p:sldLayoutId id="2147483759" r:id="rId4"/>
    <p:sldLayoutId id="2147483760" r:id="rId5"/>
    <p:sldLayoutId id="2147483764" r:id="rId6"/>
    <p:sldLayoutId id="2147483761" r:id="rId7"/>
    <p:sldLayoutId id="2147483765" r:id="rId8"/>
    <p:sldLayoutId id="2147483762" r:id="rId9"/>
    <p:sldLayoutId id="2147483766" r:id="rId10"/>
    <p:sldLayoutId id="2147483767" r:id="rId11"/>
  </p:sldLayoutIdLst>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oleObject1.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tags" Target="../tags/tag5.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va.gov/painmanage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0" y="2895600"/>
            <a:ext cx="9144000" cy="3200400"/>
          </a:xfrm>
        </p:spPr>
        <p:txBody>
          <a:bodyPr/>
          <a:lstStyle/>
          <a:p>
            <a:pPr algn="ctr">
              <a:spcBef>
                <a:spcPct val="5000"/>
              </a:spcBef>
            </a:pPr>
            <a:r>
              <a:rPr lang="en-US" b="1" smtClean="0">
                <a:latin typeface="Tahoma" pitchFamily="34" charset="0"/>
              </a:rPr>
              <a:t>J. Wesson Ashford, MD, PhD</a:t>
            </a:r>
          </a:p>
          <a:p>
            <a:pPr algn="ctr">
              <a:lnSpc>
                <a:spcPct val="60000"/>
              </a:lnSpc>
              <a:spcBef>
                <a:spcPct val="5000"/>
              </a:spcBef>
            </a:pPr>
            <a:endParaRPr lang="en-US" smtClean="0">
              <a:latin typeface="Tahoma" pitchFamily="34" charset="0"/>
            </a:endParaRPr>
          </a:p>
          <a:p>
            <a:pPr algn="ctr">
              <a:spcBef>
                <a:spcPct val="5000"/>
              </a:spcBef>
            </a:pPr>
            <a:r>
              <a:rPr lang="en-US" sz="2400" smtClean="0">
                <a:latin typeface="Tahoma" pitchFamily="34" charset="0"/>
              </a:rPr>
              <a:t>War-Related Illness &amp; Injury Study Center (WRIISC)</a:t>
            </a:r>
          </a:p>
          <a:p>
            <a:pPr algn="ctr">
              <a:lnSpc>
                <a:spcPct val="60000"/>
              </a:lnSpc>
              <a:spcBef>
                <a:spcPct val="5000"/>
              </a:spcBef>
            </a:pPr>
            <a:r>
              <a:rPr lang="en-US" sz="2400" smtClean="0">
                <a:latin typeface="Tahoma" pitchFamily="34" charset="0"/>
              </a:rPr>
              <a:t/>
            </a:r>
            <a:br>
              <a:rPr lang="en-US" sz="2400" smtClean="0">
                <a:latin typeface="Tahoma" pitchFamily="34" charset="0"/>
              </a:rPr>
            </a:br>
            <a:r>
              <a:rPr lang="en-US" sz="2400" smtClean="0">
                <a:latin typeface="Tahoma" pitchFamily="34" charset="0"/>
              </a:rPr>
              <a:t> VA Palo Alto Health Care System</a:t>
            </a:r>
          </a:p>
          <a:p>
            <a:pPr algn="ctr">
              <a:spcBef>
                <a:spcPct val="5000"/>
              </a:spcBef>
            </a:pPr>
            <a:r>
              <a:rPr lang="en-US" b="1" smtClean="0">
                <a:latin typeface="Tahoma" pitchFamily="34" charset="0"/>
              </a:rPr>
              <a:t> </a:t>
            </a:r>
            <a:br>
              <a:rPr lang="en-US" b="1" smtClean="0">
                <a:latin typeface="Tahoma" pitchFamily="34" charset="0"/>
              </a:rPr>
            </a:br>
            <a:r>
              <a:rPr lang="en-US" b="1" smtClean="0">
                <a:latin typeface="Tahoma" pitchFamily="34" charset="0"/>
              </a:rPr>
              <a:t>wes.ashford@va.gov</a:t>
            </a:r>
            <a:endParaRPr lang="en-US" b="1" smtClean="0">
              <a:solidFill>
                <a:srgbClr val="0070C0"/>
              </a:solidFill>
              <a:latin typeface="Tahoma" pitchFamily="34" charset="0"/>
            </a:endParaRPr>
          </a:p>
          <a:p>
            <a:pPr algn="ctr">
              <a:spcBef>
                <a:spcPct val="5000"/>
              </a:spcBef>
            </a:pPr>
            <a:r>
              <a:rPr lang="en-US" smtClean="0">
                <a:latin typeface="Tahoma" pitchFamily="34" charset="0"/>
              </a:rPr>
              <a:t>August 9, 2011</a:t>
            </a:r>
            <a:endParaRPr lang="en-US" smtClean="0"/>
          </a:p>
        </p:txBody>
      </p:sp>
      <p:sp>
        <p:nvSpPr>
          <p:cNvPr id="8195" name="Rectangle 2"/>
          <p:cNvSpPr>
            <a:spLocks noGrp="1" noChangeArrowheads="1"/>
          </p:cNvSpPr>
          <p:nvPr>
            <p:ph type="title"/>
          </p:nvPr>
        </p:nvSpPr>
        <p:spPr/>
        <p:txBody>
          <a:bodyPr/>
          <a:lstStyle/>
          <a:p>
            <a:r>
              <a:rPr lang="en-US" sz="2800" dirty="0" smtClean="0"/>
              <a:t>Mental Health Issues Facing Veterans with Chronic Illnesses Related to Deployment </a:t>
            </a:r>
            <a:endParaRPr lang="en-US"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noChangeAspect="1"/>
          </p:cNvGrpSpPr>
          <p:nvPr/>
        </p:nvGrpSpPr>
        <p:grpSpPr bwMode="auto">
          <a:xfrm>
            <a:off x="685800" y="762000"/>
            <a:ext cx="7620000" cy="5661025"/>
            <a:chOff x="3219" y="6193"/>
            <a:chExt cx="7201" cy="5156"/>
          </a:xfrm>
        </p:grpSpPr>
        <p:sp>
          <p:nvSpPr>
            <p:cNvPr id="17414" name="AutoShape 3"/>
            <p:cNvSpPr>
              <a:spLocks noChangeAspect="1" noChangeArrowheads="1"/>
            </p:cNvSpPr>
            <p:nvPr/>
          </p:nvSpPr>
          <p:spPr bwMode="auto">
            <a:xfrm>
              <a:off x="3219" y="6193"/>
              <a:ext cx="7201" cy="5156"/>
            </a:xfrm>
            <a:prstGeom prst="rect">
              <a:avLst/>
            </a:prstGeom>
            <a:noFill/>
            <a:ln w="9525">
              <a:noFill/>
              <a:miter lim="800000"/>
              <a:headEnd/>
              <a:tailEnd/>
            </a:ln>
          </p:spPr>
          <p:txBody>
            <a:bodyPr/>
            <a:lstStyle/>
            <a:p>
              <a:endParaRPr lang="en-US"/>
            </a:p>
          </p:txBody>
        </p:sp>
        <p:sp>
          <p:nvSpPr>
            <p:cNvPr id="17415" name="Oval 4"/>
            <p:cNvSpPr>
              <a:spLocks noChangeArrowheads="1"/>
            </p:cNvSpPr>
            <p:nvPr/>
          </p:nvSpPr>
          <p:spPr bwMode="auto">
            <a:xfrm>
              <a:off x="5021" y="7307"/>
              <a:ext cx="2631" cy="2371"/>
            </a:xfrm>
            <a:prstGeom prst="ellipse">
              <a:avLst/>
            </a:prstGeom>
            <a:solidFill>
              <a:srgbClr val="FFFF00">
                <a:alpha val="49019"/>
              </a:srgbClr>
            </a:solidFill>
            <a:ln w="9525">
              <a:solidFill>
                <a:srgbClr val="000000"/>
              </a:solidFill>
              <a:round/>
              <a:headEnd/>
              <a:tailEnd/>
            </a:ln>
          </p:spPr>
          <p:txBody>
            <a:bodyPr/>
            <a:lstStyle/>
            <a:p>
              <a:endParaRPr lang="en-US"/>
            </a:p>
          </p:txBody>
        </p:sp>
        <p:sp>
          <p:nvSpPr>
            <p:cNvPr id="17416" name="Oval 5"/>
            <p:cNvSpPr>
              <a:spLocks noChangeArrowheads="1"/>
            </p:cNvSpPr>
            <p:nvPr/>
          </p:nvSpPr>
          <p:spPr bwMode="auto">
            <a:xfrm>
              <a:off x="5575" y="8144"/>
              <a:ext cx="2631" cy="2369"/>
            </a:xfrm>
            <a:prstGeom prst="ellipse">
              <a:avLst/>
            </a:prstGeom>
            <a:solidFill>
              <a:srgbClr val="DD7E0E">
                <a:alpha val="50195"/>
              </a:srgbClr>
            </a:solidFill>
            <a:ln w="9525">
              <a:solidFill>
                <a:srgbClr val="000000"/>
              </a:solidFill>
              <a:round/>
              <a:headEnd/>
              <a:tailEnd/>
            </a:ln>
          </p:spPr>
          <p:txBody>
            <a:bodyPr/>
            <a:lstStyle/>
            <a:p>
              <a:endParaRPr lang="en-US"/>
            </a:p>
          </p:txBody>
        </p:sp>
        <p:sp>
          <p:nvSpPr>
            <p:cNvPr id="17417" name="Oval 6"/>
            <p:cNvSpPr>
              <a:spLocks noChangeArrowheads="1"/>
            </p:cNvSpPr>
            <p:nvPr/>
          </p:nvSpPr>
          <p:spPr bwMode="auto">
            <a:xfrm>
              <a:off x="6128" y="7308"/>
              <a:ext cx="2633" cy="2371"/>
            </a:xfrm>
            <a:prstGeom prst="ellipse">
              <a:avLst/>
            </a:prstGeom>
            <a:solidFill>
              <a:srgbClr val="9EB160">
                <a:alpha val="50195"/>
              </a:srgbClr>
            </a:solidFill>
            <a:ln w="9525">
              <a:solidFill>
                <a:srgbClr val="000000"/>
              </a:solidFill>
              <a:round/>
              <a:headEnd/>
              <a:tailEnd/>
            </a:ln>
          </p:spPr>
          <p:txBody>
            <a:bodyPr/>
            <a:lstStyle/>
            <a:p>
              <a:endParaRPr lang="en-US"/>
            </a:p>
          </p:txBody>
        </p:sp>
        <p:sp>
          <p:nvSpPr>
            <p:cNvPr id="239623" name="Text Box 7"/>
            <p:cNvSpPr txBox="1">
              <a:spLocks noChangeArrowheads="1"/>
            </p:cNvSpPr>
            <p:nvPr/>
          </p:nvSpPr>
          <p:spPr bwMode="auto">
            <a:xfrm>
              <a:off x="8660" y="7075"/>
              <a:ext cx="1248" cy="977"/>
            </a:xfrm>
            <a:prstGeom prst="rect">
              <a:avLst/>
            </a:prstGeom>
            <a:noFill/>
            <a:ln w="9525">
              <a:noFill/>
              <a:miter lim="800000"/>
              <a:headEnd/>
              <a:tailEnd/>
            </a:ln>
          </p:spPr>
          <p:txBody>
            <a:bodyPr/>
            <a:lstStyle/>
            <a:p>
              <a:pPr algn="ctr">
                <a:defRPr/>
              </a:pPr>
              <a:r>
                <a:rPr lang="en-US" dirty="0">
                  <a:latin typeface="+mn-lt"/>
                  <a:cs typeface="+mn-cs"/>
                </a:rPr>
                <a:t>PTSD N=232</a:t>
              </a:r>
            </a:p>
            <a:p>
              <a:pPr algn="ctr">
                <a:defRPr/>
              </a:pPr>
              <a:r>
                <a:rPr lang="en-US" dirty="0">
                  <a:latin typeface="+mn-lt"/>
                  <a:cs typeface="+mn-cs"/>
                </a:rPr>
                <a:t>68.2%</a:t>
              </a:r>
              <a:endParaRPr lang="en-US" sz="2800" dirty="0">
                <a:latin typeface="+mn-lt"/>
                <a:cs typeface="+mn-cs"/>
              </a:endParaRPr>
            </a:p>
          </p:txBody>
        </p:sp>
        <p:sp>
          <p:nvSpPr>
            <p:cNvPr id="239624" name="Text Box 8"/>
            <p:cNvSpPr txBox="1">
              <a:spLocks noChangeArrowheads="1"/>
            </p:cNvSpPr>
            <p:nvPr/>
          </p:nvSpPr>
          <p:spPr bwMode="auto">
            <a:xfrm>
              <a:off x="7759" y="7862"/>
              <a:ext cx="831" cy="434"/>
            </a:xfrm>
            <a:prstGeom prst="rect">
              <a:avLst/>
            </a:prstGeom>
            <a:noFill/>
            <a:ln w="9525">
              <a:noFill/>
              <a:miter lim="800000"/>
              <a:headEnd/>
              <a:tailEnd/>
            </a:ln>
          </p:spPr>
          <p:txBody>
            <a:bodyPr/>
            <a:lstStyle/>
            <a:p>
              <a:pPr>
                <a:defRPr/>
              </a:pPr>
              <a:r>
                <a:rPr lang="en-US" dirty="0">
                  <a:latin typeface="+mn-lt"/>
                  <a:cs typeface="+mn-cs"/>
                </a:rPr>
                <a:t> 2.9%</a:t>
              </a:r>
              <a:endParaRPr lang="en-US" sz="2800" dirty="0">
                <a:latin typeface="+mn-lt"/>
                <a:cs typeface="+mn-cs"/>
              </a:endParaRPr>
            </a:p>
          </p:txBody>
        </p:sp>
        <p:sp>
          <p:nvSpPr>
            <p:cNvPr id="239625" name="Text Box 9"/>
            <p:cNvSpPr txBox="1">
              <a:spLocks noChangeArrowheads="1"/>
            </p:cNvSpPr>
            <p:nvPr/>
          </p:nvSpPr>
          <p:spPr bwMode="auto">
            <a:xfrm>
              <a:off x="6543" y="7659"/>
              <a:ext cx="921" cy="346"/>
            </a:xfrm>
            <a:prstGeom prst="rect">
              <a:avLst/>
            </a:prstGeom>
            <a:noFill/>
            <a:ln w="9525">
              <a:noFill/>
              <a:miter lim="800000"/>
              <a:headEnd/>
              <a:tailEnd/>
            </a:ln>
          </p:spPr>
          <p:txBody>
            <a:bodyPr/>
            <a:lstStyle/>
            <a:p>
              <a:pPr>
                <a:defRPr/>
              </a:pPr>
              <a:r>
                <a:rPr lang="en-US" dirty="0">
                  <a:latin typeface="+mn-lt"/>
                  <a:cs typeface="+mn-cs"/>
                </a:rPr>
                <a:t>16.5%</a:t>
              </a:r>
              <a:endParaRPr lang="en-US" sz="2800" dirty="0">
                <a:latin typeface="+mn-lt"/>
                <a:cs typeface="+mn-cs"/>
              </a:endParaRPr>
            </a:p>
          </p:txBody>
        </p:sp>
        <p:sp>
          <p:nvSpPr>
            <p:cNvPr id="239626" name="Text Box 10"/>
            <p:cNvSpPr txBox="1">
              <a:spLocks noChangeArrowheads="1"/>
            </p:cNvSpPr>
            <p:nvPr/>
          </p:nvSpPr>
          <p:spPr bwMode="auto">
            <a:xfrm>
              <a:off x="6543" y="8561"/>
              <a:ext cx="830" cy="419"/>
            </a:xfrm>
            <a:prstGeom prst="rect">
              <a:avLst/>
            </a:prstGeom>
            <a:noFill/>
            <a:ln w="9525">
              <a:noFill/>
              <a:miter lim="800000"/>
              <a:headEnd/>
              <a:tailEnd/>
            </a:ln>
          </p:spPr>
          <p:txBody>
            <a:bodyPr/>
            <a:lstStyle/>
            <a:p>
              <a:pPr algn="ctr">
                <a:defRPr/>
              </a:pPr>
              <a:r>
                <a:rPr lang="en-US" dirty="0">
                  <a:latin typeface="+mn-lt"/>
                  <a:cs typeface="+mn-cs"/>
                </a:rPr>
                <a:t>42.1%</a:t>
              </a:r>
              <a:endParaRPr lang="en-US" sz="2800" dirty="0">
                <a:latin typeface="+mn-lt"/>
                <a:cs typeface="+mn-cs"/>
              </a:endParaRPr>
            </a:p>
          </p:txBody>
        </p:sp>
        <p:sp>
          <p:nvSpPr>
            <p:cNvPr id="239627" name="Text Box 11"/>
            <p:cNvSpPr txBox="1">
              <a:spLocks noChangeArrowheads="1"/>
            </p:cNvSpPr>
            <p:nvPr/>
          </p:nvSpPr>
          <p:spPr bwMode="auto">
            <a:xfrm>
              <a:off x="7373" y="8981"/>
              <a:ext cx="831" cy="418"/>
            </a:xfrm>
            <a:prstGeom prst="rect">
              <a:avLst/>
            </a:prstGeom>
            <a:noFill/>
            <a:ln w="9525">
              <a:noFill/>
              <a:miter lim="800000"/>
              <a:headEnd/>
              <a:tailEnd/>
            </a:ln>
          </p:spPr>
          <p:txBody>
            <a:bodyPr/>
            <a:lstStyle/>
            <a:p>
              <a:pPr>
                <a:defRPr/>
              </a:pPr>
              <a:r>
                <a:rPr lang="en-US" dirty="0">
                  <a:latin typeface="+mn-lt"/>
                  <a:cs typeface="+mn-cs"/>
                </a:rPr>
                <a:t> 6.8%</a:t>
              </a:r>
              <a:endParaRPr lang="en-US" sz="2800" dirty="0">
                <a:latin typeface="+mn-lt"/>
                <a:cs typeface="+mn-cs"/>
              </a:endParaRPr>
            </a:p>
          </p:txBody>
        </p:sp>
        <p:sp>
          <p:nvSpPr>
            <p:cNvPr id="239628" name="Text Box 12"/>
            <p:cNvSpPr txBox="1">
              <a:spLocks noChangeArrowheads="1"/>
            </p:cNvSpPr>
            <p:nvPr/>
          </p:nvSpPr>
          <p:spPr bwMode="auto">
            <a:xfrm>
              <a:off x="6479" y="9815"/>
              <a:ext cx="894" cy="389"/>
            </a:xfrm>
            <a:prstGeom prst="rect">
              <a:avLst/>
            </a:prstGeom>
            <a:noFill/>
            <a:ln w="9525">
              <a:noFill/>
              <a:miter lim="800000"/>
              <a:headEnd/>
              <a:tailEnd/>
            </a:ln>
          </p:spPr>
          <p:txBody>
            <a:bodyPr/>
            <a:lstStyle/>
            <a:p>
              <a:pPr>
                <a:defRPr/>
              </a:pPr>
              <a:r>
                <a:rPr lang="en-US" dirty="0">
                  <a:latin typeface="+mn-lt"/>
                  <a:cs typeface="+mn-cs"/>
                </a:rPr>
                <a:t>5.3% </a:t>
              </a:r>
              <a:endParaRPr lang="en-US" sz="2800" dirty="0">
                <a:latin typeface="+mn-lt"/>
                <a:cs typeface="+mn-cs"/>
              </a:endParaRPr>
            </a:p>
          </p:txBody>
        </p:sp>
        <p:sp>
          <p:nvSpPr>
            <p:cNvPr id="239629" name="Text Box 13"/>
            <p:cNvSpPr txBox="1">
              <a:spLocks noChangeArrowheads="1"/>
            </p:cNvSpPr>
            <p:nvPr/>
          </p:nvSpPr>
          <p:spPr bwMode="auto">
            <a:xfrm>
              <a:off x="5174" y="7864"/>
              <a:ext cx="953" cy="411"/>
            </a:xfrm>
            <a:prstGeom prst="rect">
              <a:avLst/>
            </a:prstGeom>
            <a:noFill/>
            <a:ln w="9525">
              <a:noFill/>
              <a:miter lim="800000"/>
              <a:headEnd/>
              <a:tailEnd/>
            </a:ln>
          </p:spPr>
          <p:txBody>
            <a:bodyPr/>
            <a:lstStyle/>
            <a:p>
              <a:pPr algn="ctr">
                <a:defRPr/>
              </a:pPr>
              <a:r>
                <a:rPr lang="en-US" dirty="0">
                  <a:latin typeface="+mn-lt"/>
                  <a:cs typeface="+mn-cs"/>
                </a:rPr>
                <a:t> 10.3%</a:t>
              </a:r>
              <a:endParaRPr lang="en-US" sz="2800" dirty="0">
                <a:latin typeface="+mn-lt"/>
                <a:cs typeface="+mn-cs"/>
              </a:endParaRPr>
            </a:p>
          </p:txBody>
        </p:sp>
        <p:sp>
          <p:nvSpPr>
            <p:cNvPr id="239630" name="Text Box 14"/>
            <p:cNvSpPr txBox="1">
              <a:spLocks noChangeArrowheads="1"/>
            </p:cNvSpPr>
            <p:nvPr/>
          </p:nvSpPr>
          <p:spPr bwMode="auto">
            <a:xfrm>
              <a:off x="5568" y="9124"/>
              <a:ext cx="969" cy="418"/>
            </a:xfrm>
            <a:prstGeom prst="rect">
              <a:avLst/>
            </a:prstGeom>
            <a:noFill/>
            <a:ln w="9525">
              <a:noFill/>
              <a:miter lim="800000"/>
              <a:headEnd/>
              <a:tailEnd/>
            </a:ln>
          </p:spPr>
          <p:txBody>
            <a:bodyPr/>
            <a:lstStyle/>
            <a:p>
              <a:pPr>
                <a:defRPr/>
              </a:pPr>
              <a:r>
                <a:rPr lang="en-US" dirty="0">
                  <a:latin typeface="+mn-lt"/>
                  <a:cs typeface="+mn-cs"/>
                </a:rPr>
                <a:t> 12.6%</a:t>
              </a:r>
              <a:endParaRPr lang="en-US" sz="2800" dirty="0">
                <a:latin typeface="+mn-lt"/>
                <a:cs typeface="+mn-cs"/>
              </a:endParaRPr>
            </a:p>
          </p:txBody>
        </p:sp>
        <p:sp>
          <p:nvSpPr>
            <p:cNvPr id="239631" name="Text Box 15"/>
            <p:cNvSpPr txBox="1">
              <a:spLocks noChangeArrowheads="1"/>
            </p:cNvSpPr>
            <p:nvPr/>
          </p:nvSpPr>
          <p:spPr bwMode="auto">
            <a:xfrm>
              <a:off x="8380" y="9653"/>
              <a:ext cx="1247" cy="975"/>
            </a:xfrm>
            <a:prstGeom prst="rect">
              <a:avLst/>
            </a:prstGeom>
            <a:noFill/>
            <a:ln w="9525">
              <a:noFill/>
              <a:miter lim="800000"/>
              <a:headEnd/>
              <a:tailEnd/>
            </a:ln>
          </p:spPr>
          <p:txBody>
            <a:bodyPr/>
            <a:lstStyle/>
            <a:p>
              <a:pPr algn="ctr">
                <a:defRPr/>
              </a:pPr>
              <a:r>
                <a:rPr lang="en-US" dirty="0">
                  <a:latin typeface="+mn-lt"/>
                  <a:cs typeface="+mn-cs"/>
                </a:rPr>
                <a:t>TBI</a:t>
              </a:r>
            </a:p>
            <a:p>
              <a:pPr algn="ctr">
                <a:defRPr/>
              </a:pPr>
              <a:r>
                <a:rPr lang="en-US" dirty="0">
                  <a:latin typeface="+mn-lt"/>
                  <a:cs typeface="+mn-cs"/>
                </a:rPr>
                <a:t> N=227</a:t>
              </a:r>
            </a:p>
            <a:p>
              <a:pPr algn="ctr">
                <a:defRPr/>
              </a:pPr>
              <a:r>
                <a:rPr lang="en-US" dirty="0">
                  <a:latin typeface="+mn-lt"/>
                  <a:cs typeface="+mn-cs"/>
                </a:rPr>
                <a:t>66.8%</a:t>
              </a:r>
              <a:endParaRPr lang="en-US" sz="2800" dirty="0">
                <a:latin typeface="+mn-lt"/>
                <a:cs typeface="+mn-cs"/>
              </a:endParaRPr>
            </a:p>
          </p:txBody>
        </p:sp>
        <p:sp>
          <p:nvSpPr>
            <p:cNvPr id="239632" name="Text Box 16"/>
            <p:cNvSpPr txBox="1">
              <a:spLocks noChangeArrowheads="1"/>
            </p:cNvSpPr>
            <p:nvPr/>
          </p:nvSpPr>
          <p:spPr bwMode="auto">
            <a:xfrm>
              <a:off x="3383" y="7251"/>
              <a:ext cx="1665" cy="977"/>
            </a:xfrm>
            <a:prstGeom prst="rect">
              <a:avLst/>
            </a:prstGeom>
            <a:noFill/>
            <a:ln w="9525">
              <a:noFill/>
              <a:miter lim="800000"/>
              <a:headEnd/>
              <a:tailEnd/>
            </a:ln>
          </p:spPr>
          <p:txBody>
            <a:bodyPr/>
            <a:lstStyle/>
            <a:p>
              <a:pPr algn="ctr">
                <a:defRPr/>
              </a:pPr>
              <a:r>
                <a:rPr lang="en-US" dirty="0">
                  <a:latin typeface="+mn-lt"/>
                  <a:cs typeface="+mn-cs"/>
                </a:rPr>
                <a:t>Chronic Pain </a:t>
              </a:r>
            </a:p>
            <a:p>
              <a:pPr algn="ctr">
                <a:defRPr/>
              </a:pPr>
              <a:r>
                <a:rPr lang="en-US" dirty="0">
                  <a:latin typeface="+mn-lt"/>
                  <a:cs typeface="+mn-cs"/>
                </a:rPr>
                <a:t>N=277</a:t>
              </a:r>
            </a:p>
            <a:p>
              <a:pPr algn="ctr">
                <a:defRPr/>
              </a:pPr>
              <a:r>
                <a:rPr lang="en-US" dirty="0">
                  <a:latin typeface="+mn-lt"/>
                  <a:cs typeface="+mn-cs"/>
                </a:rPr>
                <a:t>81.5%</a:t>
              </a:r>
              <a:endParaRPr lang="en-US" sz="2800" dirty="0">
                <a:latin typeface="+mn-lt"/>
                <a:cs typeface="+mn-cs"/>
              </a:endParaRPr>
            </a:p>
          </p:txBody>
        </p:sp>
        <p:sp>
          <p:nvSpPr>
            <p:cNvPr id="17428" name="Text Box 17"/>
            <p:cNvSpPr txBox="1">
              <a:spLocks noChangeArrowheads="1"/>
            </p:cNvSpPr>
            <p:nvPr/>
          </p:nvSpPr>
          <p:spPr bwMode="auto">
            <a:xfrm>
              <a:off x="3357" y="6332"/>
              <a:ext cx="6786" cy="697"/>
            </a:xfrm>
            <a:prstGeom prst="rect">
              <a:avLst/>
            </a:prstGeom>
            <a:noFill/>
            <a:ln w="9525">
              <a:noFill/>
              <a:miter lim="800000"/>
              <a:headEnd/>
              <a:tailEnd/>
            </a:ln>
          </p:spPr>
          <p:txBody>
            <a:bodyPr/>
            <a:lstStyle/>
            <a:p>
              <a:pPr algn="ctr"/>
              <a:endParaRPr lang="en-US" sz="2400"/>
            </a:p>
          </p:txBody>
        </p:sp>
      </p:grpSp>
      <p:sp>
        <p:nvSpPr>
          <p:cNvPr id="17411" name="Text Box 18"/>
          <p:cNvSpPr txBox="1">
            <a:spLocks noChangeArrowheads="1"/>
          </p:cNvSpPr>
          <p:nvPr/>
        </p:nvSpPr>
        <p:spPr bwMode="auto">
          <a:xfrm>
            <a:off x="457200" y="5638800"/>
            <a:ext cx="7772400" cy="646113"/>
          </a:xfrm>
          <a:prstGeom prst="rect">
            <a:avLst/>
          </a:prstGeom>
          <a:noFill/>
          <a:ln w="9525">
            <a:noFill/>
            <a:miter lim="800000"/>
            <a:headEnd/>
            <a:tailEnd/>
          </a:ln>
        </p:spPr>
        <p:txBody>
          <a:bodyPr>
            <a:spAutoFit/>
          </a:bodyPr>
          <a:lstStyle/>
          <a:p>
            <a:r>
              <a:rPr lang="en-US" sz="1200" b="0"/>
              <a:t>Lew et al., (2009). Prevalence of Chronic Pain, Posttraumatic Stress Disorder and Post-concussive Symptoms in OEF/OIF Veterans: The Polytrauma Clinical Triad. </a:t>
            </a:r>
            <a:r>
              <a:rPr lang="en-US" sz="1200" b="0" i="1"/>
              <a:t>Journal of Rehabilitation Research and Development, 46, </a:t>
            </a:r>
            <a:r>
              <a:rPr lang="en-US" sz="1200" b="0"/>
              <a:t>697-702.</a:t>
            </a:r>
            <a:endParaRPr lang="en-US" sz="1200" b="0" i="1"/>
          </a:p>
        </p:txBody>
      </p:sp>
      <p:sp>
        <p:nvSpPr>
          <p:cNvPr id="22" name="Rectangle 21"/>
          <p:cNvSpPr/>
          <p:nvPr/>
        </p:nvSpPr>
        <p:spPr>
          <a:xfrm>
            <a:off x="609600" y="228600"/>
            <a:ext cx="8534400" cy="1066800"/>
          </a:xfrm>
          <a:prstGeom prst="rect">
            <a:avLst/>
          </a:prstGeom>
        </p:spPr>
        <p:txBody>
          <a:bodyPr>
            <a:spAutoFit/>
          </a:bodyPr>
          <a:lstStyle/>
          <a:p>
            <a:pPr>
              <a:lnSpc>
                <a:spcPts val="3800"/>
              </a:lnSpc>
              <a:defRPr/>
            </a:pPr>
            <a:r>
              <a:rPr lang="en-US" sz="3200" b="0" dirty="0">
                <a:solidFill>
                  <a:schemeClr val="tx2"/>
                </a:solidFill>
                <a:latin typeface="+mj-lt"/>
                <a:cs typeface="+mn-cs"/>
              </a:rPr>
              <a:t>Prevalence of Chronic Pain, PTSD and TBI: </a:t>
            </a:r>
            <a:br>
              <a:rPr lang="en-US" sz="3200" b="0" dirty="0">
                <a:solidFill>
                  <a:schemeClr val="tx2"/>
                </a:solidFill>
                <a:latin typeface="+mj-lt"/>
                <a:cs typeface="+mn-cs"/>
              </a:rPr>
            </a:br>
            <a:r>
              <a:rPr lang="en-US" sz="3200" b="0" dirty="0">
                <a:solidFill>
                  <a:schemeClr val="tx2"/>
                </a:solidFill>
                <a:latin typeface="+mj-lt"/>
                <a:cs typeface="+mn-cs"/>
              </a:rPr>
              <a:t>Sample of 340 OEF/OIF Veterans</a:t>
            </a:r>
          </a:p>
        </p:txBody>
      </p:sp>
      <p:sp>
        <p:nvSpPr>
          <p:cNvPr id="17413" name="TextBox 22"/>
          <p:cNvSpPr txBox="1">
            <a:spLocks noChangeArrowheads="1"/>
          </p:cNvSpPr>
          <p:nvPr/>
        </p:nvSpPr>
        <p:spPr bwMode="auto">
          <a:xfrm>
            <a:off x="3200400" y="6172200"/>
            <a:ext cx="2743200" cy="276225"/>
          </a:xfrm>
          <a:prstGeom prst="rect">
            <a:avLst/>
          </a:prstGeom>
          <a:noFill/>
          <a:ln w="9525">
            <a:noFill/>
            <a:miter lim="800000"/>
            <a:headEnd/>
            <a:tailEnd/>
          </a:ln>
        </p:spPr>
        <p:txBody>
          <a:bodyPr>
            <a:spAutoFit/>
          </a:bodyPr>
          <a:lstStyle/>
          <a:p>
            <a:pPr algn="ctr"/>
            <a:r>
              <a:rPr lang="en-US" sz="1200" b="0"/>
              <a:t>Courtesy of Robert D.  Kerns, PhD</a:t>
            </a:r>
            <a:endParaRPr lang="en-US"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152400"/>
            <a:ext cx="8077200" cy="1066800"/>
          </a:xfrm>
        </p:spPr>
        <p:txBody>
          <a:bodyPr/>
          <a:lstStyle/>
          <a:p>
            <a:r>
              <a:rPr lang="en-US" smtClean="0"/>
              <a:t>PTSD  (DSM-IV criteria)</a:t>
            </a:r>
            <a:br>
              <a:rPr lang="en-US" smtClean="0"/>
            </a:br>
            <a:r>
              <a:rPr lang="en-US" sz="3600" smtClean="0"/>
              <a:t>The person experienced an event:</a:t>
            </a:r>
            <a:endParaRPr lang="en-US" smtClean="0"/>
          </a:p>
        </p:txBody>
      </p:sp>
      <p:sp>
        <p:nvSpPr>
          <p:cNvPr id="18435" name="Rectangle 3"/>
          <p:cNvSpPr>
            <a:spLocks noGrp="1" noChangeArrowheads="1"/>
          </p:cNvSpPr>
          <p:nvPr>
            <p:ph sz="quarter" idx="1"/>
          </p:nvPr>
        </p:nvSpPr>
        <p:spPr>
          <a:xfrm>
            <a:off x="533400" y="1828800"/>
            <a:ext cx="8382000" cy="4191000"/>
          </a:xfrm>
        </p:spPr>
        <p:txBody>
          <a:bodyPr/>
          <a:lstStyle/>
          <a:p>
            <a:r>
              <a:rPr lang="en-US" sz="2800" dirty="0" smtClean="0"/>
              <a:t>1</a:t>
            </a:r>
            <a:r>
              <a:rPr lang="en-US" sz="2400" dirty="0" smtClean="0"/>
              <a:t>) </a:t>
            </a:r>
            <a:r>
              <a:rPr lang="en-US" sz="2800" dirty="0" smtClean="0"/>
              <a:t>The person experienced, witnessed, or was confronted with an event or events that involved: actual or threatened death or serious injury, or a threat to the physical integrity of self or others </a:t>
            </a:r>
          </a:p>
          <a:p>
            <a:r>
              <a:rPr lang="en-US" sz="2800" dirty="0" smtClean="0"/>
              <a:t>2a) The person's response involved intense fear</a:t>
            </a:r>
          </a:p>
          <a:p>
            <a:r>
              <a:rPr lang="en-US" sz="2800" dirty="0" smtClean="0"/>
              <a:t>2b) The person's response involved, helplessness</a:t>
            </a:r>
          </a:p>
          <a:p>
            <a:r>
              <a:rPr lang="en-US" sz="2800" dirty="0" smtClean="0"/>
              <a:t>2c) The person's response involved horror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76200"/>
            <a:ext cx="8153400" cy="1066800"/>
          </a:xfrm>
        </p:spPr>
        <p:txBody>
          <a:bodyPr/>
          <a:lstStyle/>
          <a:p>
            <a:r>
              <a:rPr lang="en-US" smtClean="0"/>
              <a:t>Posttraumatic Stress Disorder</a:t>
            </a:r>
            <a:br>
              <a:rPr lang="en-US" smtClean="0"/>
            </a:br>
            <a:r>
              <a:rPr lang="en-US" smtClean="0"/>
              <a:t>(DSM IV criteria – cont.)</a:t>
            </a:r>
          </a:p>
        </p:txBody>
      </p:sp>
      <p:sp>
        <p:nvSpPr>
          <p:cNvPr id="19459" name="Rectangle 3"/>
          <p:cNvSpPr>
            <a:spLocks noGrp="1" noChangeArrowheads="1"/>
          </p:cNvSpPr>
          <p:nvPr>
            <p:ph sz="quarter" idx="1"/>
          </p:nvPr>
        </p:nvSpPr>
        <p:spPr>
          <a:xfrm>
            <a:off x="609600" y="1752600"/>
            <a:ext cx="3886200" cy="4572000"/>
          </a:xfrm>
        </p:spPr>
        <p:txBody>
          <a:bodyPr/>
          <a:lstStyle/>
          <a:p>
            <a:pPr>
              <a:lnSpc>
                <a:spcPct val="90000"/>
              </a:lnSpc>
              <a:buClr>
                <a:schemeClr val="tx2"/>
              </a:buClr>
              <a:buSzPct val="70000"/>
            </a:pPr>
            <a:r>
              <a:rPr lang="en-US" sz="2300" smtClean="0">
                <a:cs typeface="Arial" pitchFamily="34" charset="0"/>
              </a:rPr>
              <a:t>Re-experiencing /intrusive symptoms (1 of 4)</a:t>
            </a:r>
          </a:p>
          <a:p>
            <a:pPr lvl="1">
              <a:lnSpc>
                <a:spcPct val="90000"/>
              </a:lnSpc>
              <a:buClr>
                <a:schemeClr val="tx2"/>
              </a:buClr>
            </a:pPr>
            <a:r>
              <a:rPr lang="en-US" sz="1800" smtClean="0">
                <a:cs typeface="Arial" pitchFamily="34" charset="0"/>
              </a:rPr>
              <a:t>Flashbacks</a:t>
            </a:r>
          </a:p>
          <a:p>
            <a:pPr lvl="1">
              <a:lnSpc>
                <a:spcPct val="90000"/>
              </a:lnSpc>
              <a:buClr>
                <a:schemeClr val="tx2"/>
              </a:buClr>
            </a:pPr>
            <a:r>
              <a:rPr lang="en-US" sz="1800" smtClean="0">
                <a:cs typeface="Arial" pitchFamily="34" charset="0"/>
              </a:rPr>
              <a:t>Nightmares</a:t>
            </a:r>
          </a:p>
          <a:p>
            <a:pPr lvl="1">
              <a:lnSpc>
                <a:spcPct val="90000"/>
              </a:lnSpc>
              <a:buClr>
                <a:schemeClr val="tx2"/>
              </a:buClr>
            </a:pPr>
            <a:r>
              <a:rPr lang="en-US" sz="1800" smtClean="0">
                <a:cs typeface="Arial" pitchFamily="34" charset="0"/>
              </a:rPr>
              <a:t> intrusive recollections of trauma</a:t>
            </a:r>
          </a:p>
          <a:p>
            <a:pPr lvl="1">
              <a:lnSpc>
                <a:spcPct val="90000"/>
              </a:lnSpc>
              <a:buClr>
                <a:schemeClr val="tx2"/>
              </a:buClr>
            </a:pPr>
            <a:r>
              <a:rPr lang="en-US" sz="1800" smtClean="0">
                <a:cs typeface="Arial" pitchFamily="34" charset="0"/>
              </a:rPr>
              <a:t> intense psychological distress or physiological reactivity </a:t>
            </a:r>
          </a:p>
          <a:p>
            <a:pPr>
              <a:lnSpc>
                <a:spcPct val="90000"/>
              </a:lnSpc>
              <a:buClr>
                <a:schemeClr val="tx2"/>
              </a:buClr>
              <a:buSzPct val="70000"/>
            </a:pPr>
            <a:r>
              <a:rPr lang="en-US" sz="2300" smtClean="0">
                <a:cs typeface="Arial" pitchFamily="34" charset="0"/>
              </a:rPr>
              <a:t>Avoidance/Numbing symptoms (3 of 7)</a:t>
            </a:r>
          </a:p>
          <a:p>
            <a:pPr lvl="1">
              <a:lnSpc>
                <a:spcPct val="90000"/>
              </a:lnSpc>
              <a:buClr>
                <a:schemeClr val="tx2"/>
              </a:buClr>
            </a:pPr>
            <a:r>
              <a:rPr lang="en-US" sz="1800" smtClean="0">
                <a:cs typeface="Arial" pitchFamily="34" charset="0"/>
              </a:rPr>
              <a:t>avoid thoughts feelings or conversations related to trauma</a:t>
            </a:r>
          </a:p>
        </p:txBody>
      </p:sp>
      <p:sp>
        <p:nvSpPr>
          <p:cNvPr id="19460" name="Content Placeholder 4"/>
          <p:cNvSpPr>
            <a:spLocks noGrp="1"/>
          </p:cNvSpPr>
          <p:nvPr>
            <p:ph sz="quarter" idx="2"/>
          </p:nvPr>
        </p:nvSpPr>
        <p:spPr>
          <a:xfrm>
            <a:off x="4845050" y="1828800"/>
            <a:ext cx="3886200" cy="4572000"/>
          </a:xfrm>
        </p:spPr>
        <p:txBody>
          <a:bodyPr/>
          <a:lstStyle/>
          <a:p>
            <a:pPr lvl="1">
              <a:lnSpc>
                <a:spcPct val="90000"/>
              </a:lnSpc>
              <a:buClr>
                <a:schemeClr val="tx2"/>
              </a:buClr>
            </a:pPr>
            <a:r>
              <a:rPr lang="en-US" sz="1800" smtClean="0">
                <a:cs typeface="Arial" pitchFamily="34" charset="0"/>
              </a:rPr>
              <a:t>Avoid situations related to trauma</a:t>
            </a:r>
          </a:p>
          <a:p>
            <a:pPr lvl="1">
              <a:lnSpc>
                <a:spcPct val="90000"/>
              </a:lnSpc>
              <a:buClr>
                <a:schemeClr val="tx2"/>
              </a:buClr>
            </a:pPr>
            <a:r>
              <a:rPr lang="en-US" sz="1800" smtClean="0">
                <a:cs typeface="Arial" pitchFamily="34" charset="0"/>
              </a:rPr>
              <a:t>social withdrawal</a:t>
            </a:r>
          </a:p>
          <a:p>
            <a:pPr lvl="1">
              <a:lnSpc>
                <a:spcPct val="90000"/>
              </a:lnSpc>
              <a:buClr>
                <a:schemeClr val="tx2"/>
              </a:buClr>
            </a:pPr>
            <a:r>
              <a:rPr lang="en-US" sz="1800" smtClean="0">
                <a:cs typeface="Arial" pitchFamily="34" charset="0"/>
              </a:rPr>
              <a:t>emotional numbing</a:t>
            </a:r>
            <a:endParaRPr lang="en-US" sz="2000" smtClean="0">
              <a:cs typeface="Arial" pitchFamily="34" charset="0"/>
            </a:endParaRPr>
          </a:p>
          <a:p>
            <a:pPr>
              <a:lnSpc>
                <a:spcPct val="90000"/>
              </a:lnSpc>
              <a:buClr>
                <a:schemeClr val="tx2"/>
              </a:buClr>
              <a:buSzPct val="70000"/>
            </a:pPr>
            <a:r>
              <a:rPr lang="en-US" sz="2300" smtClean="0">
                <a:cs typeface="Arial" pitchFamily="34" charset="0"/>
              </a:rPr>
              <a:t>Hyper-arousal symptoms (2/5)</a:t>
            </a:r>
          </a:p>
          <a:p>
            <a:pPr lvl="1">
              <a:lnSpc>
                <a:spcPct val="90000"/>
              </a:lnSpc>
              <a:buClr>
                <a:schemeClr val="tx2"/>
              </a:buClr>
            </a:pPr>
            <a:r>
              <a:rPr lang="en-US" sz="1800" smtClean="0">
                <a:cs typeface="Arial" pitchFamily="34" charset="0"/>
              </a:rPr>
              <a:t>sleep disturbance</a:t>
            </a:r>
          </a:p>
          <a:p>
            <a:pPr lvl="1">
              <a:lnSpc>
                <a:spcPct val="90000"/>
              </a:lnSpc>
              <a:buClr>
                <a:schemeClr val="tx2"/>
              </a:buClr>
            </a:pPr>
            <a:r>
              <a:rPr lang="en-US" sz="1800" smtClean="0">
                <a:cs typeface="Arial" pitchFamily="34" charset="0"/>
              </a:rPr>
              <a:t>Poor concentration </a:t>
            </a:r>
          </a:p>
          <a:p>
            <a:pPr lvl="1">
              <a:lnSpc>
                <a:spcPct val="90000"/>
              </a:lnSpc>
              <a:buClr>
                <a:schemeClr val="tx2"/>
              </a:buClr>
            </a:pPr>
            <a:r>
              <a:rPr lang="en-US" sz="1800" smtClean="0">
                <a:cs typeface="Arial" pitchFamily="34" charset="0"/>
              </a:rPr>
              <a:t> outbursts of anger, irritability </a:t>
            </a:r>
          </a:p>
          <a:p>
            <a:pPr lvl="1">
              <a:lnSpc>
                <a:spcPct val="90000"/>
              </a:lnSpc>
              <a:buClr>
                <a:schemeClr val="tx2"/>
              </a:buClr>
            </a:pPr>
            <a:r>
              <a:rPr lang="en-US" sz="1800" smtClean="0">
                <a:cs typeface="Arial" pitchFamily="34" charset="0"/>
              </a:rPr>
              <a:t>exaggerated startle response.</a:t>
            </a:r>
          </a:p>
          <a:p>
            <a:pPr>
              <a:lnSpc>
                <a:spcPct val="90000"/>
              </a:lnSpc>
              <a:buClr>
                <a:schemeClr val="tx2"/>
              </a:buClr>
              <a:buSzPct val="70000"/>
            </a:pPr>
            <a:r>
              <a:rPr lang="en-US" sz="2300" smtClean="0">
                <a:cs typeface="Arial" pitchFamily="34" charset="0"/>
              </a:rPr>
              <a:t>Duration &gt;1 month</a:t>
            </a:r>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12775" y="228600"/>
            <a:ext cx="8153400" cy="990600"/>
          </a:xfrm>
        </p:spPr>
        <p:txBody>
          <a:bodyPr>
            <a:normAutofit fontScale="90000"/>
          </a:bodyPr>
          <a:lstStyle/>
          <a:p>
            <a:pPr>
              <a:defRPr/>
            </a:pPr>
            <a:r>
              <a:rPr lang="en-US" dirty="0" smtClean="0"/>
              <a:t>Emotion Regulation Difficulties</a:t>
            </a:r>
            <a:r>
              <a:rPr lang="en-US" sz="4300" dirty="0" smtClean="0"/>
              <a:t/>
            </a:r>
            <a:br>
              <a:rPr lang="en-US" sz="4300" dirty="0" smtClean="0"/>
            </a:br>
            <a:r>
              <a:rPr lang="en-US" sz="3200" dirty="0" smtClean="0"/>
              <a:t>DSM-IV “Associated Features of PTSD”  </a:t>
            </a:r>
          </a:p>
        </p:txBody>
      </p:sp>
      <p:sp>
        <p:nvSpPr>
          <p:cNvPr id="20483" name="Content Placeholder 5"/>
          <p:cNvSpPr>
            <a:spLocks noGrp="1"/>
          </p:cNvSpPr>
          <p:nvPr>
            <p:ph sz="quarter" idx="1"/>
          </p:nvPr>
        </p:nvSpPr>
        <p:spPr>
          <a:xfrm>
            <a:off x="612775" y="1600200"/>
            <a:ext cx="8153400" cy="4495800"/>
          </a:xfrm>
        </p:spPr>
        <p:txBody>
          <a:bodyPr/>
          <a:lstStyle/>
          <a:p>
            <a:r>
              <a:rPr lang="en-US" sz="3400" smtClean="0">
                <a:cs typeface="Arial" pitchFamily="34" charset="0"/>
              </a:rPr>
              <a:t>Easy provocation, high reactivity to emotionally evocative stimuli,  difficulty calming down</a:t>
            </a:r>
          </a:p>
          <a:p>
            <a:r>
              <a:rPr lang="en-US" sz="3400" smtClean="0">
                <a:cs typeface="Arial" pitchFamily="34" charset="0"/>
              </a:rPr>
              <a:t>Examples:</a:t>
            </a:r>
          </a:p>
          <a:p>
            <a:pPr lvl="1">
              <a:buFont typeface="Wingdings" pitchFamily="2" charset="2"/>
              <a:buChar char="q"/>
            </a:pPr>
            <a:r>
              <a:rPr lang="en-US" sz="3200" smtClean="0">
                <a:cs typeface="Arial" pitchFamily="34" charset="0"/>
              </a:rPr>
              <a:t>fear/dissociation</a:t>
            </a:r>
          </a:p>
          <a:p>
            <a:pPr lvl="1">
              <a:buFont typeface="Wingdings" pitchFamily="2" charset="2"/>
              <a:buChar char="q"/>
            </a:pPr>
            <a:r>
              <a:rPr lang="en-US" sz="3200" smtClean="0">
                <a:cs typeface="Arial" pitchFamily="34" charset="0"/>
              </a:rPr>
              <a:t>anger</a:t>
            </a:r>
          </a:p>
          <a:p>
            <a:pPr lvl="1">
              <a:buFont typeface="Wingdings" pitchFamily="2" charset="2"/>
              <a:buChar char="q"/>
            </a:pPr>
            <a:r>
              <a:rPr lang="en-US" sz="3200" smtClean="0">
                <a:cs typeface="Arial" pitchFamily="34" charset="0"/>
              </a:rPr>
              <a:t>anxiety</a:t>
            </a:r>
          </a:p>
          <a:p>
            <a:pPr lvl="1">
              <a:buFont typeface="Wingdings" pitchFamily="2" charset="2"/>
              <a:buChar char="q"/>
            </a:pPr>
            <a:r>
              <a:rPr lang="en-US" sz="3200" smtClean="0">
                <a:cs typeface="Arial" pitchFamily="34" charset="0"/>
              </a:rPr>
              <a:t>sadness</a:t>
            </a:r>
            <a:endParaRPr lang="en-US" smtClean="0">
              <a:cs typeface="Arial" pitchFamily="34" charset="0"/>
            </a:endParaRPr>
          </a:p>
          <a:p>
            <a:pPr lvl="1">
              <a:lnSpc>
                <a:spcPct val="80000"/>
              </a:lnSpc>
              <a:buClr>
                <a:srgbClr val="9900FF"/>
              </a:buClr>
              <a:buSzPct val="80000"/>
              <a:buFontTx/>
              <a:buNone/>
            </a:pPr>
            <a:r>
              <a:rPr lang="en-US" sz="3200" smtClean="0">
                <a:cs typeface="Arial" pitchFamily="34" charset="0"/>
              </a:rPr>
              <a:t> </a:t>
            </a:r>
          </a:p>
          <a:p>
            <a:endParaRPr lang="en-US" sz="3000" smtClean="0">
              <a:cs typeface="Arial" pitchFamily="34" charset="0"/>
            </a:endParaRPr>
          </a:p>
          <a:p>
            <a:endParaRPr lang="en-US" smtClean="0"/>
          </a:p>
        </p:txBody>
      </p:sp>
      <p:sp>
        <p:nvSpPr>
          <p:cNvPr id="20484" name="TextBox 3"/>
          <p:cNvSpPr txBox="1">
            <a:spLocks noChangeArrowheads="1"/>
          </p:cNvSpPr>
          <p:nvPr/>
        </p:nvSpPr>
        <p:spPr bwMode="auto">
          <a:xfrm>
            <a:off x="5181600" y="4114800"/>
            <a:ext cx="3251200" cy="1435100"/>
          </a:xfrm>
          <a:prstGeom prst="rect">
            <a:avLst/>
          </a:prstGeom>
          <a:noFill/>
          <a:ln w="9525">
            <a:noFill/>
            <a:miter lim="800000"/>
            <a:headEnd/>
            <a:tailEnd/>
          </a:ln>
        </p:spPr>
        <p:txBody>
          <a:bodyPr>
            <a:spAutoFit/>
          </a:bodyPr>
          <a:lstStyle/>
          <a:p>
            <a:r>
              <a:rPr lang="en-US" b="0">
                <a:latin typeface="Tw Cen MT" pitchFamily="34" charset="0"/>
              </a:rPr>
              <a:t>McDonaugh-Coyle et al, 2001 </a:t>
            </a:r>
          </a:p>
          <a:p>
            <a:r>
              <a:rPr lang="en-US" b="0">
                <a:latin typeface="Tw Cen MT" pitchFamily="34" charset="0"/>
              </a:rPr>
              <a:t>Orsillo et al, 2004</a:t>
            </a:r>
          </a:p>
          <a:p>
            <a:r>
              <a:rPr lang="en-US" b="0">
                <a:latin typeface="Tw Cen MT" pitchFamily="34" charset="0"/>
              </a:rPr>
              <a:t>Protopopescu et al, 2005 </a:t>
            </a:r>
          </a:p>
          <a:p>
            <a:r>
              <a:rPr lang="en-US" b="0">
                <a:latin typeface="Tw Cen MT" pitchFamily="34" charset="0"/>
              </a:rPr>
              <a:t>Tull et al, 2007</a:t>
            </a:r>
          </a:p>
          <a:p>
            <a:endParaRPr lang="en-US" sz="1600" b="0"/>
          </a:p>
        </p:txBody>
      </p:sp>
      <p:sp>
        <p:nvSpPr>
          <p:cNvPr id="20485" name="Text Box 6"/>
          <p:cNvSpPr txBox="1">
            <a:spLocks noChangeArrowheads="1"/>
          </p:cNvSpPr>
          <p:nvPr/>
        </p:nvSpPr>
        <p:spPr bwMode="auto">
          <a:xfrm>
            <a:off x="3117850" y="6138863"/>
            <a:ext cx="2901950" cy="307975"/>
          </a:xfrm>
          <a:prstGeom prst="rect">
            <a:avLst/>
          </a:prstGeom>
          <a:noFill/>
          <a:ln w="9525">
            <a:noFill/>
            <a:miter lim="800000"/>
            <a:headEnd/>
            <a:tailEnd/>
          </a:ln>
        </p:spPr>
        <p:txBody>
          <a:bodyPr wrap="none">
            <a:spAutoFit/>
          </a:bodyPr>
          <a:lstStyle/>
          <a:p>
            <a:r>
              <a:rPr lang="en-US" sz="1400" b="0">
                <a:solidFill>
                  <a:schemeClr val="tx2"/>
                </a:solidFill>
              </a:rPr>
              <a:t>Courtesy of Marylene Cloitre, PhD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2775" y="228600"/>
            <a:ext cx="8153400" cy="990600"/>
          </a:xfrm>
        </p:spPr>
        <p:txBody>
          <a:bodyPr>
            <a:normAutofit fontScale="90000"/>
          </a:bodyPr>
          <a:lstStyle/>
          <a:p>
            <a:pPr>
              <a:defRPr/>
            </a:pPr>
            <a:r>
              <a:rPr lang="en-US" sz="4300" dirty="0" smtClean="0"/>
              <a:t>Interpersonal Problems </a:t>
            </a:r>
            <a:br>
              <a:rPr lang="en-US" sz="4300" dirty="0" smtClean="0"/>
            </a:br>
            <a:r>
              <a:rPr lang="en-US" sz="3200" dirty="0" smtClean="0"/>
              <a:t>DSM-IV “Associated Features of PTSD” </a:t>
            </a:r>
          </a:p>
        </p:txBody>
      </p:sp>
      <p:sp>
        <p:nvSpPr>
          <p:cNvPr id="21507" name="Content Placeholder 5"/>
          <p:cNvSpPr>
            <a:spLocks noGrp="1"/>
          </p:cNvSpPr>
          <p:nvPr>
            <p:ph sz="quarter" idx="1"/>
          </p:nvPr>
        </p:nvSpPr>
        <p:spPr>
          <a:xfrm>
            <a:off x="612775" y="1600200"/>
            <a:ext cx="8153400" cy="4495800"/>
          </a:xfrm>
        </p:spPr>
        <p:txBody>
          <a:bodyPr/>
          <a:lstStyle/>
          <a:p>
            <a:r>
              <a:rPr lang="en-US" sz="3400" smtClean="0">
                <a:cs typeface="Arial" pitchFamily="34" charset="0"/>
              </a:rPr>
              <a:t>Marital and dating problems</a:t>
            </a:r>
          </a:p>
          <a:p>
            <a:r>
              <a:rPr lang="en-US" sz="3400" smtClean="0">
                <a:cs typeface="Arial" pitchFamily="34" charset="0"/>
              </a:rPr>
              <a:t>Low satisfaction in relationships</a:t>
            </a:r>
          </a:p>
          <a:p>
            <a:r>
              <a:rPr lang="en-US" sz="3400" smtClean="0">
                <a:cs typeface="Arial" pitchFamily="34" charset="0"/>
              </a:rPr>
              <a:t>Parenting problems</a:t>
            </a:r>
          </a:p>
          <a:p>
            <a:r>
              <a:rPr lang="en-US" sz="3400" smtClean="0">
                <a:cs typeface="Arial" pitchFamily="34" charset="0"/>
              </a:rPr>
              <a:t>Poor functioning at work</a:t>
            </a:r>
          </a:p>
          <a:p>
            <a:r>
              <a:rPr lang="en-US" sz="3400" smtClean="0">
                <a:cs typeface="Arial" pitchFamily="34" charset="0"/>
              </a:rPr>
              <a:t>Social isolation</a:t>
            </a:r>
          </a:p>
          <a:p>
            <a:r>
              <a:rPr lang="en-US" sz="3400" smtClean="0">
                <a:cs typeface="Arial" pitchFamily="34" charset="0"/>
              </a:rPr>
              <a:t>Low perceptions of support </a:t>
            </a:r>
            <a:r>
              <a:rPr lang="en-US" sz="2300" smtClean="0">
                <a:cs typeface="Arial" pitchFamily="34" charset="0"/>
              </a:rPr>
              <a:t> </a:t>
            </a:r>
          </a:p>
          <a:p>
            <a:endParaRPr lang="en-US" sz="3000" smtClean="0">
              <a:cs typeface="Arial" pitchFamily="34" charset="0"/>
            </a:endParaRPr>
          </a:p>
          <a:p>
            <a:endParaRPr lang="en-US" sz="3000" smtClean="0">
              <a:cs typeface="Arial" pitchFamily="34" charset="0"/>
            </a:endParaRPr>
          </a:p>
          <a:p>
            <a:endParaRPr lang="en-US" sz="3000" smtClean="0">
              <a:cs typeface="Arial" pitchFamily="34" charset="0"/>
            </a:endParaRPr>
          </a:p>
          <a:p>
            <a:endParaRPr lang="en-US" sz="3000" smtClean="0">
              <a:cs typeface="Arial" pitchFamily="34" charset="0"/>
            </a:endParaRPr>
          </a:p>
          <a:p>
            <a:endParaRPr lang="en-US" smtClean="0">
              <a:cs typeface="Arial" pitchFamily="34" charset="0"/>
            </a:endParaRPr>
          </a:p>
          <a:p>
            <a:endParaRPr lang="en-US" smtClean="0"/>
          </a:p>
        </p:txBody>
      </p:sp>
      <p:sp>
        <p:nvSpPr>
          <p:cNvPr id="4" name="Rectangle 4"/>
          <p:cNvSpPr txBox="1">
            <a:spLocks noChangeArrowheads="1"/>
          </p:cNvSpPr>
          <p:nvPr/>
        </p:nvSpPr>
        <p:spPr>
          <a:xfrm>
            <a:off x="576263" y="4343400"/>
            <a:ext cx="7772400" cy="1981200"/>
          </a:xfrm>
          <a:prstGeom prst="rect">
            <a:avLst/>
          </a:prstGeom>
        </p:spPr>
        <p:txBody>
          <a:bodyPr/>
          <a:lstStyle/>
          <a:p>
            <a:pPr marL="342900" indent="-342900">
              <a:lnSpc>
                <a:spcPct val="80000"/>
              </a:lnSpc>
              <a:spcBef>
                <a:spcPct val="20000"/>
              </a:spcBef>
              <a:buClr>
                <a:srgbClr val="9900FF"/>
              </a:buClr>
              <a:buSzPct val="80000"/>
              <a:buFont typeface="Wingdings" pitchFamily="2" charset="2"/>
              <a:buChar char="Ø"/>
              <a:defRPr/>
            </a:pPr>
            <a:endParaRPr lang="en-US" sz="2000" b="0" kern="0" dirty="0">
              <a:latin typeface="+mn-lt"/>
              <a:cs typeface="Arial" charset="0"/>
            </a:endParaRPr>
          </a:p>
        </p:txBody>
      </p:sp>
      <p:sp>
        <p:nvSpPr>
          <p:cNvPr id="21509" name="TextBox 4"/>
          <p:cNvSpPr txBox="1">
            <a:spLocks noChangeArrowheads="1"/>
          </p:cNvSpPr>
          <p:nvPr/>
        </p:nvSpPr>
        <p:spPr bwMode="auto">
          <a:xfrm>
            <a:off x="6400800" y="4648200"/>
            <a:ext cx="2438400" cy="915988"/>
          </a:xfrm>
          <a:prstGeom prst="rect">
            <a:avLst/>
          </a:prstGeom>
          <a:noFill/>
          <a:ln w="9525">
            <a:noFill/>
            <a:miter lim="800000"/>
            <a:headEnd/>
            <a:tailEnd/>
          </a:ln>
        </p:spPr>
        <p:txBody>
          <a:bodyPr>
            <a:spAutoFit/>
          </a:bodyPr>
          <a:lstStyle/>
          <a:p>
            <a:r>
              <a:rPr lang="en-US" b="0">
                <a:latin typeface="Tw Cen MT" pitchFamily="34" charset="0"/>
              </a:rPr>
              <a:t>Briere et al, 2004</a:t>
            </a:r>
          </a:p>
          <a:p>
            <a:r>
              <a:rPr lang="en-US" b="0">
                <a:latin typeface="Tw Cen MT" pitchFamily="34" charset="0"/>
              </a:rPr>
              <a:t>Claussen et al, 2002</a:t>
            </a:r>
          </a:p>
          <a:p>
            <a:r>
              <a:rPr lang="en-US" b="0">
                <a:latin typeface="Tw Cen MT" pitchFamily="34" charset="0"/>
              </a:rPr>
              <a:t>Punumaki et al, 2004</a:t>
            </a:r>
          </a:p>
        </p:txBody>
      </p:sp>
      <p:sp>
        <p:nvSpPr>
          <p:cNvPr id="21510" name="Text Box 6"/>
          <p:cNvSpPr txBox="1">
            <a:spLocks noChangeArrowheads="1"/>
          </p:cNvSpPr>
          <p:nvPr/>
        </p:nvSpPr>
        <p:spPr bwMode="auto">
          <a:xfrm>
            <a:off x="3270250" y="6016625"/>
            <a:ext cx="2901950" cy="307975"/>
          </a:xfrm>
          <a:prstGeom prst="rect">
            <a:avLst/>
          </a:prstGeom>
          <a:noFill/>
          <a:ln w="9525">
            <a:noFill/>
            <a:miter lim="800000"/>
            <a:headEnd/>
            <a:tailEnd/>
          </a:ln>
        </p:spPr>
        <p:txBody>
          <a:bodyPr wrap="none">
            <a:spAutoFit/>
          </a:bodyPr>
          <a:lstStyle/>
          <a:p>
            <a:pPr algn="ctr"/>
            <a:r>
              <a:rPr lang="en-US" sz="1400" b="0">
                <a:solidFill>
                  <a:schemeClr val="tx2"/>
                </a:solidFill>
              </a:rPr>
              <a:t>Courtesy of Marylene Cloitre, PhD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612775" y="228600"/>
            <a:ext cx="8153400" cy="990600"/>
          </a:xfrm>
        </p:spPr>
        <p:txBody>
          <a:bodyPr/>
          <a:lstStyle/>
          <a:p>
            <a:pPr>
              <a:lnSpc>
                <a:spcPct val="90000"/>
              </a:lnSpc>
            </a:pPr>
            <a:r>
              <a:rPr lang="en-US" smtClean="0"/>
              <a:t>PTSD as an Emotion Dysregulation Disorder </a:t>
            </a:r>
          </a:p>
        </p:txBody>
      </p:sp>
      <p:sp>
        <p:nvSpPr>
          <p:cNvPr id="22531" name="Rectangle 3"/>
          <p:cNvSpPr>
            <a:spLocks noGrp="1" noChangeArrowheads="1"/>
          </p:cNvSpPr>
          <p:nvPr>
            <p:ph sz="quarter" idx="1"/>
          </p:nvPr>
        </p:nvSpPr>
        <p:spPr>
          <a:xfrm>
            <a:off x="612775" y="1600200"/>
            <a:ext cx="8153400" cy="4495800"/>
          </a:xfrm>
        </p:spPr>
        <p:txBody>
          <a:bodyPr/>
          <a:lstStyle/>
          <a:p>
            <a:r>
              <a:rPr lang="en-US" smtClean="0"/>
              <a:t>Alternating symptoms of hyperarousal and emotional avoidance/numbing (affect dysregulation)</a:t>
            </a:r>
          </a:p>
          <a:p>
            <a:pPr>
              <a:buFontTx/>
              <a:buNone/>
            </a:pPr>
            <a:endParaRPr lang="en-US" smtClean="0"/>
          </a:p>
          <a:p>
            <a:r>
              <a:rPr lang="en-US" smtClean="0"/>
              <a:t>Detachment and constricted affect vs. outbursts of anger and aggressive behaviors</a:t>
            </a:r>
            <a:r>
              <a:rPr lang="en-US" sz="3800" smtClean="0"/>
              <a:t> </a:t>
            </a:r>
          </a:p>
          <a:p>
            <a:endParaRPr lang="en-US" smtClean="0"/>
          </a:p>
        </p:txBody>
      </p:sp>
      <p:sp>
        <p:nvSpPr>
          <p:cNvPr id="22532" name="Text Box 6"/>
          <p:cNvSpPr txBox="1">
            <a:spLocks noChangeArrowheads="1"/>
          </p:cNvSpPr>
          <p:nvPr/>
        </p:nvSpPr>
        <p:spPr bwMode="auto">
          <a:xfrm>
            <a:off x="3270250" y="6016625"/>
            <a:ext cx="2901950" cy="307975"/>
          </a:xfrm>
          <a:prstGeom prst="rect">
            <a:avLst/>
          </a:prstGeom>
          <a:noFill/>
          <a:ln w="9525">
            <a:noFill/>
            <a:miter lim="800000"/>
            <a:headEnd/>
            <a:tailEnd/>
          </a:ln>
        </p:spPr>
        <p:txBody>
          <a:bodyPr wrap="none">
            <a:spAutoFit/>
          </a:bodyPr>
          <a:lstStyle/>
          <a:p>
            <a:pPr algn="ctr"/>
            <a:r>
              <a:rPr lang="en-US" sz="1400" b="0">
                <a:solidFill>
                  <a:schemeClr val="tx2"/>
                </a:solidFill>
              </a:rPr>
              <a:t>Courtesy of Marylene Cloitre, PhD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612775" y="228600"/>
            <a:ext cx="8153400" cy="990600"/>
          </a:xfrm>
        </p:spPr>
        <p:txBody>
          <a:bodyPr/>
          <a:lstStyle/>
          <a:p>
            <a:pPr>
              <a:lnSpc>
                <a:spcPct val="90000"/>
              </a:lnSpc>
            </a:pPr>
            <a:r>
              <a:rPr lang="en-US" smtClean="0"/>
              <a:t>Consequences of </a:t>
            </a:r>
            <a:br>
              <a:rPr lang="en-US" smtClean="0"/>
            </a:br>
            <a:r>
              <a:rPr lang="en-US" smtClean="0"/>
              <a:t>Emotion Regulation Difficulties</a:t>
            </a:r>
          </a:p>
        </p:txBody>
      </p:sp>
      <p:sp>
        <p:nvSpPr>
          <p:cNvPr id="23555" name="Rectangle 3"/>
          <p:cNvSpPr>
            <a:spLocks noGrp="1" noChangeArrowheads="1"/>
          </p:cNvSpPr>
          <p:nvPr>
            <p:ph sz="quarter" idx="1"/>
          </p:nvPr>
        </p:nvSpPr>
        <p:spPr>
          <a:xfrm>
            <a:off x="612775" y="1600200"/>
            <a:ext cx="8153400" cy="4495800"/>
          </a:xfrm>
        </p:spPr>
        <p:txBody>
          <a:bodyPr/>
          <a:lstStyle/>
          <a:p>
            <a:r>
              <a:rPr lang="en-US" sz="3400" smtClean="0"/>
              <a:t>Among problems that Veterans with PTSD complain about - anger is common and distressing to patients</a:t>
            </a:r>
            <a:r>
              <a:rPr lang="en-US" sz="2700" smtClean="0"/>
              <a:t>  </a:t>
            </a:r>
            <a:r>
              <a:rPr lang="en-US" sz="1800" smtClean="0"/>
              <a:t>(Pitman et al, 1987)</a:t>
            </a:r>
          </a:p>
          <a:p>
            <a:r>
              <a:rPr lang="en-US" sz="3400" smtClean="0"/>
              <a:t>Emotional dysregulation is linked to interpersonal disturbances </a:t>
            </a:r>
          </a:p>
          <a:p>
            <a:pPr lvl="1"/>
            <a:r>
              <a:rPr lang="en-US" sz="2400" smtClean="0"/>
              <a:t>In  intimate and  social  relationships </a:t>
            </a:r>
            <a:r>
              <a:rPr lang="en-US" sz="1800" smtClean="0"/>
              <a:t>(Riggs et al, 1992)</a:t>
            </a:r>
          </a:p>
          <a:p>
            <a:pPr lvl="1"/>
            <a:r>
              <a:rPr lang="en-US" sz="2400" smtClean="0"/>
              <a:t>In parent functioning and relationships with children </a:t>
            </a:r>
          </a:p>
          <a:p>
            <a:pPr lvl="2"/>
            <a:r>
              <a:rPr lang="en-US" sz="1800" smtClean="0"/>
              <a:t>(Bosquet &amp; Egeland, 2006; Weems &amp; Silverman, 2006)</a:t>
            </a:r>
          </a:p>
          <a:p>
            <a:pPr>
              <a:buFont typeface="Wingdings" pitchFamily="2" charset="2"/>
              <a:buNone/>
            </a:pPr>
            <a:r>
              <a:rPr lang="en-US" smtClean="0"/>
              <a:t> </a:t>
            </a:r>
          </a:p>
        </p:txBody>
      </p:sp>
      <p:sp>
        <p:nvSpPr>
          <p:cNvPr id="23556" name="Text Box 6"/>
          <p:cNvSpPr txBox="1">
            <a:spLocks noChangeArrowheads="1"/>
          </p:cNvSpPr>
          <p:nvPr/>
        </p:nvSpPr>
        <p:spPr bwMode="auto">
          <a:xfrm>
            <a:off x="3124200" y="6092825"/>
            <a:ext cx="2901950" cy="307975"/>
          </a:xfrm>
          <a:prstGeom prst="rect">
            <a:avLst/>
          </a:prstGeom>
          <a:noFill/>
          <a:ln w="9525">
            <a:noFill/>
            <a:miter lim="800000"/>
            <a:headEnd/>
            <a:tailEnd/>
          </a:ln>
        </p:spPr>
        <p:txBody>
          <a:bodyPr wrap="none">
            <a:spAutoFit/>
          </a:bodyPr>
          <a:lstStyle/>
          <a:p>
            <a:pPr algn="ctr"/>
            <a:r>
              <a:rPr lang="en-US" sz="1400" b="0">
                <a:solidFill>
                  <a:schemeClr val="tx2"/>
                </a:solidFill>
              </a:rPr>
              <a:t>Courtesy of Marylene Cloitre, PhD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txBox="1">
            <a:spLocks noGrp="1"/>
          </p:cNvSpPr>
          <p:nvPr/>
        </p:nvSpPr>
        <p:spPr bwMode="auto">
          <a:xfrm>
            <a:off x="5410200" y="5867400"/>
            <a:ext cx="2590800" cy="304800"/>
          </a:xfrm>
          <a:prstGeom prst="rect">
            <a:avLst/>
          </a:prstGeom>
          <a:noFill/>
          <a:ln w="9525">
            <a:noFill/>
            <a:miter lim="800000"/>
            <a:headEnd/>
            <a:tailEnd/>
          </a:ln>
        </p:spPr>
        <p:txBody>
          <a:bodyPr/>
          <a:lstStyle/>
          <a:p>
            <a:pPr algn="ctr"/>
            <a:r>
              <a:rPr lang="en-US" sz="1400" b="0">
                <a:ea typeface="ヒラギノ角ゴ Pro W3"/>
                <a:cs typeface="ヒラギノ角ゴ Pro W3"/>
              </a:rPr>
              <a:t>Hoge et al, 2008 NEJM</a:t>
            </a:r>
          </a:p>
        </p:txBody>
      </p:sp>
      <p:sp>
        <p:nvSpPr>
          <p:cNvPr id="24579" name="Rectangle 2"/>
          <p:cNvSpPr>
            <a:spLocks noGrp="1" noChangeArrowheads="1"/>
          </p:cNvSpPr>
          <p:nvPr>
            <p:ph type="title"/>
          </p:nvPr>
        </p:nvSpPr>
        <p:spPr>
          <a:xfrm>
            <a:off x="612775" y="228600"/>
            <a:ext cx="8153400" cy="990600"/>
          </a:xfrm>
        </p:spPr>
        <p:txBody>
          <a:bodyPr/>
          <a:lstStyle/>
          <a:p>
            <a:r>
              <a:rPr lang="en-US" smtClean="0"/>
              <a:t>TBI and Rates of PTSD </a:t>
            </a:r>
            <a:br>
              <a:rPr lang="en-US" smtClean="0"/>
            </a:br>
            <a:endParaRPr lang="en-US" sz="2000" smtClean="0"/>
          </a:p>
        </p:txBody>
      </p:sp>
      <p:sp>
        <p:nvSpPr>
          <p:cNvPr id="24580" name="Content Placeholder 5"/>
          <p:cNvSpPr>
            <a:spLocks noGrp="1"/>
          </p:cNvSpPr>
          <p:nvPr>
            <p:ph sz="quarter" idx="1"/>
          </p:nvPr>
        </p:nvSpPr>
        <p:spPr>
          <a:xfrm>
            <a:off x="612775" y="1600200"/>
            <a:ext cx="8153400" cy="4495800"/>
          </a:xfrm>
        </p:spPr>
        <p:txBody>
          <a:bodyPr/>
          <a:lstStyle/>
          <a:p>
            <a:pPr>
              <a:buFontTx/>
              <a:buNone/>
            </a:pPr>
            <a:r>
              <a:rPr lang="en-US" sz="2400" smtClean="0"/>
              <a:t>2525 Army infantry soldiers 3-4 months after return from year long deployment (completed at time of return to US)</a:t>
            </a:r>
            <a:endParaRPr lang="en-US" sz="1200" smtClean="0"/>
          </a:p>
        </p:txBody>
      </p:sp>
      <p:graphicFrame>
        <p:nvGraphicFramePr>
          <p:cNvPr id="145430" name="Group 22"/>
          <p:cNvGraphicFramePr>
            <a:graphicFrameLocks noGrp="1"/>
          </p:cNvGraphicFramePr>
          <p:nvPr/>
        </p:nvGraphicFramePr>
        <p:xfrm>
          <a:off x="609600" y="2895600"/>
          <a:ext cx="8059738" cy="2469833"/>
        </p:xfrm>
        <a:graphic>
          <a:graphicData uri="http://schemas.openxmlformats.org/drawingml/2006/table">
            <a:tbl>
              <a:tblPr/>
              <a:tblGrid>
                <a:gridCol w="2014538"/>
                <a:gridCol w="2014537"/>
                <a:gridCol w="2016125"/>
                <a:gridCol w="2014538"/>
              </a:tblGrid>
              <a:tr h="5715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300" b="1" i="0" u="none" strike="noStrike" cap="none" normalizeH="0" baseline="0" smtClean="0">
                          <a:ln>
                            <a:noFill/>
                          </a:ln>
                          <a:solidFill>
                            <a:schemeClr val="tx1"/>
                          </a:solidFill>
                          <a:effectLst/>
                          <a:latin typeface="Times New Roman" pitchFamily="18" charset="0"/>
                          <a:cs typeface="Arial" pitchFamily="34" charset="0"/>
                        </a:rPr>
                        <a:t>Injury with loss of Consciousness (n=124)</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300" b="1" i="0" u="none" strike="noStrike" cap="none" normalizeH="0" baseline="0" smtClean="0">
                          <a:ln>
                            <a:noFill/>
                          </a:ln>
                          <a:solidFill>
                            <a:schemeClr val="tx1"/>
                          </a:solidFill>
                          <a:effectLst/>
                          <a:latin typeface="Times New Roman" pitchFamily="18" charset="0"/>
                          <a:cs typeface="Arial" pitchFamily="34" charset="0"/>
                        </a:rPr>
                        <a:t>Injured with Altered mental Status (n=260)</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300" b="1" i="0" u="none" strike="noStrike" cap="none" normalizeH="0" baseline="0" smtClean="0">
                          <a:ln>
                            <a:noFill/>
                          </a:ln>
                          <a:solidFill>
                            <a:schemeClr val="tx1"/>
                          </a:solidFill>
                          <a:effectLst/>
                          <a:latin typeface="Times New Roman" pitchFamily="18" charset="0"/>
                          <a:cs typeface="Arial" pitchFamily="34" charset="0"/>
                        </a:rPr>
                        <a:t>Other Injury</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300" b="1" i="0" u="none" strike="noStrike" cap="none" normalizeH="0" baseline="0" smtClean="0">
                          <a:ln>
                            <a:noFill/>
                          </a:ln>
                          <a:solidFill>
                            <a:schemeClr val="tx1"/>
                          </a:solidFill>
                          <a:effectLst/>
                          <a:latin typeface="Times New Roman" pitchFamily="18" charset="0"/>
                          <a:cs typeface="Arial" pitchFamily="34" charset="0"/>
                        </a:rPr>
                        <a:t>(n=435) </a:t>
                      </a:r>
                      <a:endParaRPr kumimoji="0" lang="en-US" sz="2300" b="1" i="0" u="none" strike="noStrike" cap="none" normalizeH="0" baseline="0" smtClean="0">
                        <a:ln>
                          <a:noFill/>
                        </a:ln>
                        <a:solidFill>
                          <a:srgbClr val="FFCCFF"/>
                        </a:solidFill>
                        <a:effectLst/>
                        <a:latin typeface="Times New Roman" pitchFamily="18" charset="0"/>
                        <a:cs typeface="Arial" pitchFamily="34" charset="0"/>
                      </a:endParaRP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300" b="1" i="0" u="none" strike="noStrike" cap="none" normalizeH="0" baseline="0" smtClean="0">
                          <a:ln>
                            <a:noFill/>
                          </a:ln>
                          <a:solidFill>
                            <a:schemeClr val="tx1"/>
                          </a:solidFill>
                          <a:effectLst/>
                          <a:latin typeface="Times New Roman" pitchFamily="18" charset="0"/>
                          <a:cs typeface="Arial" pitchFamily="34" charset="0"/>
                        </a:rPr>
                        <a:t>No Injury</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300" b="1" i="0" u="none" strike="noStrike" cap="none" normalizeH="0" baseline="0" smtClean="0">
                          <a:ln>
                            <a:noFill/>
                          </a:ln>
                          <a:solidFill>
                            <a:schemeClr val="tx1"/>
                          </a:solidFill>
                          <a:effectLst/>
                          <a:latin typeface="Times New Roman" pitchFamily="18" charset="0"/>
                          <a:cs typeface="Arial" pitchFamily="34" charset="0"/>
                        </a:rPr>
                        <a:t>(n=1706)</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63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100" b="0" i="0" u="none" strike="noStrike" cap="none" normalizeH="0" baseline="0" smtClean="0">
                          <a:ln>
                            <a:noFill/>
                          </a:ln>
                          <a:solidFill>
                            <a:schemeClr val="tx1"/>
                          </a:solidFill>
                          <a:effectLst/>
                          <a:latin typeface="Times New Roman" pitchFamily="18" charset="0"/>
                          <a:cs typeface="Arial" pitchFamily="34" charset="0"/>
                        </a:rPr>
                        <a:t>43%</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100" b="0" i="0" u="none" strike="noStrike" cap="none" normalizeH="0" baseline="0" smtClean="0">
                          <a:ln>
                            <a:noFill/>
                          </a:ln>
                          <a:solidFill>
                            <a:schemeClr val="tx1"/>
                          </a:solidFill>
                          <a:effectLst/>
                          <a:latin typeface="Times New Roman" pitchFamily="18" charset="0"/>
                          <a:cs typeface="Arial" pitchFamily="34" charset="0"/>
                        </a:rPr>
                        <a:t>27%</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100" b="0" i="0" u="none" strike="noStrike" cap="none" normalizeH="0" baseline="0" smtClean="0">
                          <a:ln>
                            <a:noFill/>
                          </a:ln>
                          <a:solidFill>
                            <a:schemeClr val="tx1"/>
                          </a:solidFill>
                          <a:effectLst/>
                          <a:latin typeface="Times New Roman" pitchFamily="18" charset="0"/>
                          <a:cs typeface="Arial" pitchFamily="34" charset="0"/>
                        </a:rPr>
                        <a:t>16%</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100" b="0" i="0" u="none" strike="noStrike" cap="none" normalizeH="0" baseline="0" smtClean="0">
                          <a:ln>
                            <a:noFill/>
                          </a:ln>
                          <a:solidFill>
                            <a:schemeClr val="tx1"/>
                          </a:solidFill>
                          <a:effectLst/>
                          <a:latin typeface="Times New Roman" pitchFamily="18" charset="0"/>
                          <a:cs typeface="Arial" pitchFamily="34" charset="0"/>
                        </a:rPr>
                        <a:t>9.7%</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12775" y="228600"/>
            <a:ext cx="8153400" cy="990600"/>
          </a:xfrm>
        </p:spPr>
        <p:txBody>
          <a:bodyPr/>
          <a:lstStyle/>
          <a:p>
            <a:r>
              <a:rPr lang="en-US" smtClean="0"/>
              <a:t>VA TBI/PTSD study</a:t>
            </a:r>
          </a:p>
        </p:txBody>
      </p:sp>
      <p:sp>
        <p:nvSpPr>
          <p:cNvPr id="36866" name="Rectangle 4"/>
          <p:cNvSpPr>
            <a:spLocks noChangeArrowheads="1"/>
          </p:cNvSpPr>
          <p:nvPr/>
        </p:nvSpPr>
        <p:spPr bwMode="auto">
          <a:xfrm>
            <a:off x="609600" y="1600200"/>
            <a:ext cx="8077200" cy="4648200"/>
          </a:xfrm>
          <a:prstGeom prst="rect">
            <a:avLst/>
          </a:prstGeom>
          <a:noFill/>
          <a:ln w="9525">
            <a:noFill/>
            <a:miter lim="800000"/>
            <a:headEnd/>
            <a:tailEnd/>
          </a:ln>
        </p:spPr>
        <p:txBody>
          <a:bodyPr/>
          <a:lstStyle/>
          <a:p>
            <a:pPr marL="342900" indent="-342900">
              <a:buClr>
                <a:schemeClr val="accent2"/>
              </a:buClr>
              <a:buSzPct val="70000"/>
              <a:buFont typeface="Wingdings" pitchFamily="2" charset="2"/>
              <a:buChar char="q"/>
              <a:defRPr/>
            </a:pPr>
            <a:r>
              <a:rPr lang="en-US" sz="3200" b="0" dirty="0">
                <a:solidFill>
                  <a:srgbClr val="00133A"/>
                </a:solidFill>
                <a:latin typeface="+mn-lt"/>
              </a:rPr>
              <a:t>Study Population</a:t>
            </a:r>
          </a:p>
          <a:p>
            <a:pPr marL="742950" lvl="1" indent="-285750">
              <a:buClr>
                <a:schemeClr val="accent1"/>
              </a:buClr>
              <a:buSzPct val="70000"/>
              <a:buFont typeface="Wingdings" pitchFamily="2" charset="2"/>
              <a:buChar char="q"/>
              <a:defRPr/>
            </a:pPr>
            <a:r>
              <a:rPr lang="en-US" b="0" dirty="0">
                <a:solidFill>
                  <a:srgbClr val="00133A"/>
                </a:solidFill>
                <a:latin typeface="+mn-lt"/>
              </a:rPr>
              <a:t>DOD/DMDC roster of National Guard/Reserve or separated active-duty who served in Afghanistan or Iraq</a:t>
            </a:r>
          </a:p>
          <a:p>
            <a:pPr marL="742950" lvl="1" indent="-285750">
              <a:buClr>
                <a:schemeClr val="accent1"/>
              </a:buClr>
              <a:buSzPct val="70000"/>
              <a:buFont typeface="Wingdings" pitchFamily="2" charset="2"/>
              <a:buChar char="q"/>
              <a:defRPr/>
            </a:pPr>
            <a:r>
              <a:rPr lang="en-US" b="0" dirty="0">
                <a:solidFill>
                  <a:srgbClr val="00133A"/>
                </a:solidFill>
                <a:latin typeface="+mn-lt"/>
              </a:rPr>
              <a:t>Residence in Mid-Atlantic </a:t>
            </a:r>
          </a:p>
          <a:p>
            <a:pPr marL="742950" lvl="1" indent="-285750">
              <a:buClr>
                <a:schemeClr val="accent1"/>
              </a:buClr>
              <a:buSzPct val="70000"/>
              <a:defRPr/>
            </a:pPr>
            <a:endParaRPr lang="en-US" b="0" dirty="0">
              <a:solidFill>
                <a:srgbClr val="00133A"/>
              </a:solidFill>
              <a:latin typeface="+mn-lt"/>
            </a:endParaRPr>
          </a:p>
          <a:p>
            <a:pPr marL="342900" indent="-342900">
              <a:buClr>
                <a:schemeClr val="accent2"/>
              </a:buClr>
              <a:buSzPct val="70000"/>
              <a:buFont typeface="Wingdings" pitchFamily="2" charset="2"/>
              <a:buChar char="q"/>
              <a:defRPr/>
            </a:pPr>
            <a:r>
              <a:rPr lang="en-US" sz="3200" b="0" dirty="0">
                <a:solidFill>
                  <a:srgbClr val="00133A"/>
                </a:solidFill>
                <a:latin typeface="+mn-lt"/>
              </a:rPr>
              <a:t>Postal Survey:  anonymous</a:t>
            </a:r>
          </a:p>
          <a:p>
            <a:pPr marL="342900" indent="-342900">
              <a:buClr>
                <a:schemeClr val="accent2"/>
              </a:buClr>
              <a:buSzPct val="70000"/>
              <a:defRPr/>
            </a:pPr>
            <a:r>
              <a:rPr lang="en-US" sz="3200" b="0" dirty="0">
                <a:solidFill>
                  <a:srgbClr val="00133A"/>
                </a:solidFill>
                <a:latin typeface="+mn-lt"/>
              </a:rPr>
              <a:t>		</a:t>
            </a:r>
          </a:p>
          <a:p>
            <a:pPr marL="342900" indent="-342900">
              <a:buClr>
                <a:schemeClr val="accent2"/>
              </a:buClr>
              <a:buSzPct val="70000"/>
              <a:buFont typeface="Wingdings" pitchFamily="2" charset="2"/>
              <a:buChar char="q"/>
              <a:defRPr/>
            </a:pPr>
            <a:r>
              <a:rPr lang="en-US" sz="3200" b="0" dirty="0">
                <a:solidFill>
                  <a:srgbClr val="00133A"/>
                </a:solidFill>
                <a:latin typeface="+mn-lt"/>
              </a:rPr>
              <a:t>Instrument </a:t>
            </a:r>
          </a:p>
          <a:p>
            <a:pPr marL="742950" lvl="1" indent="-285750">
              <a:buClr>
                <a:schemeClr val="accent1"/>
              </a:buClr>
              <a:buSzPct val="70000"/>
              <a:buFont typeface="Wingdings" pitchFamily="2" charset="2"/>
              <a:buChar char="q"/>
              <a:defRPr/>
            </a:pPr>
            <a:r>
              <a:rPr lang="en-US" b="0" dirty="0">
                <a:solidFill>
                  <a:srgbClr val="00133A"/>
                </a:solidFill>
                <a:latin typeface="+mn-lt"/>
              </a:rPr>
              <a:t>Post Traumatic Stress Disorder Checklist-17</a:t>
            </a:r>
          </a:p>
          <a:p>
            <a:pPr marL="742950" lvl="1" indent="-285750">
              <a:buClr>
                <a:schemeClr val="accent1"/>
              </a:buClr>
              <a:buSzPct val="70000"/>
              <a:buFont typeface="Wingdings" pitchFamily="2" charset="2"/>
              <a:buChar char="q"/>
              <a:defRPr/>
            </a:pPr>
            <a:r>
              <a:rPr lang="en-US" b="0" dirty="0">
                <a:solidFill>
                  <a:srgbClr val="00133A"/>
                </a:solidFill>
                <a:latin typeface="+mn-lt"/>
              </a:rPr>
              <a:t>Brief Traumatic Brain Injury Screen </a:t>
            </a:r>
          </a:p>
          <a:p>
            <a:pPr marL="1200150" lvl="3" indent="-285750">
              <a:buClr>
                <a:schemeClr val="accent2"/>
              </a:buClr>
              <a:buSzPct val="70000"/>
              <a:buFont typeface="Wingdings" pitchFamily="2" charset="2"/>
              <a:buChar char="§"/>
              <a:defRPr/>
            </a:pPr>
            <a:r>
              <a:rPr lang="en-US" b="0" dirty="0">
                <a:solidFill>
                  <a:srgbClr val="00133A"/>
                </a:solidFill>
                <a:latin typeface="+mn-lt"/>
              </a:rPr>
              <a:t>History of injury in combat theater</a:t>
            </a:r>
          </a:p>
          <a:p>
            <a:pPr marL="1200150" lvl="3" indent="-285750">
              <a:buClr>
                <a:schemeClr val="accent2"/>
              </a:buClr>
              <a:buSzPct val="70000"/>
              <a:buFont typeface="Wingdings" pitchFamily="2" charset="2"/>
              <a:buChar char="§"/>
              <a:defRPr/>
            </a:pPr>
            <a:r>
              <a:rPr lang="en-US" b="0" dirty="0">
                <a:solidFill>
                  <a:srgbClr val="00133A"/>
                </a:solidFill>
                <a:latin typeface="+mn-lt"/>
              </a:rPr>
              <a:t>Immediate symptoms post-injury</a:t>
            </a:r>
          </a:p>
          <a:p>
            <a:pPr marL="1200150" lvl="3" indent="-285750">
              <a:buClr>
                <a:schemeClr val="accent2"/>
              </a:buClr>
              <a:buSzPct val="70000"/>
              <a:buFont typeface="Wingdings" pitchFamily="2" charset="2"/>
              <a:buChar char="§"/>
              <a:defRPr/>
            </a:pPr>
            <a:r>
              <a:rPr lang="en-US" b="0" dirty="0">
                <a:solidFill>
                  <a:srgbClr val="00133A"/>
                </a:solidFill>
                <a:latin typeface="+mn-lt"/>
              </a:rPr>
              <a:t>Persistent symptoms</a:t>
            </a:r>
          </a:p>
          <a:p>
            <a:pPr marL="342900" indent="-342900">
              <a:defRPr/>
            </a:pPr>
            <a:endParaRPr lang="en-US" sz="3200" dirty="0"/>
          </a:p>
        </p:txBody>
      </p:sp>
      <p:sp>
        <p:nvSpPr>
          <p:cNvPr id="25604" name="TextBox 3"/>
          <p:cNvSpPr txBox="1">
            <a:spLocks noChangeArrowheads="1"/>
          </p:cNvSpPr>
          <p:nvPr/>
        </p:nvSpPr>
        <p:spPr bwMode="auto">
          <a:xfrm>
            <a:off x="5181600" y="5867400"/>
            <a:ext cx="2273300" cy="307975"/>
          </a:xfrm>
          <a:prstGeom prst="rect">
            <a:avLst/>
          </a:prstGeom>
          <a:noFill/>
          <a:ln w="9525">
            <a:noFill/>
            <a:miter lim="800000"/>
            <a:headEnd/>
            <a:tailEnd/>
          </a:ln>
        </p:spPr>
        <p:txBody>
          <a:bodyPr wrap="none">
            <a:spAutoFit/>
          </a:bodyPr>
          <a:lstStyle/>
          <a:p>
            <a:r>
              <a:rPr lang="en-US" sz="1400" b="0"/>
              <a:t>Schneiderman et al., 2008</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228600"/>
            <a:ext cx="8001000" cy="1143000"/>
          </a:xfrm>
        </p:spPr>
        <p:txBody>
          <a:bodyPr/>
          <a:lstStyle/>
          <a:p>
            <a:r>
              <a:rPr lang="en-US" sz="2800" dirty="0" smtClean="0"/>
              <a:t>Injury, </a:t>
            </a:r>
            <a:r>
              <a:rPr lang="en-US" sz="2800" dirty="0" err="1" smtClean="0"/>
              <a:t>mTBI</a:t>
            </a:r>
            <a:r>
              <a:rPr lang="en-US" sz="2800" dirty="0" smtClean="0"/>
              <a:t> and prevalence of PTSD and post-concussive symptoms in combat theaters</a:t>
            </a:r>
          </a:p>
        </p:txBody>
      </p:sp>
      <p:sp>
        <p:nvSpPr>
          <p:cNvPr id="26627" name="Rectangle 3"/>
          <p:cNvSpPr>
            <a:spLocks noGrp="1" noChangeArrowheads="1"/>
          </p:cNvSpPr>
          <p:nvPr>
            <p:ph sz="quarter" idx="1"/>
          </p:nvPr>
        </p:nvSpPr>
        <p:spPr>
          <a:xfrm>
            <a:off x="381000" y="1828800"/>
            <a:ext cx="8229600" cy="4038600"/>
          </a:xfrm>
        </p:spPr>
        <p:txBody>
          <a:bodyPr/>
          <a:lstStyle/>
          <a:p>
            <a:r>
              <a:rPr lang="en-US" sz="2800" smtClean="0"/>
              <a:t>44% reported at least one injury mechanism </a:t>
            </a:r>
          </a:p>
          <a:p>
            <a:r>
              <a:rPr lang="en-US" sz="2800" smtClean="0"/>
              <a:t>12% had a history of mild TBI in combat theaters based on immediate symptoms post-injury.</a:t>
            </a:r>
          </a:p>
          <a:p>
            <a:r>
              <a:rPr lang="en-US" sz="2800" smtClean="0"/>
              <a:t>11% reported symptoms that met conventional threshold for PTSD</a:t>
            </a:r>
          </a:p>
          <a:p>
            <a:r>
              <a:rPr lang="en-US" sz="2800" smtClean="0"/>
              <a:t>35% with mTBI reported 3 or more persistent symptoms that they said were due to head injury (4% of entire population)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txBox="1">
            <a:spLocks noGrp="1"/>
          </p:cNvSpPr>
          <p:nvPr/>
        </p:nvSpPr>
        <p:spPr bwMode="auto">
          <a:xfrm>
            <a:off x="5410200" y="6172200"/>
            <a:ext cx="3352800" cy="609600"/>
          </a:xfrm>
          <a:prstGeom prst="rect">
            <a:avLst/>
          </a:prstGeom>
          <a:noFill/>
          <a:ln w="9525">
            <a:noFill/>
            <a:miter lim="800000"/>
            <a:headEnd/>
            <a:tailEnd/>
          </a:ln>
        </p:spPr>
        <p:txBody>
          <a:bodyPr/>
          <a:lstStyle/>
          <a:p>
            <a:pPr algn="ctr"/>
            <a:r>
              <a:rPr lang="en-US" sz="1200"/>
              <a:t>VA office of Public Health</a:t>
            </a:r>
          </a:p>
          <a:p>
            <a:pPr algn="ctr"/>
            <a:r>
              <a:rPr lang="en-US" sz="1200"/>
              <a:t>Cumulative from 1st Quarter FY 2002 through 2nd Quarter FY 2011</a:t>
            </a:r>
          </a:p>
        </p:txBody>
      </p:sp>
      <p:graphicFrame>
        <p:nvGraphicFramePr>
          <p:cNvPr id="47161" name="Group 57"/>
          <p:cNvGraphicFramePr>
            <a:graphicFrameLocks noGrp="1"/>
          </p:cNvGraphicFramePr>
          <p:nvPr>
            <p:ph idx="4294967295"/>
          </p:nvPr>
        </p:nvGraphicFramePr>
        <p:xfrm>
          <a:off x="609600" y="1143000"/>
          <a:ext cx="7848600" cy="4416431"/>
        </p:xfrm>
        <a:graphic>
          <a:graphicData uri="http://schemas.openxmlformats.org/drawingml/2006/table">
            <a:tbl>
              <a:tblPr/>
              <a:tblGrid>
                <a:gridCol w="5562600"/>
                <a:gridCol w="1143000"/>
                <a:gridCol w="1143000"/>
              </a:tblGrid>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Diagnosis (Broad ICD-9 Categories)**</a:t>
                      </a:r>
                    </a:p>
                  </a:txBody>
                  <a:tcPr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Frequency</a:t>
                      </a:r>
                    </a:p>
                  </a:txBody>
                  <a:tcPr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Percent</a:t>
                      </a:r>
                      <a:r>
                        <a:rPr kumimoji="0" lang="en-US" sz="1400" b="1" i="0" u="none" strike="noStrike" cap="none" normalizeH="0" baseline="30000" smtClean="0">
                          <a:ln>
                            <a:noFill/>
                          </a:ln>
                          <a:solidFill>
                            <a:schemeClr val="tx1"/>
                          </a:solidFill>
                          <a:effectLst/>
                          <a:latin typeface="Arial" charset="0"/>
                        </a:rPr>
                        <a:t>†</a:t>
                      </a:r>
                      <a:endParaRPr kumimoji="0" lang="en-US" sz="1400" b="1" i="0" u="none" strike="noStrike" cap="none" normalizeH="0" baseline="0" smtClean="0">
                        <a:ln>
                          <a:noFill/>
                        </a:ln>
                        <a:solidFill>
                          <a:schemeClr val="tx1"/>
                        </a:solidFill>
                        <a:effectLst/>
                        <a:latin typeface="Arial" charset="0"/>
                      </a:endParaRPr>
                    </a:p>
                  </a:txBody>
                  <a:tcPr marT="0" marB="0" anchor="ctr" horzOverflow="overflow">
                    <a:lnL>
                      <a:noFill/>
                    </a:lnL>
                    <a:lnR>
                      <a:noFill/>
                    </a:lnR>
                    <a:lnT>
                      <a:noFill/>
                    </a:lnT>
                    <a:lnB>
                      <a:noFill/>
                    </a:lnB>
                    <a:lnTlToBr>
                      <a:noFill/>
                    </a:lnTlToBr>
                    <a:lnBlToTr>
                      <a:noFill/>
                    </a:lnBlToTr>
                    <a:noFill/>
                  </a:tcPr>
                </a:tc>
              </a:tr>
              <a:tr h="269875">
                <a:tc>
                  <a:txBody>
                    <a:bodyPr/>
                    <a:lstStyle/>
                    <a:p>
                      <a:pPr algn="l" rtl="0" fontAlgn="ctr"/>
                      <a:r>
                        <a:rPr lang="en-US" sz="1400" b="0" i="0" u="none" strike="noStrike">
                          <a:solidFill>
                            <a:srgbClr val="000000"/>
                          </a:solidFill>
                          <a:latin typeface="Arial"/>
                        </a:rPr>
                        <a:t>Diseases of Musculoskeletal System/Connective System (710-739)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377,205</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dirty="0">
                          <a:solidFill>
                            <a:srgbClr val="000000"/>
                          </a:solidFill>
                          <a:latin typeface="Arial"/>
                        </a:rPr>
                        <a:t>55.2</a:t>
                      </a:r>
                    </a:p>
                  </a:txBody>
                  <a:tcPr marL="9525" marR="9525" marT="9525" marB="0" anchor="b">
                    <a:lnL>
                      <a:noFill/>
                    </a:lnL>
                    <a:lnR>
                      <a:noFill/>
                    </a:lnR>
                    <a:lnT>
                      <a:noFill/>
                    </a:lnT>
                    <a:lnB>
                      <a:noFill/>
                    </a:lnB>
                    <a:lnTlToBr>
                      <a:noFill/>
                    </a:lnTlToBr>
                    <a:lnBlToTr>
                      <a:noFill/>
                    </a:lnBlToTr>
                    <a:noFill/>
                  </a:tcPr>
                </a:tc>
              </a:tr>
              <a:tr h="271463">
                <a:tc>
                  <a:txBody>
                    <a:bodyPr/>
                    <a:lstStyle/>
                    <a:p>
                      <a:pPr algn="l" rtl="0" fontAlgn="ctr"/>
                      <a:r>
                        <a:rPr lang="en-US" sz="1400" b="0" i="0" u="none" strike="noStrike" dirty="0">
                          <a:solidFill>
                            <a:srgbClr val="000000"/>
                          </a:solidFill>
                          <a:latin typeface="Arial"/>
                        </a:rPr>
                        <a:t>Mental Disorders (290-319)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349,786</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51.2</a:t>
                      </a:r>
                    </a:p>
                  </a:txBody>
                  <a:tcPr marL="9525" marR="9525" marT="9525" marB="0" anchor="b">
                    <a:lnL>
                      <a:noFill/>
                    </a:lnL>
                    <a:lnR>
                      <a:noFill/>
                    </a:lnR>
                    <a:lnT>
                      <a:noFill/>
                    </a:lnT>
                    <a:lnB>
                      <a:noFill/>
                    </a:lnB>
                    <a:lnTlToBr>
                      <a:noFill/>
                    </a:lnTlToBr>
                    <a:lnBlToTr>
                      <a:noFill/>
                    </a:lnBlToTr>
                    <a:noFill/>
                  </a:tcPr>
                </a:tc>
              </a:tr>
              <a:tr h="271463">
                <a:tc>
                  <a:txBody>
                    <a:bodyPr/>
                    <a:lstStyle/>
                    <a:p>
                      <a:pPr algn="l" rtl="0" fontAlgn="ctr"/>
                      <a:r>
                        <a:rPr lang="en-US" sz="1400" b="0" i="0" u="none" strike="noStrike">
                          <a:solidFill>
                            <a:srgbClr val="000000"/>
                          </a:solidFill>
                          <a:latin typeface="Arial"/>
                        </a:rPr>
                        <a:t>Symptoms, Signs and Ill Defined Conditions (780-799)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341,019</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49.9</a:t>
                      </a:r>
                    </a:p>
                  </a:txBody>
                  <a:tcPr marL="9525" marR="9525" marT="9525" marB="0" anchor="b">
                    <a:lnL>
                      <a:noFill/>
                    </a:lnL>
                    <a:lnR>
                      <a:noFill/>
                    </a:lnR>
                    <a:lnT>
                      <a:noFill/>
                    </a:lnT>
                    <a:lnB>
                      <a:noFill/>
                    </a:lnB>
                    <a:lnTlToBr>
                      <a:noFill/>
                    </a:lnTlToBr>
                    <a:lnBlToTr>
                      <a:noFill/>
                    </a:lnBlToTr>
                    <a:noFill/>
                  </a:tcPr>
                </a:tc>
              </a:tr>
              <a:tr h="269875">
                <a:tc>
                  <a:txBody>
                    <a:bodyPr/>
                    <a:lstStyle/>
                    <a:p>
                      <a:pPr algn="l" rtl="0" fontAlgn="ctr"/>
                      <a:r>
                        <a:rPr lang="en-US" sz="1400" b="0" i="0" u="none" strike="noStrike">
                          <a:solidFill>
                            <a:srgbClr val="000000"/>
                          </a:solidFill>
                          <a:latin typeface="Arial"/>
                        </a:rPr>
                        <a:t>Diseases of Nervous System/ Sense Organs (320-389)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294,433</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43.1</a:t>
                      </a:r>
                    </a:p>
                  </a:txBody>
                  <a:tcPr marL="9525" marR="9525" marT="9525" marB="0" anchor="b">
                    <a:lnL>
                      <a:noFill/>
                    </a:lnL>
                    <a:lnR>
                      <a:noFill/>
                    </a:lnR>
                    <a:lnT>
                      <a:noFill/>
                    </a:lnT>
                    <a:lnB>
                      <a:noFill/>
                    </a:lnB>
                    <a:lnTlToBr>
                      <a:noFill/>
                    </a:lnTlToBr>
                    <a:lnBlToTr>
                      <a:noFill/>
                    </a:lnBlToTr>
                    <a:noFill/>
                  </a:tcPr>
                </a:tc>
              </a:tr>
              <a:tr h="271463">
                <a:tc>
                  <a:txBody>
                    <a:bodyPr/>
                    <a:lstStyle/>
                    <a:p>
                      <a:pPr algn="l" rtl="0" fontAlgn="ctr"/>
                      <a:r>
                        <a:rPr lang="en-US" sz="1400" b="0" i="0" u="none" strike="noStrike" dirty="0">
                          <a:solidFill>
                            <a:srgbClr val="000000"/>
                          </a:solidFill>
                          <a:latin typeface="Arial"/>
                        </a:rPr>
                        <a:t>Disease of Digestive System (520-579)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242,070</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35.4</a:t>
                      </a:r>
                    </a:p>
                  </a:txBody>
                  <a:tcPr marL="9525" marR="9525" marT="9525" marB="0" anchor="b">
                    <a:lnL>
                      <a:noFill/>
                    </a:lnL>
                    <a:lnR>
                      <a:noFill/>
                    </a:lnR>
                    <a:lnT>
                      <a:noFill/>
                    </a:lnT>
                    <a:lnB>
                      <a:noFill/>
                    </a:lnB>
                    <a:lnTlToBr>
                      <a:noFill/>
                    </a:lnTlToBr>
                    <a:lnBlToTr>
                      <a:noFill/>
                    </a:lnBlToTr>
                    <a:noFill/>
                  </a:tcPr>
                </a:tc>
              </a:tr>
              <a:tr h="271463">
                <a:tc>
                  <a:txBody>
                    <a:bodyPr/>
                    <a:lstStyle/>
                    <a:p>
                      <a:pPr algn="l" rtl="0" fontAlgn="ctr"/>
                      <a:r>
                        <a:rPr lang="en-US" sz="1400" b="0" i="0" u="none" strike="noStrike" dirty="0">
                          <a:solidFill>
                            <a:srgbClr val="000000"/>
                          </a:solidFill>
                          <a:latin typeface="Arial"/>
                        </a:rPr>
                        <a:t>Diseases of Endocrine/Nutritional/ Metabolic Systems (240-279)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207,196</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30.3</a:t>
                      </a:r>
                    </a:p>
                  </a:txBody>
                  <a:tcPr marL="9525" marR="9525" marT="9525" marB="0" anchor="b">
                    <a:lnL>
                      <a:noFill/>
                    </a:lnL>
                    <a:lnR>
                      <a:noFill/>
                    </a:lnR>
                    <a:lnT>
                      <a:noFill/>
                    </a:lnT>
                    <a:lnB>
                      <a:noFill/>
                    </a:lnB>
                    <a:lnTlToBr>
                      <a:noFill/>
                    </a:lnTlToBr>
                    <a:lnBlToTr>
                      <a:noFill/>
                    </a:lnBlToTr>
                    <a:noFill/>
                  </a:tcPr>
                </a:tc>
              </a:tr>
              <a:tr h="269875">
                <a:tc>
                  <a:txBody>
                    <a:bodyPr/>
                    <a:lstStyle/>
                    <a:p>
                      <a:pPr algn="l" rtl="0" fontAlgn="ctr"/>
                      <a:r>
                        <a:rPr lang="en-US" sz="1400" b="0" i="0" u="none" strike="noStrike">
                          <a:solidFill>
                            <a:srgbClr val="000000"/>
                          </a:solidFill>
                          <a:latin typeface="Arial"/>
                        </a:rPr>
                        <a:t>Injury/Poisonings (800-999)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190,188</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27.8</a:t>
                      </a:r>
                    </a:p>
                  </a:txBody>
                  <a:tcPr marL="9525" marR="9525" marT="9525" marB="0" anchor="b">
                    <a:lnL>
                      <a:noFill/>
                    </a:lnL>
                    <a:lnR>
                      <a:noFill/>
                    </a:lnR>
                    <a:lnT>
                      <a:noFill/>
                    </a:lnT>
                    <a:lnB>
                      <a:noFill/>
                    </a:lnB>
                    <a:lnTlToBr>
                      <a:noFill/>
                    </a:lnTlToBr>
                    <a:lnBlToTr>
                      <a:noFill/>
                    </a:lnBlToTr>
                    <a:noFill/>
                  </a:tcPr>
                </a:tc>
              </a:tr>
              <a:tr h="271463">
                <a:tc>
                  <a:txBody>
                    <a:bodyPr/>
                    <a:lstStyle/>
                    <a:p>
                      <a:pPr algn="l" rtl="0" fontAlgn="ctr"/>
                      <a:r>
                        <a:rPr lang="en-US" sz="1400" b="0" i="0" u="none" strike="noStrike">
                          <a:solidFill>
                            <a:srgbClr val="000000"/>
                          </a:solidFill>
                          <a:latin typeface="Arial"/>
                        </a:rPr>
                        <a:t>Disease of Respiratory System (460-519)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173,560</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25.4</a:t>
                      </a:r>
                    </a:p>
                  </a:txBody>
                  <a:tcPr marL="9525" marR="9525" marT="9525" marB="0" anchor="b">
                    <a:lnL>
                      <a:noFill/>
                    </a:lnL>
                    <a:lnR>
                      <a:noFill/>
                    </a:lnR>
                    <a:lnT>
                      <a:noFill/>
                    </a:lnT>
                    <a:lnB>
                      <a:noFill/>
                    </a:lnB>
                    <a:lnTlToBr>
                      <a:noFill/>
                    </a:lnTlToBr>
                    <a:lnBlToTr>
                      <a:noFill/>
                    </a:lnBlToTr>
                    <a:noFill/>
                  </a:tcPr>
                </a:tc>
              </a:tr>
              <a:tr h="271463">
                <a:tc>
                  <a:txBody>
                    <a:bodyPr/>
                    <a:lstStyle/>
                    <a:p>
                      <a:pPr algn="l" rtl="0" fontAlgn="ctr"/>
                      <a:r>
                        <a:rPr lang="en-US" sz="1400" b="0" i="0" u="none" strike="noStrike">
                          <a:solidFill>
                            <a:srgbClr val="000000"/>
                          </a:solidFill>
                          <a:latin typeface="Arial"/>
                        </a:rPr>
                        <a:t>Diseases of Circulatory System (390-459)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139,318</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20.4</a:t>
                      </a:r>
                    </a:p>
                  </a:txBody>
                  <a:tcPr marL="9525" marR="9525" marT="9525" marB="0" anchor="b">
                    <a:lnL>
                      <a:noFill/>
                    </a:lnL>
                    <a:lnR>
                      <a:noFill/>
                    </a:lnR>
                    <a:lnT>
                      <a:noFill/>
                    </a:lnT>
                    <a:lnB>
                      <a:noFill/>
                    </a:lnB>
                    <a:lnTlToBr>
                      <a:noFill/>
                    </a:lnTlToBr>
                    <a:lnBlToTr>
                      <a:noFill/>
                    </a:lnBlToTr>
                    <a:noFill/>
                  </a:tcPr>
                </a:tc>
              </a:tr>
              <a:tr h="269875">
                <a:tc>
                  <a:txBody>
                    <a:bodyPr/>
                    <a:lstStyle/>
                    <a:p>
                      <a:pPr algn="l" rtl="0" fontAlgn="ctr"/>
                      <a:r>
                        <a:rPr lang="en-US" sz="1400" b="0" i="0" u="none" strike="noStrike">
                          <a:solidFill>
                            <a:srgbClr val="000000"/>
                          </a:solidFill>
                          <a:latin typeface="Arial"/>
                        </a:rPr>
                        <a:t>Diseases of Skin (680-709)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139,159</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20.4</a:t>
                      </a:r>
                    </a:p>
                  </a:txBody>
                  <a:tcPr marL="9525" marR="9525" marT="9525" marB="0" anchor="b">
                    <a:lnL>
                      <a:noFill/>
                    </a:lnL>
                    <a:lnR>
                      <a:noFill/>
                    </a:lnR>
                    <a:lnT>
                      <a:noFill/>
                    </a:lnT>
                    <a:lnB>
                      <a:noFill/>
                    </a:lnB>
                    <a:lnTlToBr>
                      <a:noFill/>
                    </a:lnTlToBr>
                    <a:lnBlToTr>
                      <a:noFill/>
                    </a:lnBlToTr>
                    <a:noFill/>
                  </a:tcPr>
                </a:tc>
              </a:tr>
              <a:tr h="271463">
                <a:tc>
                  <a:txBody>
                    <a:bodyPr/>
                    <a:lstStyle/>
                    <a:p>
                      <a:pPr algn="l" rtl="0" fontAlgn="ctr"/>
                      <a:r>
                        <a:rPr lang="en-US" sz="1400" b="0" i="0" u="none" strike="noStrike">
                          <a:solidFill>
                            <a:srgbClr val="000000"/>
                          </a:solidFill>
                          <a:latin typeface="Arial"/>
                        </a:rPr>
                        <a:t>Infectious and Parasitic Diseases (001-139) </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101,158</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14.8</a:t>
                      </a:r>
                    </a:p>
                  </a:txBody>
                  <a:tcPr marL="9525" marR="9525" marT="9525" marB="0" anchor="b">
                    <a:lnL>
                      <a:noFill/>
                    </a:lnL>
                    <a:lnR>
                      <a:noFill/>
                    </a:lnR>
                    <a:lnT>
                      <a:noFill/>
                    </a:lnT>
                    <a:lnB>
                      <a:noFill/>
                    </a:lnB>
                    <a:lnTlToBr>
                      <a:noFill/>
                    </a:lnTlToBr>
                    <a:lnBlToTr>
                      <a:noFill/>
                    </a:lnBlToTr>
                    <a:noFill/>
                  </a:tcPr>
                </a:tc>
              </a:tr>
              <a:tr h="271463">
                <a:tc>
                  <a:txBody>
                    <a:bodyPr/>
                    <a:lstStyle/>
                    <a:p>
                      <a:pPr algn="l" rtl="0" fontAlgn="ctr"/>
                      <a:r>
                        <a:rPr lang="en-US" sz="1400" b="0" i="0" u="none" strike="noStrike">
                          <a:solidFill>
                            <a:srgbClr val="000000"/>
                          </a:solidFill>
                          <a:latin typeface="Arial"/>
                        </a:rPr>
                        <a:t>Diseases of Genitourinary System  (580-629)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96,624</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14.1</a:t>
                      </a:r>
                    </a:p>
                  </a:txBody>
                  <a:tcPr marL="9525" marR="9525" marT="9525" marB="0" anchor="b">
                    <a:lnL>
                      <a:noFill/>
                    </a:lnL>
                    <a:lnR>
                      <a:noFill/>
                    </a:lnR>
                    <a:lnT>
                      <a:noFill/>
                    </a:lnT>
                    <a:lnB>
                      <a:noFill/>
                    </a:lnB>
                    <a:lnTlToBr>
                      <a:noFill/>
                    </a:lnTlToBr>
                    <a:lnBlToTr>
                      <a:noFill/>
                    </a:lnBlToTr>
                    <a:noFill/>
                  </a:tcPr>
                </a:tc>
              </a:tr>
              <a:tr h="287338">
                <a:tc>
                  <a:txBody>
                    <a:bodyPr/>
                    <a:lstStyle/>
                    <a:p>
                      <a:pPr algn="l" rtl="0" fontAlgn="ctr"/>
                      <a:r>
                        <a:rPr lang="en-US" sz="1400" b="0" i="0" u="none" strike="noStrike">
                          <a:solidFill>
                            <a:srgbClr val="000000"/>
                          </a:solidFill>
                          <a:latin typeface="Arial"/>
                        </a:rPr>
                        <a:t>Benign Neoplasms (210-239)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41,121</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6</a:t>
                      </a:r>
                    </a:p>
                  </a:txBody>
                  <a:tcPr marL="9525" marR="9525" marT="9525" marB="0" anchor="b">
                    <a:lnL>
                      <a:noFill/>
                    </a:lnL>
                    <a:lnR>
                      <a:noFill/>
                    </a:lnR>
                    <a:lnT>
                      <a:noFill/>
                    </a:lnT>
                    <a:lnB>
                      <a:noFill/>
                    </a:lnB>
                    <a:lnTlToBr>
                      <a:noFill/>
                    </a:lnTlToBr>
                    <a:lnBlToTr>
                      <a:noFill/>
                    </a:lnBlToTr>
                    <a:noFill/>
                  </a:tcPr>
                </a:tc>
              </a:tr>
              <a:tr h="303213">
                <a:tc>
                  <a:txBody>
                    <a:bodyPr/>
                    <a:lstStyle/>
                    <a:p>
                      <a:pPr algn="l" rtl="0" fontAlgn="ctr"/>
                      <a:r>
                        <a:rPr lang="en-US" sz="1400" b="0" i="0" u="none" strike="noStrike">
                          <a:solidFill>
                            <a:srgbClr val="000000"/>
                          </a:solidFill>
                          <a:latin typeface="Arial"/>
                        </a:rPr>
                        <a:t>Diseases of Blood and Blood Forming Organs (280-289)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23,096</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3.4</a:t>
                      </a:r>
                    </a:p>
                  </a:txBody>
                  <a:tcPr marL="9525" marR="9525" marT="9525" marB="0" anchor="b">
                    <a:lnL>
                      <a:noFill/>
                    </a:lnL>
                    <a:lnR>
                      <a:noFill/>
                    </a:lnR>
                    <a:lnT>
                      <a:noFill/>
                    </a:lnT>
                    <a:lnB>
                      <a:noFill/>
                    </a:lnB>
                    <a:lnTlToBr>
                      <a:noFill/>
                    </a:lnTlToBr>
                    <a:lnBlToTr>
                      <a:noFill/>
                    </a:lnBlToTr>
                    <a:noFill/>
                  </a:tcPr>
                </a:tc>
              </a:tr>
              <a:tr h="303213">
                <a:tc>
                  <a:txBody>
                    <a:bodyPr/>
                    <a:lstStyle/>
                    <a:p>
                      <a:pPr algn="l" rtl="0" fontAlgn="ctr"/>
                      <a:r>
                        <a:rPr lang="en-US" sz="1400" b="0" i="0" u="none" strike="noStrike">
                          <a:solidFill>
                            <a:srgbClr val="000000"/>
                          </a:solidFill>
                          <a:latin typeface="Arial"/>
                        </a:rPr>
                        <a:t>Malignant Neoplasms (140-209)</a:t>
                      </a:r>
                    </a:p>
                  </a:txBody>
                  <a:tcPr marL="85725" marR="9525" marT="9525" marB="0" anchor="ctr">
                    <a:lnL>
                      <a:noFill/>
                    </a:lnL>
                    <a:lnR>
                      <a:noFill/>
                    </a:lnR>
                    <a:lnT>
                      <a:noFill/>
                    </a:lnT>
                    <a:lnB>
                      <a:noFill/>
                    </a:lnB>
                    <a:lnTlToBr>
                      <a:noFill/>
                    </a:lnTlToBr>
                    <a:lnBlToTr>
                      <a:noFill/>
                    </a:lnBlToTr>
                    <a:noFill/>
                  </a:tcPr>
                </a:tc>
                <a:tc>
                  <a:txBody>
                    <a:bodyPr/>
                    <a:lstStyle/>
                    <a:p>
                      <a:pPr algn="r" rtl="0" fontAlgn="b"/>
                      <a:r>
                        <a:rPr lang="en-US" sz="1400" b="0" i="0" u="none" strike="noStrike">
                          <a:solidFill>
                            <a:srgbClr val="000000"/>
                          </a:solidFill>
                          <a:latin typeface="Arial"/>
                        </a:rPr>
                        <a:t>8,822</a:t>
                      </a:r>
                    </a:p>
                  </a:txBody>
                  <a:tcPr marL="9525" marR="9525" marT="9525" marB="0" anchor="b">
                    <a:lnL>
                      <a:noFill/>
                    </a:lnL>
                    <a:lnR>
                      <a:noFill/>
                    </a:lnR>
                    <a:lnT>
                      <a:noFill/>
                    </a:lnT>
                    <a:lnB>
                      <a:noFill/>
                    </a:lnB>
                    <a:lnTlToBr>
                      <a:noFill/>
                    </a:lnTlToBr>
                    <a:lnBlToTr>
                      <a:noFill/>
                    </a:lnBlToTr>
                    <a:noFill/>
                  </a:tcPr>
                </a:tc>
                <a:tc>
                  <a:txBody>
                    <a:bodyPr/>
                    <a:lstStyle/>
                    <a:p>
                      <a:pPr algn="r" rtl="0" fontAlgn="b"/>
                      <a:r>
                        <a:rPr lang="en-US" sz="1400" b="0" i="0" u="none" strike="noStrike" dirty="0">
                          <a:solidFill>
                            <a:srgbClr val="000000"/>
                          </a:solidFill>
                          <a:latin typeface="Arial"/>
                        </a:rPr>
                        <a:t>1.3</a:t>
                      </a:r>
                    </a:p>
                  </a:txBody>
                  <a:tcPr marL="9525" marR="9525" marT="9525" marB="0" anchor="b">
                    <a:lnL>
                      <a:noFill/>
                    </a:lnL>
                    <a:lnR>
                      <a:noFill/>
                    </a:lnR>
                    <a:lnT>
                      <a:noFill/>
                    </a:lnT>
                    <a:lnB>
                      <a:noFill/>
                    </a:lnB>
                    <a:lnTlToBr>
                      <a:noFill/>
                    </a:lnTlToBr>
                    <a:lnBlToTr>
                      <a:noFill/>
                    </a:lnBlToTr>
                    <a:noFill/>
                  </a:tcPr>
                </a:tc>
              </a:tr>
            </a:tbl>
          </a:graphicData>
        </a:graphic>
      </p:graphicFrame>
      <p:sp>
        <p:nvSpPr>
          <p:cNvPr id="18483" name="Rectangle 77"/>
          <p:cNvSpPr>
            <a:spLocks noChangeArrowheads="1"/>
          </p:cNvSpPr>
          <p:nvPr/>
        </p:nvSpPr>
        <p:spPr bwMode="auto">
          <a:xfrm>
            <a:off x="533400" y="76200"/>
            <a:ext cx="8115300" cy="914400"/>
          </a:xfrm>
          <a:prstGeom prst="rect">
            <a:avLst/>
          </a:prstGeom>
          <a:noFill/>
          <a:ln w="9525">
            <a:noFill/>
            <a:miter lim="800000"/>
            <a:headEnd/>
            <a:tailEnd/>
          </a:ln>
        </p:spPr>
        <p:txBody>
          <a:bodyPr anchor="ctr"/>
          <a:lstStyle/>
          <a:p>
            <a:pPr>
              <a:defRPr/>
            </a:pPr>
            <a:r>
              <a:rPr lang="en-US" sz="3200" b="0" dirty="0">
                <a:solidFill>
                  <a:schemeClr val="tx2"/>
                </a:solidFill>
                <a:latin typeface="+mj-lt"/>
              </a:rPr>
              <a:t>Frequency of Diagnoses* among OEF/OIF/OND Veterans</a:t>
            </a:r>
          </a:p>
        </p:txBody>
      </p:sp>
      <p:sp>
        <p:nvSpPr>
          <p:cNvPr id="9269" name="Rectangle 374"/>
          <p:cNvSpPr>
            <a:spLocks noChangeArrowheads="1"/>
          </p:cNvSpPr>
          <p:nvPr/>
        </p:nvSpPr>
        <p:spPr bwMode="auto">
          <a:xfrm>
            <a:off x="304800" y="5562600"/>
            <a:ext cx="8240713" cy="763588"/>
          </a:xfrm>
          <a:prstGeom prst="rect">
            <a:avLst/>
          </a:prstGeom>
          <a:noFill/>
          <a:ln w="9525">
            <a:noFill/>
            <a:miter lim="800000"/>
            <a:headEnd/>
            <a:tailEnd/>
          </a:ln>
        </p:spPr>
        <p:txBody>
          <a:bodyPr>
            <a:spAutoFit/>
          </a:bodyPr>
          <a:lstStyle/>
          <a:p>
            <a:pPr>
              <a:lnSpc>
                <a:spcPct val="80000"/>
              </a:lnSpc>
              <a:spcBef>
                <a:spcPct val="20000"/>
              </a:spcBef>
            </a:pPr>
            <a:r>
              <a:rPr lang="en-US" sz="1000"/>
              <a:t>*Includes both provisional and confirmed diagnoses.</a:t>
            </a:r>
          </a:p>
          <a:p>
            <a:pPr>
              <a:lnSpc>
                <a:spcPct val="80000"/>
              </a:lnSpc>
              <a:spcBef>
                <a:spcPct val="20000"/>
              </a:spcBef>
            </a:pPr>
            <a:r>
              <a:rPr lang="en-US" sz="1000"/>
              <a:t>**These are cumulative data since FY 2002, with data on hospitalizations and outpatient visits as of March 31, 2011; Veterans can have multiple diagnoses with each health care encounter.  A Veteran is counted only once in any single diagnostic category but can be counted in multiple categories, so the above numbers add up to greater than 683,521; percentages add up to greater than 100 for the same reason.</a:t>
            </a:r>
          </a:p>
          <a:p>
            <a:pPr>
              <a:lnSpc>
                <a:spcPct val="80000"/>
              </a:lnSpc>
              <a:spcBef>
                <a:spcPct val="20000"/>
              </a:spcBef>
            </a:pPr>
            <a:r>
              <a:rPr lang="en-US" sz="1000" baseline="30000"/>
              <a:t>†</a:t>
            </a:r>
            <a:r>
              <a:rPr lang="en-US" sz="1000"/>
              <a:t> Percentages reported are approximate due to rounding.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3894138" y="2362200"/>
            <a:ext cx="1624012" cy="523875"/>
          </a:xfrm>
          <a:prstGeom prst="rect">
            <a:avLst/>
          </a:prstGeom>
          <a:noFill/>
          <a:ln w="12700">
            <a:noFill/>
            <a:miter lim="800000"/>
            <a:headEnd type="none" w="sm" len="sm"/>
            <a:tailEnd type="none" w="sm" len="sm"/>
          </a:ln>
        </p:spPr>
        <p:txBody>
          <a:bodyPr wrap="none">
            <a:spAutoFit/>
          </a:bodyPr>
          <a:lstStyle/>
          <a:p>
            <a:r>
              <a:rPr lang="en-US" sz="2800" b="0">
                <a:ea typeface="ヒラギノ角ゴ Pro W3"/>
                <a:cs typeface="ヒラギノ角ゴ Pro W3"/>
              </a:rPr>
              <a:t>Irritability</a:t>
            </a:r>
          </a:p>
        </p:txBody>
      </p:sp>
      <p:sp>
        <p:nvSpPr>
          <p:cNvPr id="27651" name="Text Box 5"/>
          <p:cNvSpPr txBox="1">
            <a:spLocks noChangeArrowheads="1"/>
          </p:cNvSpPr>
          <p:nvPr/>
        </p:nvSpPr>
        <p:spPr bwMode="auto">
          <a:xfrm>
            <a:off x="711200" y="2743200"/>
            <a:ext cx="2003425" cy="523875"/>
          </a:xfrm>
          <a:prstGeom prst="rect">
            <a:avLst/>
          </a:prstGeom>
          <a:noFill/>
          <a:ln w="12700">
            <a:noFill/>
            <a:miter lim="800000"/>
            <a:headEnd type="none" w="sm" len="sm"/>
            <a:tailEnd type="none" w="sm" len="sm"/>
          </a:ln>
        </p:spPr>
        <p:txBody>
          <a:bodyPr wrap="none">
            <a:spAutoFit/>
          </a:bodyPr>
          <a:lstStyle/>
          <a:p>
            <a:r>
              <a:rPr lang="en-US" sz="2800" b="0">
                <a:solidFill>
                  <a:schemeClr val="accent2"/>
                </a:solidFill>
                <a:ea typeface="ヒラギノ角ゴ Pro W3"/>
                <a:cs typeface="ヒラギノ角ゴ Pro W3"/>
              </a:rPr>
              <a:t>Flashbacks</a:t>
            </a:r>
          </a:p>
        </p:txBody>
      </p:sp>
      <p:sp>
        <p:nvSpPr>
          <p:cNvPr id="27652" name="Text Box 6"/>
          <p:cNvSpPr txBox="1">
            <a:spLocks noChangeArrowheads="1"/>
          </p:cNvSpPr>
          <p:nvPr/>
        </p:nvSpPr>
        <p:spPr bwMode="auto">
          <a:xfrm>
            <a:off x="508000" y="3429000"/>
            <a:ext cx="2025650" cy="523875"/>
          </a:xfrm>
          <a:prstGeom prst="rect">
            <a:avLst/>
          </a:prstGeom>
          <a:noFill/>
          <a:ln w="12700">
            <a:noFill/>
            <a:miter lim="800000"/>
            <a:headEnd type="none" w="sm" len="sm"/>
            <a:tailEnd type="none" w="sm" len="sm"/>
          </a:ln>
        </p:spPr>
        <p:txBody>
          <a:bodyPr wrap="none">
            <a:spAutoFit/>
          </a:bodyPr>
          <a:lstStyle/>
          <a:p>
            <a:r>
              <a:rPr lang="en-US" sz="2800" b="0">
                <a:solidFill>
                  <a:schemeClr val="accent2"/>
                </a:solidFill>
                <a:ea typeface="ヒラギノ角ゴ Pro W3"/>
                <a:cs typeface="ヒラギノ角ゴ Pro W3"/>
              </a:rPr>
              <a:t>Nightmares</a:t>
            </a:r>
          </a:p>
        </p:txBody>
      </p:sp>
      <p:sp>
        <p:nvSpPr>
          <p:cNvPr id="27653" name="Oval 8"/>
          <p:cNvSpPr>
            <a:spLocks noChangeArrowheads="1"/>
          </p:cNvSpPr>
          <p:nvPr/>
        </p:nvSpPr>
        <p:spPr bwMode="auto">
          <a:xfrm>
            <a:off x="228600" y="1066800"/>
            <a:ext cx="5892800" cy="5562600"/>
          </a:xfrm>
          <a:prstGeom prst="ellipse">
            <a:avLst/>
          </a:prstGeom>
          <a:noFill/>
          <a:ln w="22225">
            <a:solidFill>
              <a:srgbClr val="CCECFF"/>
            </a:solidFill>
            <a:round/>
            <a:headEnd type="none" w="sm" len="sm"/>
            <a:tailEnd type="none" w="sm" len="sm"/>
          </a:ln>
        </p:spPr>
        <p:txBody>
          <a:bodyPr wrap="none" anchor="ctr"/>
          <a:lstStyle/>
          <a:p>
            <a:pPr algn="ctr"/>
            <a:endParaRPr lang="en-US" sz="5400" b="0">
              <a:solidFill>
                <a:srgbClr val="FB0119"/>
              </a:solidFill>
              <a:ea typeface="ヒラギノ角ゴ Pro W3"/>
              <a:cs typeface="ヒラギノ角ゴ Pro W3"/>
            </a:endParaRPr>
          </a:p>
        </p:txBody>
      </p:sp>
      <p:sp>
        <p:nvSpPr>
          <p:cNvPr id="27654" name="Text Box 9"/>
          <p:cNvSpPr txBox="1">
            <a:spLocks noChangeArrowheads="1"/>
          </p:cNvSpPr>
          <p:nvPr/>
        </p:nvSpPr>
        <p:spPr bwMode="auto">
          <a:xfrm>
            <a:off x="1752600" y="1600200"/>
            <a:ext cx="1757363" cy="708025"/>
          </a:xfrm>
          <a:prstGeom prst="rect">
            <a:avLst/>
          </a:prstGeom>
          <a:noFill/>
          <a:ln w="12700">
            <a:noFill/>
            <a:miter lim="800000"/>
            <a:headEnd type="none" w="sm" len="sm"/>
            <a:tailEnd type="none" w="sm" len="sm"/>
          </a:ln>
        </p:spPr>
        <p:txBody>
          <a:bodyPr>
            <a:spAutoFit/>
          </a:bodyPr>
          <a:lstStyle/>
          <a:p>
            <a:pPr>
              <a:spcBef>
                <a:spcPct val="50000"/>
              </a:spcBef>
            </a:pPr>
            <a:r>
              <a:rPr lang="en-US" sz="4000" u="sng">
                <a:solidFill>
                  <a:schemeClr val="accent2"/>
                </a:solidFill>
                <a:ea typeface="ヒラギノ角ゴ Pro W3"/>
                <a:cs typeface="ヒラギノ角ゴ Pro W3"/>
              </a:rPr>
              <a:t>PTSD</a:t>
            </a:r>
          </a:p>
        </p:txBody>
      </p:sp>
      <p:sp>
        <p:nvSpPr>
          <p:cNvPr id="27655" name="Text Box 10"/>
          <p:cNvSpPr txBox="1">
            <a:spLocks noChangeArrowheads="1"/>
          </p:cNvSpPr>
          <p:nvPr/>
        </p:nvSpPr>
        <p:spPr bwMode="auto">
          <a:xfrm>
            <a:off x="6400800" y="1849438"/>
            <a:ext cx="184150" cy="584200"/>
          </a:xfrm>
          <a:prstGeom prst="rect">
            <a:avLst/>
          </a:prstGeom>
          <a:noFill/>
          <a:ln w="22225">
            <a:noFill/>
            <a:miter lim="800000"/>
            <a:headEnd type="none" w="sm" len="sm"/>
            <a:tailEnd type="none" w="sm" len="sm"/>
          </a:ln>
        </p:spPr>
        <p:txBody>
          <a:bodyPr wrap="none">
            <a:spAutoFit/>
          </a:bodyPr>
          <a:lstStyle/>
          <a:p>
            <a:endParaRPr lang="en-US" sz="3200" b="0">
              <a:solidFill>
                <a:schemeClr val="tx2"/>
              </a:solidFill>
              <a:ea typeface="ヒラギノ角ゴ Pro W3"/>
              <a:cs typeface="ヒラギノ角ゴ Pro W3"/>
            </a:endParaRPr>
          </a:p>
        </p:txBody>
      </p:sp>
      <p:sp>
        <p:nvSpPr>
          <p:cNvPr id="27656" name="Text Box 11"/>
          <p:cNvSpPr txBox="1">
            <a:spLocks noChangeArrowheads="1"/>
          </p:cNvSpPr>
          <p:nvPr/>
        </p:nvSpPr>
        <p:spPr bwMode="auto">
          <a:xfrm>
            <a:off x="6927850" y="3157538"/>
            <a:ext cx="185738" cy="584200"/>
          </a:xfrm>
          <a:prstGeom prst="rect">
            <a:avLst/>
          </a:prstGeom>
          <a:noFill/>
          <a:ln w="22225">
            <a:noFill/>
            <a:miter lim="800000"/>
            <a:headEnd type="none" w="sm" len="sm"/>
            <a:tailEnd type="none" w="sm" len="sm"/>
          </a:ln>
        </p:spPr>
        <p:txBody>
          <a:bodyPr wrap="none">
            <a:spAutoFit/>
          </a:bodyPr>
          <a:lstStyle/>
          <a:p>
            <a:endParaRPr lang="en-US" sz="3200" b="0">
              <a:solidFill>
                <a:schemeClr val="tx2"/>
              </a:solidFill>
              <a:ea typeface="ヒラギノ角ゴ Pro W3"/>
              <a:cs typeface="ヒラギノ角ゴ Pro W3"/>
            </a:endParaRPr>
          </a:p>
        </p:txBody>
      </p:sp>
      <p:sp>
        <p:nvSpPr>
          <p:cNvPr id="27657" name="Text Box 12"/>
          <p:cNvSpPr txBox="1">
            <a:spLocks noChangeArrowheads="1"/>
          </p:cNvSpPr>
          <p:nvPr/>
        </p:nvSpPr>
        <p:spPr bwMode="auto">
          <a:xfrm>
            <a:off x="6011863" y="4648200"/>
            <a:ext cx="3074987" cy="519113"/>
          </a:xfrm>
          <a:prstGeom prst="rect">
            <a:avLst/>
          </a:prstGeom>
          <a:noFill/>
          <a:ln w="22225">
            <a:noFill/>
            <a:miter lim="800000"/>
            <a:headEnd type="none" w="sm" len="sm"/>
            <a:tailEnd type="none" w="sm" len="sm"/>
          </a:ln>
        </p:spPr>
        <p:txBody>
          <a:bodyPr wrap="none">
            <a:spAutoFit/>
          </a:bodyPr>
          <a:lstStyle/>
          <a:p>
            <a:r>
              <a:rPr lang="en-US" sz="2800" b="0">
                <a:solidFill>
                  <a:schemeClr val="tx2"/>
                </a:solidFill>
                <a:ea typeface="ヒラギノ角ゴ Pro W3"/>
                <a:cs typeface="ヒラギノ角ゴ Pro W3"/>
              </a:rPr>
              <a:t>Balance Problems</a:t>
            </a:r>
          </a:p>
        </p:txBody>
      </p:sp>
      <p:sp>
        <p:nvSpPr>
          <p:cNvPr id="27658" name="Oval 13"/>
          <p:cNvSpPr>
            <a:spLocks noChangeArrowheads="1"/>
          </p:cNvSpPr>
          <p:nvPr/>
        </p:nvSpPr>
        <p:spPr bwMode="auto">
          <a:xfrm>
            <a:off x="3217863" y="1143000"/>
            <a:ext cx="5773738" cy="5486400"/>
          </a:xfrm>
          <a:prstGeom prst="ellipse">
            <a:avLst/>
          </a:prstGeom>
          <a:noFill/>
          <a:ln w="22225">
            <a:solidFill>
              <a:srgbClr val="0099CC"/>
            </a:solidFill>
            <a:round/>
            <a:headEnd type="none" w="sm" len="sm"/>
            <a:tailEnd type="none" w="sm" len="sm"/>
          </a:ln>
        </p:spPr>
        <p:txBody>
          <a:bodyPr wrap="none" anchor="ctr"/>
          <a:lstStyle/>
          <a:p>
            <a:pPr algn="ctr"/>
            <a:endParaRPr lang="en-US" sz="4400" b="0">
              <a:solidFill>
                <a:schemeClr val="bg1"/>
              </a:solidFill>
              <a:ea typeface="ヒラギノ角ゴ Pro W3"/>
              <a:cs typeface="ヒラギノ角ゴ Pro W3"/>
            </a:endParaRPr>
          </a:p>
        </p:txBody>
      </p:sp>
      <p:sp>
        <p:nvSpPr>
          <p:cNvPr id="27659" name="Text Box 14"/>
          <p:cNvSpPr txBox="1">
            <a:spLocks noChangeArrowheads="1"/>
          </p:cNvSpPr>
          <p:nvPr/>
        </p:nvSpPr>
        <p:spPr bwMode="auto">
          <a:xfrm>
            <a:off x="5715000" y="1524000"/>
            <a:ext cx="1471613" cy="701675"/>
          </a:xfrm>
          <a:prstGeom prst="rect">
            <a:avLst/>
          </a:prstGeom>
          <a:noFill/>
          <a:ln w="22225">
            <a:noFill/>
            <a:miter lim="800000"/>
            <a:headEnd type="none" w="sm" len="sm"/>
            <a:tailEnd type="none" w="sm" len="sm"/>
          </a:ln>
        </p:spPr>
        <p:txBody>
          <a:bodyPr>
            <a:spAutoFit/>
          </a:bodyPr>
          <a:lstStyle/>
          <a:p>
            <a:pPr>
              <a:spcBef>
                <a:spcPct val="50000"/>
              </a:spcBef>
            </a:pPr>
            <a:r>
              <a:rPr lang="en-US" sz="4000" u="sng">
                <a:solidFill>
                  <a:schemeClr val="tx2"/>
                </a:solidFill>
                <a:ea typeface="ヒラギノ角ゴ Pro W3"/>
                <a:cs typeface="ヒラギノ角ゴ Pro W3"/>
              </a:rPr>
              <a:t>TBI</a:t>
            </a:r>
          </a:p>
        </p:txBody>
      </p:sp>
      <p:sp>
        <p:nvSpPr>
          <p:cNvPr id="27660" name="Text Box 15"/>
          <p:cNvSpPr txBox="1">
            <a:spLocks noChangeArrowheads="1"/>
          </p:cNvSpPr>
          <p:nvPr/>
        </p:nvSpPr>
        <p:spPr bwMode="auto">
          <a:xfrm>
            <a:off x="6400800" y="4114800"/>
            <a:ext cx="2641600" cy="519113"/>
          </a:xfrm>
          <a:prstGeom prst="rect">
            <a:avLst/>
          </a:prstGeom>
          <a:noFill/>
          <a:ln w="9525">
            <a:noFill/>
            <a:miter lim="800000"/>
            <a:headEnd/>
            <a:tailEnd/>
          </a:ln>
        </p:spPr>
        <p:txBody>
          <a:bodyPr>
            <a:spAutoFit/>
          </a:bodyPr>
          <a:lstStyle/>
          <a:p>
            <a:pPr>
              <a:spcBef>
                <a:spcPct val="50000"/>
              </a:spcBef>
            </a:pPr>
            <a:r>
              <a:rPr lang="en-US" sz="2800" b="0">
                <a:solidFill>
                  <a:schemeClr val="tx2"/>
                </a:solidFill>
                <a:ea typeface="ヒラギノ角ゴ Pro W3"/>
                <a:cs typeface="ヒラギノ角ゴ Pro W3"/>
              </a:rPr>
              <a:t>Ringing in Ears</a:t>
            </a:r>
          </a:p>
        </p:txBody>
      </p:sp>
      <p:sp>
        <p:nvSpPr>
          <p:cNvPr id="27661" name="Text Box 6"/>
          <p:cNvSpPr txBox="1">
            <a:spLocks noChangeArrowheads="1"/>
          </p:cNvSpPr>
          <p:nvPr/>
        </p:nvSpPr>
        <p:spPr bwMode="auto">
          <a:xfrm>
            <a:off x="-30163" y="4114800"/>
            <a:ext cx="3578226" cy="954088"/>
          </a:xfrm>
          <a:prstGeom prst="rect">
            <a:avLst/>
          </a:prstGeom>
          <a:noFill/>
          <a:ln w="12700">
            <a:noFill/>
            <a:miter lim="800000"/>
            <a:headEnd type="none" w="sm" len="sm"/>
            <a:tailEnd type="none" w="sm" len="sm"/>
          </a:ln>
        </p:spPr>
        <p:txBody>
          <a:bodyPr wrap="none">
            <a:spAutoFit/>
          </a:bodyPr>
          <a:lstStyle/>
          <a:p>
            <a:pPr algn="ctr"/>
            <a:r>
              <a:rPr lang="en-US" sz="2800" b="0">
                <a:solidFill>
                  <a:schemeClr val="accent2"/>
                </a:solidFill>
                <a:ea typeface="ヒラギノ角ゴ Pro W3"/>
                <a:cs typeface="ヒラギノ角ゴ Pro W3"/>
              </a:rPr>
              <a:t>Avoidance of Trauma</a:t>
            </a:r>
            <a:br>
              <a:rPr lang="en-US" sz="2800" b="0">
                <a:solidFill>
                  <a:schemeClr val="accent2"/>
                </a:solidFill>
                <a:ea typeface="ヒラギノ角ゴ Pro W3"/>
                <a:cs typeface="ヒラギノ角ゴ Pro W3"/>
              </a:rPr>
            </a:br>
            <a:r>
              <a:rPr lang="en-US" sz="2800" b="0">
                <a:solidFill>
                  <a:schemeClr val="accent2"/>
                </a:solidFill>
                <a:ea typeface="ヒラギノ角ゴ Pro W3"/>
                <a:cs typeface="ヒラギノ角ゴ Pro W3"/>
              </a:rPr>
              <a:t> Cues</a:t>
            </a:r>
          </a:p>
        </p:txBody>
      </p:sp>
      <p:sp>
        <p:nvSpPr>
          <p:cNvPr id="27662" name="Text Box 6"/>
          <p:cNvSpPr txBox="1">
            <a:spLocks noChangeArrowheads="1"/>
          </p:cNvSpPr>
          <p:nvPr/>
        </p:nvSpPr>
        <p:spPr bwMode="auto">
          <a:xfrm>
            <a:off x="779463" y="5181600"/>
            <a:ext cx="2943225" cy="523875"/>
          </a:xfrm>
          <a:prstGeom prst="rect">
            <a:avLst/>
          </a:prstGeom>
          <a:noFill/>
          <a:ln w="12700">
            <a:noFill/>
            <a:miter lim="800000"/>
            <a:headEnd type="none" w="sm" len="sm"/>
            <a:tailEnd type="none" w="sm" len="sm"/>
          </a:ln>
        </p:spPr>
        <p:txBody>
          <a:bodyPr wrap="none">
            <a:spAutoFit/>
          </a:bodyPr>
          <a:lstStyle/>
          <a:p>
            <a:r>
              <a:rPr lang="en-US" sz="2800" b="0">
                <a:solidFill>
                  <a:schemeClr val="accent2"/>
                </a:solidFill>
                <a:ea typeface="ヒラギノ角ゴ Pro W3"/>
                <a:cs typeface="ヒラギノ角ゴ Pro W3"/>
              </a:rPr>
              <a:t>Startle Response</a:t>
            </a:r>
          </a:p>
        </p:txBody>
      </p:sp>
      <p:sp>
        <p:nvSpPr>
          <p:cNvPr id="27663" name="Text Box 12"/>
          <p:cNvSpPr txBox="1">
            <a:spLocks noChangeArrowheads="1"/>
          </p:cNvSpPr>
          <p:nvPr/>
        </p:nvSpPr>
        <p:spPr bwMode="auto">
          <a:xfrm>
            <a:off x="6248400" y="5257800"/>
            <a:ext cx="1987550" cy="519113"/>
          </a:xfrm>
          <a:prstGeom prst="rect">
            <a:avLst/>
          </a:prstGeom>
          <a:noFill/>
          <a:ln w="22225">
            <a:noFill/>
            <a:miter lim="800000"/>
            <a:headEnd type="none" w="sm" len="sm"/>
            <a:tailEnd type="none" w="sm" len="sm"/>
          </a:ln>
        </p:spPr>
        <p:txBody>
          <a:bodyPr wrap="none">
            <a:spAutoFit/>
          </a:bodyPr>
          <a:lstStyle/>
          <a:p>
            <a:r>
              <a:rPr lang="en-US" sz="2800" b="0">
                <a:solidFill>
                  <a:schemeClr val="tx2"/>
                </a:solidFill>
                <a:ea typeface="ヒラギノ角ゴ Pro W3"/>
                <a:cs typeface="ヒラギノ角ゴ Pro W3"/>
              </a:rPr>
              <a:t>Headaches</a:t>
            </a:r>
          </a:p>
        </p:txBody>
      </p:sp>
      <p:sp>
        <p:nvSpPr>
          <p:cNvPr id="27664" name="Text Box 3"/>
          <p:cNvSpPr txBox="1">
            <a:spLocks noChangeArrowheads="1"/>
          </p:cNvSpPr>
          <p:nvPr/>
        </p:nvSpPr>
        <p:spPr bwMode="auto">
          <a:xfrm>
            <a:off x="3284538" y="2895600"/>
            <a:ext cx="3065462" cy="523875"/>
          </a:xfrm>
          <a:prstGeom prst="rect">
            <a:avLst/>
          </a:prstGeom>
          <a:noFill/>
          <a:ln w="12700">
            <a:noFill/>
            <a:miter lim="800000"/>
            <a:headEnd type="none" w="sm" len="sm"/>
            <a:tailEnd type="none" w="sm" len="sm"/>
          </a:ln>
        </p:spPr>
        <p:txBody>
          <a:bodyPr wrap="none">
            <a:spAutoFit/>
          </a:bodyPr>
          <a:lstStyle/>
          <a:p>
            <a:r>
              <a:rPr lang="en-US" sz="2800" b="0">
                <a:ea typeface="ヒラギノ角ゴ Pro W3"/>
                <a:cs typeface="ヒラギノ角ゴ Pro W3"/>
              </a:rPr>
              <a:t>Memory problems</a:t>
            </a:r>
          </a:p>
        </p:txBody>
      </p:sp>
      <p:sp>
        <p:nvSpPr>
          <p:cNvPr id="27665" name="Text Box 3"/>
          <p:cNvSpPr txBox="1">
            <a:spLocks noChangeArrowheads="1"/>
          </p:cNvSpPr>
          <p:nvPr/>
        </p:nvSpPr>
        <p:spPr bwMode="auto">
          <a:xfrm>
            <a:off x="2811463" y="3505200"/>
            <a:ext cx="4138612" cy="523875"/>
          </a:xfrm>
          <a:prstGeom prst="rect">
            <a:avLst/>
          </a:prstGeom>
          <a:noFill/>
          <a:ln w="12700">
            <a:noFill/>
            <a:miter lim="800000"/>
            <a:headEnd type="none" w="sm" len="sm"/>
            <a:tailEnd type="none" w="sm" len="sm"/>
          </a:ln>
        </p:spPr>
        <p:txBody>
          <a:bodyPr>
            <a:spAutoFit/>
          </a:bodyPr>
          <a:lstStyle/>
          <a:p>
            <a:r>
              <a:rPr lang="en-US" sz="2800" b="0">
                <a:ea typeface="ヒラギノ角ゴ Pro W3"/>
                <a:cs typeface="ヒラギノ角ゴ Pro W3"/>
              </a:rPr>
              <a:t>Concentration Problems</a:t>
            </a:r>
          </a:p>
        </p:txBody>
      </p:sp>
      <p:sp>
        <p:nvSpPr>
          <p:cNvPr id="21523" name="Text Box 22"/>
          <p:cNvSpPr txBox="1">
            <a:spLocks noChangeArrowheads="1"/>
          </p:cNvSpPr>
          <p:nvPr/>
        </p:nvSpPr>
        <p:spPr bwMode="auto">
          <a:xfrm rot="10800000" flipV="1">
            <a:off x="576263" y="225425"/>
            <a:ext cx="7881937" cy="647700"/>
          </a:xfrm>
          <a:prstGeom prst="rect">
            <a:avLst/>
          </a:prstGeom>
          <a:noFill/>
          <a:ln w="9525">
            <a:noFill/>
            <a:miter lim="800000"/>
            <a:headEnd/>
            <a:tailEnd/>
          </a:ln>
        </p:spPr>
        <p:txBody>
          <a:bodyPr>
            <a:spAutoFit/>
          </a:bodyPr>
          <a:lstStyle/>
          <a:p>
            <a:pPr>
              <a:defRPr/>
            </a:pPr>
            <a:r>
              <a:rPr lang="en-US" sz="3600" b="0" dirty="0">
                <a:solidFill>
                  <a:schemeClr val="tx2"/>
                </a:solidFill>
                <a:latin typeface="+mj-lt"/>
                <a:cs typeface="+mn-cs"/>
              </a:rPr>
              <a:t>Distinct and Overlapping Symptoms</a:t>
            </a:r>
          </a:p>
        </p:txBody>
      </p:sp>
      <p:sp>
        <p:nvSpPr>
          <p:cNvPr id="27667" name="Text Box 19"/>
          <p:cNvSpPr txBox="1">
            <a:spLocks noChangeArrowheads="1"/>
          </p:cNvSpPr>
          <p:nvPr/>
        </p:nvSpPr>
        <p:spPr bwMode="auto">
          <a:xfrm>
            <a:off x="6269038" y="6553200"/>
            <a:ext cx="2874962" cy="304800"/>
          </a:xfrm>
          <a:prstGeom prst="rect">
            <a:avLst/>
          </a:prstGeom>
          <a:noFill/>
          <a:ln w="9525">
            <a:noFill/>
            <a:miter lim="800000"/>
            <a:headEnd/>
            <a:tailEnd/>
          </a:ln>
        </p:spPr>
        <p:txBody>
          <a:bodyPr wrap="none">
            <a:spAutoFit/>
          </a:bodyPr>
          <a:lstStyle/>
          <a:p>
            <a:r>
              <a:rPr lang="en-US" sz="1400" b="0">
                <a:solidFill>
                  <a:schemeClr val="tx2"/>
                </a:solidFill>
              </a:rPr>
              <a:t>Courtesy of Marylene Cloitre, PhD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09600" y="152400"/>
            <a:ext cx="8077200" cy="1143000"/>
          </a:xfrm>
        </p:spPr>
        <p:txBody>
          <a:bodyPr/>
          <a:lstStyle/>
          <a:p>
            <a:r>
              <a:rPr lang="en-US" sz="3600" smtClean="0"/>
              <a:t>Explanations for PTSD despite loss of consciousness   </a:t>
            </a:r>
          </a:p>
        </p:txBody>
      </p:sp>
      <p:sp>
        <p:nvSpPr>
          <p:cNvPr id="28675" name="Content Placeholder 2"/>
          <p:cNvSpPr>
            <a:spLocks noGrp="1"/>
          </p:cNvSpPr>
          <p:nvPr>
            <p:ph sz="quarter" idx="1"/>
          </p:nvPr>
        </p:nvSpPr>
        <p:spPr>
          <a:xfrm>
            <a:off x="457200" y="1676400"/>
            <a:ext cx="8308975" cy="4724400"/>
          </a:xfrm>
        </p:spPr>
        <p:txBody>
          <a:bodyPr/>
          <a:lstStyle/>
          <a:p>
            <a:pPr>
              <a:spcBef>
                <a:spcPts val="400"/>
              </a:spcBef>
              <a:spcAft>
                <a:spcPts val="400"/>
              </a:spcAft>
            </a:pPr>
            <a:r>
              <a:rPr lang="en-US" sz="2400" smtClean="0"/>
              <a:t>Fear conditioning occurs automatically (nonconsciously) and can explain distress upon exposure to trauma related cue (Criterion B) </a:t>
            </a:r>
          </a:p>
          <a:p>
            <a:pPr>
              <a:spcBef>
                <a:spcPts val="400"/>
              </a:spcBef>
              <a:spcAft>
                <a:spcPts val="400"/>
              </a:spcAft>
            </a:pPr>
            <a:r>
              <a:rPr lang="en-US" sz="2400" smtClean="0"/>
              <a:t>There are unconscious “islands” of traumatic memories </a:t>
            </a:r>
          </a:p>
          <a:p>
            <a:pPr>
              <a:spcBef>
                <a:spcPts val="400"/>
              </a:spcBef>
              <a:spcAft>
                <a:spcPts val="400"/>
              </a:spcAft>
            </a:pPr>
            <a:r>
              <a:rPr lang="en-US" sz="2400" smtClean="0"/>
              <a:t>Traumatic memories may really be post-event experiences (dead bodies, surgery)</a:t>
            </a:r>
          </a:p>
          <a:p>
            <a:pPr>
              <a:spcBef>
                <a:spcPts val="400"/>
              </a:spcBef>
              <a:spcAft>
                <a:spcPts val="400"/>
              </a:spcAft>
            </a:pPr>
            <a:r>
              <a:rPr lang="en-US" sz="2400" smtClean="0"/>
              <a:t>Inferencing of an event and reconstruction of memory </a:t>
            </a:r>
          </a:p>
          <a:p>
            <a:pPr>
              <a:spcBef>
                <a:spcPts val="400"/>
              </a:spcBef>
              <a:spcAft>
                <a:spcPts val="400"/>
              </a:spcAft>
            </a:pPr>
            <a:r>
              <a:rPr lang="en-US" sz="2400" smtClean="0"/>
              <a:t>Memory impairment caused by TBI permanently locks individual in the chronic stressful mind set of the event</a:t>
            </a:r>
          </a:p>
          <a:p>
            <a:pPr>
              <a:spcBef>
                <a:spcPts val="400"/>
              </a:spcBef>
              <a:spcAft>
                <a:spcPts val="400"/>
              </a:spcAft>
            </a:pPr>
            <a:r>
              <a:rPr lang="en-US" sz="2400" smtClean="0"/>
              <a:t>Damage to brain stem projections (serotonergic, noradrenergic) blocks memory, causes PTSD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2775" y="228600"/>
            <a:ext cx="8153400" cy="990600"/>
          </a:xfrm>
        </p:spPr>
        <p:txBody>
          <a:bodyPr/>
          <a:lstStyle/>
          <a:p>
            <a:pPr>
              <a:defRPr/>
            </a:pPr>
            <a:r>
              <a:rPr lang="en-US" smtClean="0">
                <a:effectLst>
                  <a:outerShdw blurRad="38100" dist="38100" dir="2700000" algn="tl">
                    <a:srgbClr val="FFFFFF"/>
                  </a:outerShdw>
                </a:effectLst>
              </a:rPr>
              <a:t>Conclusions about PTSD</a:t>
            </a:r>
          </a:p>
        </p:txBody>
      </p:sp>
      <p:sp>
        <p:nvSpPr>
          <p:cNvPr id="29699" name="Rectangle 3"/>
          <p:cNvSpPr>
            <a:spLocks noGrp="1" noChangeArrowheads="1"/>
          </p:cNvSpPr>
          <p:nvPr>
            <p:ph sz="quarter" idx="1"/>
          </p:nvPr>
        </p:nvSpPr>
        <p:spPr>
          <a:xfrm>
            <a:off x="685800" y="1524000"/>
            <a:ext cx="8229600" cy="5105400"/>
          </a:xfrm>
        </p:spPr>
        <p:txBody>
          <a:bodyPr/>
          <a:lstStyle/>
          <a:p>
            <a:pPr>
              <a:lnSpc>
                <a:spcPct val="80000"/>
              </a:lnSpc>
            </a:pPr>
            <a:r>
              <a:rPr lang="en-US" sz="2800" smtClean="0"/>
              <a:t>Injury </a:t>
            </a:r>
          </a:p>
          <a:p>
            <a:pPr lvl="1">
              <a:lnSpc>
                <a:spcPct val="80000"/>
              </a:lnSpc>
            </a:pPr>
            <a:r>
              <a:rPr lang="en-US" sz="2400" smtClean="0"/>
              <a:t>Common event in combat theaters</a:t>
            </a:r>
          </a:p>
          <a:p>
            <a:pPr lvl="1">
              <a:lnSpc>
                <a:spcPct val="80000"/>
              </a:lnSpc>
            </a:pPr>
            <a:r>
              <a:rPr lang="en-US" sz="2400" smtClean="0"/>
              <a:t>mTBI:  highly associated with certain mechanisms</a:t>
            </a:r>
          </a:p>
          <a:p>
            <a:pPr>
              <a:lnSpc>
                <a:spcPct val="80000"/>
              </a:lnSpc>
            </a:pPr>
            <a:r>
              <a:rPr lang="en-US" sz="2800" smtClean="0"/>
              <a:t>PTSD prevalence</a:t>
            </a:r>
          </a:p>
          <a:p>
            <a:pPr lvl="1">
              <a:lnSpc>
                <a:spcPct val="80000"/>
              </a:lnSpc>
            </a:pPr>
            <a:r>
              <a:rPr lang="en-US" sz="2400" smtClean="0"/>
              <a:t>Associated with injury, gender, conflict, mTBI</a:t>
            </a:r>
          </a:p>
          <a:p>
            <a:pPr>
              <a:lnSpc>
                <a:spcPct val="80000"/>
              </a:lnSpc>
            </a:pPr>
            <a:r>
              <a:rPr lang="en-US" sz="2800" smtClean="0"/>
              <a:t>Association between mTBI &amp; PTSD</a:t>
            </a:r>
          </a:p>
          <a:p>
            <a:pPr lvl="1">
              <a:lnSpc>
                <a:spcPct val="80000"/>
              </a:lnSpc>
            </a:pPr>
            <a:r>
              <a:rPr lang="en-US" sz="2400" smtClean="0"/>
              <a:t>PTSD due to combat exposure? </a:t>
            </a:r>
          </a:p>
          <a:p>
            <a:pPr lvl="1">
              <a:lnSpc>
                <a:spcPct val="80000"/>
              </a:lnSpc>
            </a:pPr>
            <a:r>
              <a:rPr lang="en-US" sz="2400" smtClean="0"/>
              <a:t>Is it a symptom of mTBI?</a:t>
            </a:r>
          </a:p>
          <a:p>
            <a:pPr>
              <a:lnSpc>
                <a:spcPct val="80000"/>
              </a:lnSpc>
            </a:pPr>
            <a:r>
              <a:rPr lang="en-US" sz="2800" smtClean="0"/>
              <a:t>3+ current post-concussive symptoms </a:t>
            </a:r>
          </a:p>
          <a:p>
            <a:pPr lvl="1">
              <a:lnSpc>
                <a:spcPct val="80000"/>
              </a:lnSpc>
            </a:pPr>
            <a:r>
              <a:rPr lang="en-US" sz="2400" smtClean="0"/>
              <a:t>PTSD strongest association (even after removing sleep &amp; irritability) </a:t>
            </a:r>
          </a:p>
          <a:p>
            <a:pPr>
              <a:lnSpc>
                <a:spcPct val="80000"/>
              </a:lnSpc>
            </a:pPr>
            <a:r>
              <a:rPr lang="en-US" sz="2800" smtClean="0"/>
              <a:t>Long term health ramifications/burden of injury? </a:t>
            </a:r>
          </a:p>
          <a:p>
            <a:pPr lvl="1">
              <a:lnSpc>
                <a:spcPct val="80000"/>
              </a:lnSpc>
              <a:buFontTx/>
              <a:buNone/>
            </a:pPr>
            <a:endParaRPr lang="en-US" sz="24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6"/>
          <p:cNvSpPr>
            <a:spLocks noGrp="1"/>
          </p:cNvSpPr>
          <p:nvPr>
            <p:ph type="title"/>
          </p:nvPr>
        </p:nvSpPr>
        <p:spPr>
          <a:xfrm>
            <a:off x="612775" y="228600"/>
            <a:ext cx="8153400" cy="990600"/>
          </a:xfrm>
        </p:spPr>
        <p:txBody>
          <a:bodyPr/>
          <a:lstStyle/>
          <a:p>
            <a:r>
              <a:rPr lang="en-US" sz="3600" smtClean="0">
                <a:solidFill>
                  <a:schemeClr val="tx1"/>
                </a:solidFill>
              </a:rPr>
              <a:t>TBI Definitions</a:t>
            </a:r>
          </a:p>
        </p:txBody>
      </p:sp>
      <p:sp>
        <p:nvSpPr>
          <p:cNvPr id="30723" name="Rectangle 3"/>
          <p:cNvSpPr>
            <a:spLocks noGrp="1" noChangeArrowheads="1"/>
          </p:cNvSpPr>
          <p:nvPr>
            <p:ph sz="quarter" idx="1"/>
          </p:nvPr>
        </p:nvSpPr>
        <p:spPr>
          <a:xfrm>
            <a:off x="612775" y="1524000"/>
            <a:ext cx="8153400" cy="4419600"/>
          </a:xfrm>
        </p:spPr>
        <p:txBody>
          <a:bodyPr lIns="54864" tIns="91440"/>
          <a:lstStyle/>
          <a:p>
            <a:pPr marL="438150">
              <a:lnSpc>
                <a:spcPct val="92000"/>
              </a:lnSpc>
            </a:pPr>
            <a:r>
              <a:rPr lang="en-US" sz="2400" dirty="0" smtClean="0"/>
              <a:t>Acute severity – mild, moderate, severe</a:t>
            </a:r>
          </a:p>
          <a:p>
            <a:pPr marL="730250" lvl="1">
              <a:lnSpc>
                <a:spcPct val="92000"/>
              </a:lnSpc>
              <a:spcBef>
                <a:spcPct val="0"/>
              </a:spcBef>
            </a:pPr>
            <a:r>
              <a:rPr lang="en-US" sz="1800" dirty="0" smtClean="0"/>
              <a:t>Glasgow coma scale</a:t>
            </a:r>
          </a:p>
          <a:p>
            <a:pPr marL="995363" lvl="2">
              <a:lnSpc>
                <a:spcPct val="92000"/>
              </a:lnSpc>
              <a:spcBef>
                <a:spcPct val="0"/>
              </a:spcBef>
            </a:pPr>
            <a:r>
              <a:rPr lang="en-US" sz="1600" dirty="0" smtClean="0"/>
              <a:t>Mild – GCS = 13 – 15</a:t>
            </a:r>
          </a:p>
          <a:p>
            <a:pPr marL="995363" lvl="2">
              <a:lnSpc>
                <a:spcPct val="92000"/>
              </a:lnSpc>
              <a:spcBef>
                <a:spcPct val="0"/>
              </a:spcBef>
            </a:pPr>
            <a:r>
              <a:rPr lang="en-US" sz="1600" dirty="0" smtClean="0"/>
              <a:t>Moderate GCS = 9-12</a:t>
            </a:r>
          </a:p>
          <a:p>
            <a:pPr marL="995363" lvl="2">
              <a:lnSpc>
                <a:spcPct val="92000"/>
              </a:lnSpc>
              <a:spcBef>
                <a:spcPct val="0"/>
              </a:spcBef>
            </a:pPr>
            <a:r>
              <a:rPr lang="en-US" sz="1600" dirty="0" smtClean="0"/>
              <a:t>Severe GCS = &lt;9</a:t>
            </a:r>
          </a:p>
          <a:p>
            <a:pPr marL="730250" lvl="1">
              <a:lnSpc>
                <a:spcPct val="92000"/>
              </a:lnSpc>
              <a:spcBef>
                <a:spcPct val="0"/>
              </a:spcBef>
            </a:pPr>
            <a:r>
              <a:rPr lang="en-US" sz="1800" dirty="0" smtClean="0"/>
              <a:t>Duration of unconsciousness</a:t>
            </a:r>
          </a:p>
          <a:p>
            <a:pPr marL="995363" lvl="2">
              <a:lnSpc>
                <a:spcPct val="92000"/>
              </a:lnSpc>
              <a:spcBef>
                <a:spcPct val="0"/>
              </a:spcBef>
            </a:pPr>
            <a:r>
              <a:rPr lang="en-US" sz="1600" dirty="0" smtClean="0"/>
              <a:t>Mild = less than 15 min.</a:t>
            </a:r>
          </a:p>
          <a:p>
            <a:pPr marL="995363" lvl="2">
              <a:lnSpc>
                <a:spcPct val="92000"/>
              </a:lnSpc>
              <a:spcBef>
                <a:spcPct val="0"/>
              </a:spcBef>
            </a:pPr>
            <a:r>
              <a:rPr lang="en-US" sz="1600" dirty="0" smtClean="0"/>
              <a:t>Moderate = 15 min. to 6 hours, amnesia 1-24 hours</a:t>
            </a:r>
          </a:p>
          <a:p>
            <a:pPr marL="995363" lvl="2">
              <a:lnSpc>
                <a:spcPct val="92000"/>
              </a:lnSpc>
              <a:spcBef>
                <a:spcPct val="0"/>
              </a:spcBef>
            </a:pPr>
            <a:r>
              <a:rPr lang="en-US" sz="1600" dirty="0" smtClean="0"/>
              <a:t>Severe = more than 6 hours</a:t>
            </a:r>
          </a:p>
          <a:p>
            <a:pPr marL="730250" lvl="1">
              <a:lnSpc>
                <a:spcPct val="92000"/>
              </a:lnSpc>
            </a:pPr>
            <a:r>
              <a:rPr lang="en-US" sz="1800" dirty="0" smtClean="0"/>
              <a:t>Post-traumatic amnesia </a:t>
            </a:r>
            <a:r>
              <a:rPr lang="en-US" sz="1600" dirty="0" smtClean="0"/>
              <a:t>– Mild = less than 24 hours</a:t>
            </a:r>
          </a:p>
          <a:p>
            <a:pPr marL="730250" lvl="1">
              <a:lnSpc>
                <a:spcPct val="92000"/>
              </a:lnSpc>
            </a:pPr>
            <a:r>
              <a:rPr lang="en-US" sz="1800" dirty="0" smtClean="0"/>
              <a:t>Mild TBI</a:t>
            </a:r>
            <a:r>
              <a:rPr lang="en-US" sz="1600" dirty="0" smtClean="0"/>
              <a:t> = No penetrating brain injury, no focal neurological findings.</a:t>
            </a:r>
          </a:p>
          <a:p>
            <a:pPr marL="438150">
              <a:lnSpc>
                <a:spcPct val="92000"/>
              </a:lnSpc>
            </a:pPr>
            <a:r>
              <a:rPr lang="en-US" sz="2400" dirty="0" smtClean="0"/>
              <a:t>Chronic severity</a:t>
            </a:r>
          </a:p>
          <a:p>
            <a:pPr marL="730250" lvl="1">
              <a:lnSpc>
                <a:spcPct val="92000"/>
              </a:lnSpc>
            </a:pPr>
            <a:r>
              <a:rPr lang="en-US" sz="1600" dirty="0" smtClean="0"/>
              <a:t>Functional level established at one year (Rancho Los Amigos Scale)</a:t>
            </a:r>
          </a:p>
          <a:p>
            <a:pPr marL="730250" lvl="1">
              <a:lnSpc>
                <a:spcPct val="92000"/>
              </a:lnSpc>
            </a:pPr>
            <a:r>
              <a:rPr lang="en-US" sz="1600" dirty="0" smtClean="0"/>
              <a:t>Results of focal cortical contusion</a:t>
            </a:r>
          </a:p>
          <a:p>
            <a:pPr marL="730250" lvl="1">
              <a:lnSpc>
                <a:spcPct val="92000"/>
              </a:lnSpc>
            </a:pPr>
            <a:r>
              <a:rPr lang="en-US" sz="1600" dirty="0" smtClean="0"/>
              <a:t>Consequences of diffuse axonal injury</a:t>
            </a:r>
          </a:p>
          <a:p>
            <a:pPr marL="730250" lvl="1">
              <a:lnSpc>
                <a:spcPct val="92000"/>
              </a:lnSpc>
            </a:pPr>
            <a:r>
              <a:rPr lang="en-US" sz="1600" dirty="0" smtClean="0"/>
              <a:t>Chronic development of dementia, ? Alzheimer’s disease</a:t>
            </a:r>
          </a:p>
        </p:txBody>
      </p:sp>
      <p:sp>
        <p:nvSpPr>
          <p:cNvPr id="30724" name="Date Placeholder 4"/>
          <p:cNvSpPr txBox="1">
            <a:spLocks noGrp="1"/>
          </p:cNvSpPr>
          <p:nvPr/>
        </p:nvSpPr>
        <p:spPr bwMode="auto">
          <a:xfrm>
            <a:off x="457200" y="6553200"/>
            <a:ext cx="838200" cy="228600"/>
          </a:xfrm>
          <a:prstGeom prst="rect">
            <a:avLst/>
          </a:prstGeom>
          <a:noFill/>
          <a:ln w="9525">
            <a:noFill/>
            <a:miter lim="800000"/>
            <a:headEnd/>
            <a:tailEnd/>
          </a:ln>
        </p:spPr>
        <p:txBody>
          <a:bodyPr lIns="109728" rIns="45720" bIns="0" anchor="b"/>
          <a:lstStyle/>
          <a:p>
            <a:endParaRPr lang="en-US" sz="800" b="0">
              <a:solidFill>
                <a:schemeClr val="accent2"/>
              </a:solidFill>
              <a:latin typeface="Calibri" pitchFamily="34" charset="0"/>
            </a:endParaRPr>
          </a:p>
        </p:txBody>
      </p:sp>
      <p:sp>
        <p:nvSpPr>
          <p:cNvPr id="30725" name="Footer Placeholder 3"/>
          <p:cNvSpPr txBox="1">
            <a:spLocks noGrp="1"/>
          </p:cNvSpPr>
          <p:nvPr/>
        </p:nvSpPr>
        <p:spPr bwMode="auto">
          <a:xfrm>
            <a:off x="2640013" y="6477000"/>
            <a:ext cx="5508625" cy="274638"/>
          </a:xfrm>
          <a:prstGeom prst="rect">
            <a:avLst/>
          </a:prstGeom>
          <a:noFill/>
          <a:ln w="9525">
            <a:noFill/>
            <a:miter lim="800000"/>
            <a:headEnd/>
            <a:tailEnd/>
          </a:ln>
        </p:spPr>
        <p:txBody>
          <a:bodyPr lIns="45720" rIns="45720" bIns="0" anchor="b"/>
          <a:lstStyle/>
          <a:p>
            <a:endParaRPr lang="en-US" sz="1200" b="0">
              <a:solidFill>
                <a:srgbClr val="3F3F3F"/>
              </a:solidFill>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33400" y="228600"/>
            <a:ext cx="8305800" cy="914400"/>
          </a:xfrm>
        </p:spPr>
        <p:txBody>
          <a:bodyPr/>
          <a:lstStyle/>
          <a:p>
            <a:r>
              <a:rPr lang="en-US" sz="3600" smtClean="0"/>
              <a:t>Post-Concussive Syndrome </a:t>
            </a:r>
            <a:br>
              <a:rPr lang="en-US" sz="3600" smtClean="0"/>
            </a:br>
            <a:r>
              <a:rPr lang="en-US" sz="3600" smtClean="0"/>
              <a:t>(ICD-10 Criteria)  </a:t>
            </a:r>
          </a:p>
        </p:txBody>
      </p:sp>
      <p:sp>
        <p:nvSpPr>
          <p:cNvPr id="31747" name="Content Placeholder 2"/>
          <p:cNvSpPr>
            <a:spLocks noGrp="1"/>
          </p:cNvSpPr>
          <p:nvPr>
            <p:ph sz="quarter" idx="1"/>
          </p:nvPr>
        </p:nvSpPr>
        <p:spPr>
          <a:xfrm>
            <a:off x="457200" y="1600200"/>
            <a:ext cx="8229600" cy="4495800"/>
          </a:xfrm>
        </p:spPr>
        <p:txBody>
          <a:bodyPr/>
          <a:lstStyle/>
          <a:p>
            <a:pPr>
              <a:spcBef>
                <a:spcPts val="400"/>
              </a:spcBef>
              <a:spcAft>
                <a:spcPts val="400"/>
              </a:spcAft>
            </a:pPr>
            <a:r>
              <a:rPr lang="en-US" sz="3000" smtClean="0"/>
              <a:t>History of Traumatic Brain Injury </a:t>
            </a:r>
          </a:p>
          <a:p>
            <a:pPr>
              <a:spcBef>
                <a:spcPts val="400"/>
              </a:spcBef>
              <a:spcAft>
                <a:spcPts val="400"/>
              </a:spcAft>
            </a:pPr>
            <a:r>
              <a:rPr lang="en-US" sz="3000" smtClean="0"/>
              <a:t>Three or more of the following: </a:t>
            </a:r>
          </a:p>
          <a:p>
            <a:pPr lvl="2">
              <a:spcBef>
                <a:spcPts val="400"/>
              </a:spcBef>
              <a:spcAft>
                <a:spcPts val="400"/>
              </a:spcAft>
              <a:buClr>
                <a:schemeClr val="accent1"/>
              </a:buClr>
              <a:buSzPct val="70000"/>
              <a:buFont typeface="Wingdings" pitchFamily="2" charset="2"/>
              <a:buChar char="q"/>
            </a:pPr>
            <a:r>
              <a:rPr lang="en-US" sz="2000" smtClean="0"/>
              <a:t>Headache</a:t>
            </a:r>
          </a:p>
          <a:p>
            <a:pPr lvl="2">
              <a:spcBef>
                <a:spcPts val="400"/>
              </a:spcBef>
              <a:spcAft>
                <a:spcPts val="400"/>
              </a:spcAft>
              <a:buClr>
                <a:schemeClr val="accent1"/>
              </a:buClr>
              <a:buSzPct val="70000"/>
              <a:buFont typeface="Wingdings" pitchFamily="2" charset="2"/>
              <a:buChar char="q"/>
            </a:pPr>
            <a:r>
              <a:rPr lang="en-US" sz="2000" smtClean="0"/>
              <a:t>Dizziness</a:t>
            </a:r>
          </a:p>
          <a:p>
            <a:pPr lvl="2">
              <a:spcBef>
                <a:spcPts val="400"/>
              </a:spcBef>
              <a:spcAft>
                <a:spcPts val="400"/>
              </a:spcAft>
              <a:buClr>
                <a:schemeClr val="accent1"/>
              </a:buClr>
              <a:buSzPct val="70000"/>
              <a:buFont typeface="Wingdings" pitchFamily="2" charset="2"/>
              <a:buChar char="q"/>
            </a:pPr>
            <a:r>
              <a:rPr lang="en-US" sz="2000" smtClean="0"/>
              <a:t>Fatigue</a:t>
            </a:r>
          </a:p>
          <a:p>
            <a:pPr lvl="2">
              <a:spcBef>
                <a:spcPts val="400"/>
              </a:spcBef>
              <a:spcAft>
                <a:spcPts val="400"/>
              </a:spcAft>
              <a:buClr>
                <a:schemeClr val="accent1"/>
              </a:buClr>
              <a:buSzPct val="70000"/>
              <a:buFont typeface="Wingdings" pitchFamily="2" charset="2"/>
              <a:buChar char="q"/>
            </a:pPr>
            <a:r>
              <a:rPr lang="en-US" sz="2000" smtClean="0"/>
              <a:t>Irritability</a:t>
            </a:r>
          </a:p>
          <a:p>
            <a:pPr lvl="2">
              <a:spcBef>
                <a:spcPts val="400"/>
              </a:spcBef>
              <a:spcAft>
                <a:spcPts val="400"/>
              </a:spcAft>
              <a:buClr>
                <a:schemeClr val="accent1"/>
              </a:buClr>
              <a:buSzPct val="70000"/>
              <a:buFont typeface="Wingdings" pitchFamily="2" charset="2"/>
              <a:buChar char="q"/>
            </a:pPr>
            <a:r>
              <a:rPr lang="en-US" sz="2000" smtClean="0"/>
              <a:t>Insomnia</a:t>
            </a:r>
          </a:p>
          <a:p>
            <a:pPr lvl="2">
              <a:spcBef>
                <a:spcPts val="400"/>
              </a:spcBef>
              <a:spcAft>
                <a:spcPts val="400"/>
              </a:spcAft>
              <a:buClr>
                <a:schemeClr val="accent1"/>
              </a:buClr>
              <a:buSzPct val="70000"/>
              <a:buFont typeface="Wingdings" pitchFamily="2" charset="2"/>
              <a:buChar char="q"/>
            </a:pPr>
            <a:r>
              <a:rPr lang="en-US" sz="2000" smtClean="0"/>
              <a:t>Concentration difficulty</a:t>
            </a:r>
          </a:p>
          <a:p>
            <a:pPr lvl="2">
              <a:spcBef>
                <a:spcPts val="400"/>
              </a:spcBef>
              <a:spcAft>
                <a:spcPts val="400"/>
              </a:spcAft>
              <a:buClr>
                <a:schemeClr val="accent1"/>
              </a:buClr>
              <a:buSzPct val="70000"/>
              <a:buFont typeface="Wingdings" pitchFamily="2" charset="2"/>
              <a:buChar char="q"/>
            </a:pPr>
            <a:r>
              <a:rPr lang="en-US" sz="2000" smtClean="0"/>
              <a:t>Memory Difficulty</a:t>
            </a:r>
          </a:p>
          <a:p>
            <a:pPr lvl="2">
              <a:spcBef>
                <a:spcPts val="400"/>
              </a:spcBef>
              <a:spcAft>
                <a:spcPts val="400"/>
              </a:spcAft>
              <a:buClr>
                <a:schemeClr val="accent1"/>
              </a:buClr>
              <a:buSzPct val="70000"/>
              <a:buFont typeface="Wingdings" pitchFamily="2" charset="2"/>
              <a:buChar char="q"/>
            </a:pPr>
            <a:r>
              <a:rPr lang="en-US" sz="2000" smtClean="0"/>
              <a:t>Intolerance of alcohol or emotion</a:t>
            </a:r>
          </a:p>
          <a:p>
            <a:pPr lvl="2">
              <a:spcBef>
                <a:spcPts val="400"/>
              </a:spcBef>
              <a:spcAft>
                <a:spcPts val="400"/>
              </a:spcAft>
            </a:pPr>
            <a:endParaRPr lang="en-US" sz="20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2775" y="228600"/>
            <a:ext cx="8153400" cy="990600"/>
          </a:xfrm>
        </p:spPr>
        <p:txBody>
          <a:bodyPr/>
          <a:lstStyle/>
          <a:p>
            <a:pPr>
              <a:defRPr/>
            </a:pPr>
            <a:r>
              <a:rPr lang="en-US" sz="3200" dirty="0" smtClean="0">
                <a:effectLst>
                  <a:outerShdw blurRad="38100" dist="38100" dir="2700000" algn="tl">
                    <a:srgbClr val="FFFFFF"/>
                  </a:outerShdw>
                </a:effectLst>
              </a:rPr>
              <a:t>Every Traumatic Brain Injury is Unique</a:t>
            </a:r>
            <a:br>
              <a:rPr lang="en-US" sz="3200" dirty="0" smtClean="0">
                <a:effectLst>
                  <a:outerShdw blurRad="38100" dist="38100" dir="2700000" algn="tl">
                    <a:srgbClr val="FFFFFF"/>
                  </a:outerShdw>
                </a:effectLst>
              </a:rPr>
            </a:br>
            <a:r>
              <a:rPr lang="en-US" sz="2000" dirty="0" smtClean="0">
                <a:effectLst>
                  <a:outerShdw blurRad="38100" dist="38100" dir="2700000" algn="tl">
                    <a:srgbClr val="FFFFFF"/>
                  </a:outerShdw>
                </a:effectLst>
              </a:rPr>
              <a:t>(just as no 2 brain tumors, strokes, seizures are the same)</a:t>
            </a:r>
          </a:p>
        </p:txBody>
      </p:sp>
      <p:sp>
        <p:nvSpPr>
          <p:cNvPr id="32771" name="Rectangle 3"/>
          <p:cNvSpPr>
            <a:spLocks noGrp="1" noChangeArrowheads="1"/>
          </p:cNvSpPr>
          <p:nvPr>
            <p:ph sz="quarter" idx="1"/>
          </p:nvPr>
        </p:nvSpPr>
        <p:spPr>
          <a:xfrm>
            <a:off x="612775" y="1524000"/>
            <a:ext cx="8153400" cy="4572000"/>
          </a:xfrm>
        </p:spPr>
        <p:txBody>
          <a:bodyPr/>
          <a:lstStyle/>
          <a:p>
            <a:pPr marL="438150">
              <a:lnSpc>
                <a:spcPct val="80000"/>
              </a:lnSpc>
              <a:spcBef>
                <a:spcPct val="10000"/>
              </a:spcBef>
              <a:spcAft>
                <a:spcPct val="10000"/>
              </a:spcAft>
              <a:buSzPct val="70000"/>
              <a:buFont typeface="Wingdings" pitchFamily="2" charset="2"/>
              <a:buChar char="q"/>
            </a:pPr>
            <a:r>
              <a:rPr lang="en-US" sz="2000" smtClean="0"/>
              <a:t>Individual head habitus (e.g., age, skull thickness, protective gear)</a:t>
            </a:r>
          </a:p>
          <a:p>
            <a:pPr marL="438150">
              <a:lnSpc>
                <a:spcPct val="80000"/>
              </a:lnSpc>
              <a:spcBef>
                <a:spcPct val="10000"/>
              </a:spcBef>
              <a:spcAft>
                <a:spcPct val="10000"/>
              </a:spcAft>
              <a:buSzPct val="70000"/>
              <a:buFont typeface="Wingdings" pitchFamily="2" charset="2"/>
              <a:buChar char="q"/>
            </a:pPr>
            <a:r>
              <a:rPr lang="en-US" sz="2000" smtClean="0"/>
              <a:t>Brain reserve (cognitive, neuronal), prior injury history</a:t>
            </a:r>
          </a:p>
          <a:p>
            <a:pPr marL="438150">
              <a:lnSpc>
                <a:spcPct val="80000"/>
              </a:lnSpc>
              <a:spcBef>
                <a:spcPct val="10000"/>
              </a:spcBef>
              <a:spcAft>
                <a:spcPct val="10000"/>
              </a:spcAft>
              <a:buSzPct val="70000"/>
              <a:buFont typeface="Wingdings" pitchFamily="2" charset="2"/>
              <a:buChar char="q"/>
            </a:pPr>
            <a:r>
              <a:rPr lang="en-US" sz="2000" smtClean="0"/>
              <a:t>Individual repair mechanisms (e.g., genetics - APOE genotype)</a:t>
            </a:r>
          </a:p>
          <a:p>
            <a:pPr marL="438150">
              <a:lnSpc>
                <a:spcPct val="80000"/>
              </a:lnSpc>
              <a:spcBef>
                <a:spcPct val="10000"/>
              </a:spcBef>
              <a:spcAft>
                <a:spcPct val="10000"/>
              </a:spcAft>
              <a:buSzPct val="70000"/>
              <a:buFont typeface="Wingdings" pitchFamily="2" charset="2"/>
              <a:buChar char="q"/>
            </a:pPr>
            <a:r>
              <a:rPr lang="en-US" sz="2000" smtClean="0"/>
              <a:t>Type of injury, non-penetrating, penetrating (may not be noted)</a:t>
            </a:r>
          </a:p>
          <a:p>
            <a:pPr marL="438150">
              <a:lnSpc>
                <a:spcPct val="80000"/>
              </a:lnSpc>
              <a:spcBef>
                <a:spcPct val="10000"/>
              </a:spcBef>
              <a:spcAft>
                <a:spcPct val="10000"/>
              </a:spcAft>
              <a:buSzPct val="70000"/>
              <a:buFont typeface="Wingdings" pitchFamily="2" charset="2"/>
              <a:buChar char="q"/>
            </a:pPr>
            <a:r>
              <a:rPr lang="en-US" sz="2000" smtClean="0"/>
              <a:t>Direction of physical force impacting head </a:t>
            </a:r>
          </a:p>
          <a:p>
            <a:pPr marL="438150">
              <a:lnSpc>
                <a:spcPct val="80000"/>
              </a:lnSpc>
              <a:spcBef>
                <a:spcPct val="10000"/>
              </a:spcBef>
              <a:spcAft>
                <a:spcPct val="10000"/>
              </a:spcAft>
              <a:buSzPct val="70000"/>
              <a:buFont typeface="Wingdings" pitchFamily="2" charset="2"/>
              <a:buChar char="q"/>
            </a:pPr>
            <a:r>
              <a:rPr lang="en-US" sz="2000" smtClean="0"/>
              <a:t>Orientation / location of force– translational vs rotational</a:t>
            </a:r>
          </a:p>
          <a:p>
            <a:pPr marL="438150">
              <a:lnSpc>
                <a:spcPct val="80000"/>
              </a:lnSpc>
              <a:spcBef>
                <a:spcPct val="10000"/>
              </a:spcBef>
              <a:spcAft>
                <a:spcPct val="10000"/>
              </a:spcAft>
              <a:buSzPct val="70000"/>
              <a:buFont typeface="Wingdings" pitchFamily="2" charset="2"/>
              <a:buChar char="q"/>
            </a:pPr>
            <a:r>
              <a:rPr lang="en-US" sz="2000" smtClean="0"/>
              <a:t>Nature of physical energy – </a:t>
            </a:r>
          </a:p>
          <a:p>
            <a:pPr marL="730250" lvl="1">
              <a:lnSpc>
                <a:spcPct val="80000"/>
              </a:lnSpc>
              <a:spcBef>
                <a:spcPct val="10000"/>
              </a:spcBef>
              <a:spcAft>
                <a:spcPct val="10000"/>
              </a:spcAft>
              <a:buFont typeface="Wingdings" pitchFamily="2" charset="2"/>
              <a:buChar char="q"/>
            </a:pPr>
            <a:r>
              <a:rPr lang="en-US" sz="2000" smtClean="0"/>
              <a:t>Amplitude, rise-time, wave-length, duration, reflection</a:t>
            </a:r>
          </a:p>
          <a:p>
            <a:pPr marL="438150">
              <a:lnSpc>
                <a:spcPct val="80000"/>
              </a:lnSpc>
              <a:spcBef>
                <a:spcPct val="10000"/>
              </a:spcBef>
              <a:spcAft>
                <a:spcPct val="10000"/>
              </a:spcAft>
              <a:buSzPct val="70000"/>
              <a:buFont typeface="Wingdings" pitchFamily="2" charset="2"/>
              <a:buChar char="q"/>
            </a:pPr>
            <a:r>
              <a:rPr lang="en-US" sz="2000" smtClean="0"/>
              <a:t>Effects on brain – brain stem, cortex, white-matter</a:t>
            </a:r>
          </a:p>
          <a:p>
            <a:pPr marL="438150">
              <a:lnSpc>
                <a:spcPct val="80000"/>
              </a:lnSpc>
              <a:spcBef>
                <a:spcPct val="10000"/>
              </a:spcBef>
              <a:spcAft>
                <a:spcPct val="10000"/>
              </a:spcAft>
              <a:buSzPct val="70000"/>
              <a:buFont typeface="Wingdings" pitchFamily="2" charset="2"/>
              <a:buChar char="q"/>
            </a:pPr>
            <a:r>
              <a:rPr lang="en-US" sz="2000" smtClean="0"/>
              <a:t>Complexity, multiplicity of injury, contusion, bleeding, infection</a:t>
            </a:r>
          </a:p>
          <a:p>
            <a:pPr marL="438150">
              <a:lnSpc>
                <a:spcPct val="80000"/>
              </a:lnSpc>
              <a:spcBef>
                <a:spcPct val="10000"/>
              </a:spcBef>
              <a:spcAft>
                <a:spcPct val="10000"/>
              </a:spcAft>
              <a:buSzPct val="70000"/>
              <a:buFont typeface="Wingdings" pitchFamily="2" charset="2"/>
              <a:buChar char="q"/>
            </a:pPr>
            <a:r>
              <a:rPr lang="en-US" sz="2000" smtClean="0"/>
              <a:t>Psychological stress, social imperatives</a:t>
            </a:r>
          </a:p>
          <a:p>
            <a:pPr marL="438150">
              <a:lnSpc>
                <a:spcPct val="80000"/>
              </a:lnSpc>
              <a:spcBef>
                <a:spcPct val="10000"/>
              </a:spcBef>
              <a:spcAft>
                <a:spcPct val="10000"/>
              </a:spcAft>
              <a:buSzPct val="70000"/>
              <a:buFont typeface="Wingdings" pitchFamily="2" charset="2"/>
              <a:buChar char="q"/>
            </a:pPr>
            <a:r>
              <a:rPr lang="en-US" sz="2000" smtClean="0"/>
              <a:t>Immediate care after injury</a:t>
            </a:r>
          </a:p>
          <a:p>
            <a:pPr marL="438150">
              <a:lnSpc>
                <a:spcPct val="80000"/>
              </a:lnSpc>
              <a:spcBef>
                <a:spcPct val="10000"/>
              </a:spcBef>
              <a:spcAft>
                <a:spcPct val="10000"/>
              </a:spcAft>
              <a:buSzPct val="70000"/>
              <a:buFont typeface="Wingdings" pitchFamily="2" charset="2"/>
              <a:buChar char="q"/>
            </a:pPr>
            <a:r>
              <a:rPr lang="en-US" sz="2000" smtClean="0"/>
              <a:t>Chronic care after injury, rehabilitation, support</a:t>
            </a:r>
          </a:p>
        </p:txBody>
      </p:sp>
      <p:sp>
        <p:nvSpPr>
          <p:cNvPr id="51203" name="Text Box 4"/>
          <p:cNvSpPr txBox="1">
            <a:spLocks noChangeArrowheads="1"/>
          </p:cNvSpPr>
          <p:nvPr/>
        </p:nvSpPr>
        <p:spPr bwMode="auto">
          <a:xfrm>
            <a:off x="304800" y="5486400"/>
            <a:ext cx="8382000" cy="701675"/>
          </a:xfrm>
          <a:prstGeom prst="rect">
            <a:avLst/>
          </a:prstGeom>
          <a:noFill/>
          <a:ln w="9525">
            <a:noFill/>
            <a:miter lim="800000"/>
            <a:headEnd/>
            <a:tailEnd/>
          </a:ln>
        </p:spPr>
        <p:txBody>
          <a:bodyPr>
            <a:spAutoFit/>
          </a:bodyPr>
          <a:lstStyle/>
          <a:p>
            <a:pPr algn="ctr" eaLnBrk="0" hangingPunct="0">
              <a:defRPr/>
            </a:pPr>
            <a:r>
              <a:rPr lang="en-US" sz="2000" dirty="0">
                <a:solidFill>
                  <a:schemeClr val="tx2"/>
                </a:solidFill>
                <a:latin typeface="+mj-lt"/>
              </a:rPr>
              <a:t>CANNOT GROUP PATIENTS FOR PARAMETRIC STATISTICS OR</a:t>
            </a:r>
          </a:p>
          <a:p>
            <a:pPr algn="ctr" eaLnBrk="0" hangingPunct="0">
              <a:defRPr/>
            </a:pPr>
            <a:r>
              <a:rPr lang="en-US" sz="2000" dirty="0">
                <a:solidFill>
                  <a:schemeClr val="tx2"/>
                </a:solidFill>
                <a:latin typeface="+mj-lt"/>
              </a:rPr>
              <a:t>COMPARE ARTIFICIAL GROUPINGS WITH NORMATIVE SCORES</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274638"/>
            <a:ext cx="8305800" cy="944562"/>
          </a:xfrm>
        </p:spPr>
        <p:txBody>
          <a:bodyPr/>
          <a:lstStyle/>
          <a:p>
            <a:r>
              <a:rPr lang="en-US" sz="3600" smtClean="0"/>
              <a:t>Traumatic brain injury – when soldiers are near a blast or strike their head</a:t>
            </a:r>
          </a:p>
        </p:txBody>
      </p:sp>
      <p:sp>
        <p:nvSpPr>
          <p:cNvPr id="33795" name="Rectangle 3"/>
          <p:cNvSpPr>
            <a:spLocks noGrp="1" noChangeArrowheads="1"/>
          </p:cNvSpPr>
          <p:nvPr>
            <p:ph sz="quarter" idx="1"/>
          </p:nvPr>
        </p:nvSpPr>
        <p:spPr>
          <a:xfrm>
            <a:off x="609600" y="1676400"/>
            <a:ext cx="8077200" cy="4572000"/>
          </a:xfrm>
        </p:spPr>
        <p:txBody>
          <a:bodyPr/>
          <a:lstStyle/>
          <a:p>
            <a:pPr>
              <a:lnSpc>
                <a:spcPct val="80000"/>
              </a:lnSpc>
              <a:buFontTx/>
              <a:buNone/>
            </a:pPr>
            <a:r>
              <a:rPr lang="en-US" sz="2800" smtClean="0"/>
              <a:t>Brain damage can cause:</a:t>
            </a:r>
          </a:p>
          <a:p>
            <a:pPr>
              <a:lnSpc>
                <a:spcPct val="80000"/>
              </a:lnSpc>
            </a:pPr>
            <a:r>
              <a:rPr lang="en-US" sz="2400" smtClean="0"/>
              <a:t>A variety of cognitive problems, including </a:t>
            </a:r>
          </a:p>
          <a:p>
            <a:pPr lvl="1">
              <a:lnSpc>
                <a:spcPct val="80000"/>
              </a:lnSpc>
            </a:pPr>
            <a:r>
              <a:rPr lang="en-US" sz="2000" smtClean="0"/>
              <a:t>Memory difficulties, </a:t>
            </a:r>
          </a:p>
          <a:p>
            <a:pPr lvl="1">
              <a:lnSpc>
                <a:spcPct val="80000"/>
              </a:lnSpc>
            </a:pPr>
            <a:r>
              <a:rPr lang="en-US" sz="2000" smtClean="0"/>
              <a:t>Attention deficits</a:t>
            </a:r>
          </a:p>
          <a:p>
            <a:pPr lvl="1">
              <a:lnSpc>
                <a:spcPct val="80000"/>
              </a:lnSpc>
            </a:pPr>
            <a:r>
              <a:rPr lang="en-US" sz="2000" smtClean="0"/>
              <a:t>Language and other communication impairments, and </a:t>
            </a:r>
          </a:p>
          <a:p>
            <a:pPr lvl="1">
              <a:lnSpc>
                <a:spcPct val="80000"/>
              </a:lnSpc>
            </a:pPr>
            <a:r>
              <a:rPr lang="en-US" sz="2000" smtClean="0"/>
              <a:t>Visual-spatial cognition deficits</a:t>
            </a:r>
          </a:p>
          <a:p>
            <a:pPr>
              <a:lnSpc>
                <a:spcPct val="80000"/>
              </a:lnSpc>
            </a:pPr>
            <a:r>
              <a:rPr lang="en-US" sz="2400" smtClean="0"/>
              <a:t>Neurobehavioral problems</a:t>
            </a:r>
          </a:p>
          <a:p>
            <a:pPr lvl="1">
              <a:lnSpc>
                <a:spcPct val="80000"/>
              </a:lnSpc>
            </a:pPr>
            <a:r>
              <a:rPr lang="en-US" sz="2000" smtClean="0"/>
              <a:t>including mood dysregulation (depression, mania), PTSD, and psychosis, </a:t>
            </a:r>
          </a:p>
          <a:p>
            <a:pPr>
              <a:lnSpc>
                <a:spcPct val="80000"/>
              </a:lnSpc>
            </a:pPr>
            <a:r>
              <a:rPr lang="en-US" sz="2400" smtClean="0"/>
              <a:t>Sensory losses, potentially affecting smell, vision, hearing, and balance</a:t>
            </a:r>
          </a:p>
          <a:p>
            <a:pPr>
              <a:lnSpc>
                <a:spcPct val="80000"/>
              </a:lnSpc>
            </a:pPr>
            <a:r>
              <a:rPr lang="en-US" sz="2400" smtClean="0"/>
              <a:t>Somatic complaints, including pain (chronic headache), loss of libido (decreased sexual interest), fatigue, and sleep irregularities.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6"/>
          <p:cNvSpPr>
            <a:spLocks noGrp="1"/>
          </p:cNvSpPr>
          <p:nvPr>
            <p:ph type="title"/>
          </p:nvPr>
        </p:nvSpPr>
        <p:spPr>
          <a:xfrm>
            <a:off x="612775" y="228600"/>
            <a:ext cx="8153400" cy="990600"/>
          </a:xfrm>
        </p:spPr>
        <p:txBody>
          <a:bodyPr/>
          <a:lstStyle/>
          <a:p>
            <a:r>
              <a:rPr lang="en-US" sz="3600" smtClean="0"/>
              <a:t>Neuropsychiatric Sequelae of Mild TBI</a:t>
            </a:r>
          </a:p>
        </p:txBody>
      </p:sp>
      <p:sp>
        <p:nvSpPr>
          <p:cNvPr id="34819" name="Rectangle 3"/>
          <p:cNvSpPr>
            <a:spLocks noGrp="1" noChangeArrowheads="1"/>
          </p:cNvSpPr>
          <p:nvPr>
            <p:ph sz="quarter" idx="1"/>
          </p:nvPr>
        </p:nvSpPr>
        <p:spPr>
          <a:xfrm>
            <a:off x="612775" y="1600200"/>
            <a:ext cx="8153400" cy="4495800"/>
          </a:xfrm>
        </p:spPr>
        <p:txBody>
          <a:bodyPr lIns="54864" tIns="91440"/>
          <a:lstStyle/>
          <a:p>
            <a:pPr marL="438150">
              <a:lnSpc>
                <a:spcPct val="72000"/>
              </a:lnSpc>
              <a:buFontTx/>
              <a:buNone/>
            </a:pPr>
            <a:r>
              <a:rPr lang="en-US" sz="3200" b="1" smtClean="0"/>
              <a:t>Neuropsychological, cognitive deficits (</a:t>
            </a:r>
            <a:r>
              <a:rPr lang="en-US" sz="3200" smtClean="0"/>
              <a:t>similarity to dementia)</a:t>
            </a:r>
          </a:p>
          <a:p>
            <a:pPr marL="438150">
              <a:lnSpc>
                <a:spcPct val="72000"/>
              </a:lnSpc>
              <a:buFontTx/>
              <a:buNone/>
            </a:pPr>
            <a:endParaRPr lang="en-US" sz="3200" smtClean="0"/>
          </a:p>
          <a:p>
            <a:pPr marL="438150">
              <a:lnSpc>
                <a:spcPct val="72000"/>
              </a:lnSpc>
            </a:pPr>
            <a:r>
              <a:rPr lang="en-US" sz="3200" smtClean="0"/>
              <a:t>Memory loss – retrograde, anterograde </a:t>
            </a:r>
          </a:p>
          <a:p>
            <a:pPr marL="1130300" lvl="2" indent="-273050">
              <a:lnSpc>
                <a:spcPct val="72000"/>
              </a:lnSpc>
              <a:buClr>
                <a:schemeClr val="accent1"/>
              </a:buClr>
              <a:buSzPct val="70000"/>
              <a:buFont typeface="Wingdings" pitchFamily="2" charset="2"/>
              <a:buChar char="q"/>
            </a:pPr>
            <a:r>
              <a:rPr lang="en-US" sz="2400" smtClean="0"/>
              <a:t>(? Relation to fornix damage)</a:t>
            </a:r>
          </a:p>
          <a:p>
            <a:pPr marL="438150">
              <a:lnSpc>
                <a:spcPct val="72000"/>
              </a:lnSpc>
            </a:pPr>
            <a:r>
              <a:rPr lang="en-US" sz="3200" smtClean="0"/>
              <a:t>Aphasia</a:t>
            </a:r>
          </a:p>
          <a:p>
            <a:pPr marL="438150">
              <a:lnSpc>
                <a:spcPct val="72000"/>
              </a:lnSpc>
            </a:pPr>
            <a:r>
              <a:rPr lang="en-US" sz="3200" smtClean="0"/>
              <a:t>Apraxia, slowed motor responses</a:t>
            </a:r>
          </a:p>
          <a:p>
            <a:pPr marL="438150">
              <a:lnSpc>
                <a:spcPct val="72000"/>
              </a:lnSpc>
            </a:pPr>
            <a:r>
              <a:rPr lang="en-US" sz="3200" smtClean="0"/>
              <a:t>Agnosia</a:t>
            </a:r>
          </a:p>
          <a:p>
            <a:pPr marL="438150">
              <a:lnSpc>
                <a:spcPct val="72000"/>
              </a:lnSpc>
            </a:pPr>
            <a:r>
              <a:rPr lang="en-US" sz="3200" smtClean="0"/>
              <a:t>Executive function / decision making impairment, decreased attention span</a:t>
            </a:r>
          </a:p>
        </p:txBody>
      </p:sp>
      <p:sp>
        <p:nvSpPr>
          <p:cNvPr id="34820" name="Date Placeholder 4"/>
          <p:cNvSpPr txBox="1">
            <a:spLocks noGrp="1"/>
          </p:cNvSpPr>
          <p:nvPr/>
        </p:nvSpPr>
        <p:spPr bwMode="auto">
          <a:xfrm>
            <a:off x="457200" y="6553200"/>
            <a:ext cx="838200" cy="228600"/>
          </a:xfrm>
          <a:prstGeom prst="rect">
            <a:avLst/>
          </a:prstGeom>
          <a:noFill/>
          <a:ln w="9525">
            <a:noFill/>
            <a:miter lim="800000"/>
            <a:headEnd/>
            <a:tailEnd/>
          </a:ln>
        </p:spPr>
        <p:txBody>
          <a:bodyPr lIns="109728" rIns="45720" bIns="0" anchor="b"/>
          <a:lstStyle/>
          <a:p>
            <a:endParaRPr lang="en-US" sz="800" b="0">
              <a:solidFill>
                <a:schemeClr val="accent2"/>
              </a:solidFill>
              <a:latin typeface="Calibri" pitchFamily="34" charset="0"/>
            </a:endParaRPr>
          </a:p>
        </p:txBody>
      </p:sp>
      <p:sp>
        <p:nvSpPr>
          <p:cNvPr id="34821" name="Slide Number Placeholder 5"/>
          <p:cNvSpPr txBox="1">
            <a:spLocks noGrp="1"/>
          </p:cNvSpPr>
          <p:nvPr/>
        </p:nvSpPr>
        <p:spPr bwMode="auto">
          <a:xfrm>
            <a:off x="8204200" y="6477000"/>
            <a:ext cx="733425" cy="274638"/>
          </a:xfrm>
          <a:prstGeom prst="rect">
            <a:avLst/>
          </a:prstGeom>
          <a:noFill/>
          <a:ln w="9525">
            <a:noFill/>
            <a:miter lim="800000"/>
            <a:headEnd/>
            <a:tailEnd/>
          </a:ln>
        </p:spPr>
        <p:txBody>
          <a:bodyPr bIns="0" anchor="b"/>
          <a:lstStyle/>
          <a:p>
            <a:pPr algn="r"/>
            <a:endParaRPr lang="en-US" b="0">
              <a:solidFill>
                <a:schemeClr val="bg1"/>
              </a:solidFill>
              <a:latin typeface="Times New Roman" pitchFamily="18" charset="0"/>
            </a:endParaRPr>
          </a:p>
        </p:txBody>
      </p:sp>
      <p:sp>
        <p:nvSpPr>
          <p:cNvPr id="34822" name="Footer Placeholder 3"/>
          <p:cNvSpPr txBox="1">
            <a:spLocks noGrp="1"/>
          </p:cNvSpPr>
          <p:nvPr/>
        </p:nvSpPr>
        <p:spPr bwMode="auto">
          <a:xfrm>
            <a:off x="2640013" y="6477000"/>
            <a:ext cx="5508625" cy="274638"/>
          </a:xfrm>
          <a:prstGeom prst="rect">
            <a:avLst/>
          </a:prstGeom>
          <a:noFill/>
          <a:ln w="9525">
            <a:noFill/>
            <a:miter lim="800000"/>
            <a:headEnd/>
            <a:tailEnd/>
          </a:ln>
        </p:spPr>
        <p:txBody>
          <a:bodyPr lIns="45720" rIns="45720" bIns="0" anchor="b"/>
          <a:lstStyle/>
          <a:p>
            <a:endParaRPr lang="en-US" sz="1200" b="0">
              <a:solidFill>
                <a:srgbClr val="3F3F3F"/>
              </a:solidFill>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12775" y="228600"/>
            <a:ext cx="8153400" cy="990600"/>
          </a:xfrm>
        </p:spPr>
        <p:txBody>
          <a:bodyPr/>
          <a:lstStyle/>
          <a:p>
            <a:r>
              <a:rPr lang="en-US" sz="3600" smtClean="0"/>
              <a:t>Neuropsychiatric Sequelae of Mild TBI</a:t>
            </a:r>
          </a:p>
        </p:txBody>
      </p:sp>
      <p:sp>
        <p:nvSpPr>
          <p:cNvPr id="35843" name="Content Placeholder 2"/>
          <p:cNvSpPr>
            <a:spLocks noGrp="1"/>
          </p:cNvSpPr>
          <p:nvPr>
            <p:ph sz="quarter" idx="1"/>
          </p:nvPr>
        </p:nvSpPr>
        <p:spPr>
          <a:xfrm>
            <a:off x="612775" y="1600200"/>
            <a:ext cx="8153400" cy="4495800"/>
          </a:xfrm>
        </p:spPr>
        <p:txBody>
          <a:bodyPr/>
          <a:lstStyle/>
          <a:p>
            <a:pPr marL="438150">
              <a:lnSpc>
                <a:spcPct val="72000"/>
              </a:lnSpc>
              <a:buFontTx/>
              <a:buNone/>
            </a:pPr>
            <a:r>
              <a:rPr lang="en-US" sz="2800" b="1" smtClean="0"/>
              <a:t>Neurobehavioral problems</a:t>
            </a:r>
          </a:p>
          <a:p>
            <a:pPr marL="438150">
              <a:lnSpc>
                <a:spcPct val="72000"/>
              </a:lnSpc>
              <a:spcBef>
                <a:spcPts val="1200"/>
              </a:spcBef>
            </a:pPr>
            <a:r>
              <a:rPr lang="en-US" sz="2800" smtClean="0"/>
              <a:t>Depression, mood instability, mania </a:t>
            </a:r>
          </a:p>
          <a:p>
            <a:pPr marL="730250" lvl="1">
              <a:lnSpc>
                <a:spcPct val="72000"/>
              </a:lnSpc>
              <a:spcBef>
                <a:spcPts val="1200"/>
              </a:spcBef>
            </a:pPr>
            <a:r>
              <a:rPr lang="en-US" sz="2000" smtClean="0"/>
              <a:t>(? Relation to norepinephrine, 5HT)</a:t>
            </a:r>
          </a:p>
          <a:p>
            <a:pPr marL="438150">
              <a:lnSpc>
                <a:spcPct val="72000"/>
              </a:lnSpc>
              <a:spcBef>
                <a:spcPts val="1200"/>
              </a:spcBef>
            </a:pPr>
            <a:r>
              <a:rPr lang="en-US" sz="2800" smtClean="0"/>
              <a:t>Apathy</a:t>
            </a:r>
          </a:p>
          <a:p>
            <a:pPr marL="438150">
              <a:lnSpc>
                <a:spcPct val="72000"/>
              </a:lnSpc>
              <a:spcBef>
                <a:spcPts val="1200"/>
              </a:spcBef>
            </a:pPr>
            <a:r>
              <a:rPr lang="en-US" sz="2800" smtClean="0"/>
              <a:t>Decreased bonding, libido</a:t>
            </a:r>
          </a:p>
          <a:p>
            <a:pPr marL="438150">
              <a:lnSpc>
                <a:spcPct val="72000"/>
              </a:lnSpc>
              <a:spcBef>
                <a:spcPts val="1200"/>
              </a:spcBef>
            </a:pPr>
            <a:r>
              <a:rPr lang="en-US" sz="2800" smtClean="0"/>
              <a:t>Inappropriate behavior, disinhibition, agitation</a:t>
            </a:r>
          </a:p>
          <a:p>
            <a:pPr marL="438150">
              <a:lnSpc>
                <a:spcPct val="72000"/>
              </a:lnSpc>
              <a:spcBef>
                <a:spcPts val="1200"/>
              </a:spcBef>
            </a:pPr>
            <a:r>
              <a:rPr lang="en-US" sz="2800" smtClean="0"/>
              <a:t>PTSD, anxiety disorders </a:t>
            </a:r>
          </a:p>
          <a:p>
            <a:pPr marL="730250" lvl="1">
              <a:lnSpc>
                <a:spcPct val="72000"/>
              </a:lnSpc>
              <a:spcBef>
                <a:spcPts val="1200"/>
              </a:spcBef>
            </a:pPr>
            <a:r>
              <a:rPr lang="en-US" sz="2000" smtClean="0"/>
              <a:t>(? Relation to shearing of NE, 5HT neurons)</a:t>
            </a:r>
          </a:p>
          <a:p>
            <a:pPr marL="438150">
              <a:lnSpc>
                <a:spcPct val="72000"/>
              </a:lnSpc>
              <a:spcBef>
                <a:spcPts val="1200"/>
              </a:spcBef>
            </a:pPr>
            <a:r>
              <a:rPr lang="en-US" sz="2800" smtClean="0"/>
              <a:t>Psychosis</a:t>
            </a:r>
          </a:p>
          <a:p>
            <a:pPr marL="438150">
              <a:lnSpc>
                <a:spcPct val="72000"/>
              </a:lnSpc>
              <a:spcBef>
                <a:spcPts val="1200"/>
              </a:spcBef>
            </a:pPr>
            <a:r>
              <a:rPr lang="en-US" sz="2800" smtClean="0"/>
              <a:t>Aggression (possible relation to premorbid and predisposing factors)</a:t>
            </a:r>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12775" y="228600"/>
            <a:ext cx="8153400" cy="990600"/>
          </a:xfrm>
        </p:spPr>
        <p:txBody>
          <a:bodyPr/>
          <a:lstStyle/>
          <a:p>
            <a:r>
              <a:rPr lang="en-US" sz="3600" smtClean="0"/>
              <a:t>Neuropsychiatric Sequelae of Mild TBI</a:t>
            </a:r>
          </a:p>
        </p:txBody>
      </p:sp>
      <p:sp>
        <p:nvSpPr>
          <p:cNvPr id="36867" name="Content Placeholder 2"/>
          <p:cNvSpPr>
            <a:spLocks noGrp="1"/>
          </p:cNvSpPr>
          <p:nvPr>
            <p:ph sz="quarter" idx="1"/>
          </p:nvPr>
        </p:nvSpPr>
        <p:spPr>
          <a:xfrm>
            <a:off x="612775" y="1600200"/>
            <a:ext cx="8153400" cy="4495800"/>
          </a:xfrm>
        </p:spPr>
        <p:txBody>
          <a:bodyPr/>
          <a:lstStyle/>
          <a:p>
            <a:pPr marL="438150">
              <a:lnSpc>
                <a:spcPct val="72000"/>
              </a:lnSpc>
              <a:buFontTx/>
              <a:buNone/>
            </a:pPr>
            <a:r>
              <a:rPr lang="en-US" sz="3200" b="1" smtClean="0"/>
              <a:t>Neurophysiological symptoms</a:t>
            </a:r>
          </a:p>
          <a:p>
            <a:pPr marL="438150">
              <a:lnSpc>
                <a:spcPct val="72000"/>
              </a:lnSpc>
              <a:buFontTx/>
              <a:buNone/>
            </a:pPr>
            <a:r>
              <a:rPr lang="en-US" sz="3200" b="1" smtClean="0"/>
              <a:t>				</a:t>
            </a:r>
          </a:p>
          <a:p>
            <a:pPr marL="438150">
              <a:lnSpc>
                <a:spcPct val="72000"/>
              </a:lnSpc>
              <a:spcBef>
                <a:spcPts val="1200"/>
              </a:spcBef>
              <a:spcAft>
                <a:spcPts val="600"/>
              </a:spcAft>
            </a:pPr>
            <a:r>
              <a:rPr lang="en-US" sz="3200" smtClean="0"/>
              <a:t>Disruption of sensory systems, smell, hypersensitivity to light, dizziness, tinnitus</a:t>
            </a:r>
          </a:p>
          <a:p>
            <a:pPr marL="438150">
              <a:lnSpc>
                <a:spcPct val="72000"/>
              </a:lnSpc>
              <a:spcBef>
                <a:spcPts val="1200"/>
              </a:spcBef>
              <a:spcAft>
                <a:spcPts val="600"/>
              </a:spcAft>
            </a:pPr>
            <a:r>
              <a:rPr lang="en-US" sz="3200" smtClean="0"/>
              <a:t>Headache</a:t>
            </a:r>
          </a:p>
          <a:p>
            <a:pPr marL="438150">
              <a:lnSpc>
                <a:spcPct val="72000"/>
              </a:lnSpc>
              <a:spcBef>
                <a:spcPts val="1200"/>
              </a:spcBef>
              <a:spcAft>
                <a:spcPts val="600"/>
              </a:spcAft>
            </a:pPr>
            <a:r>
              <a:rPr lang="en-US" sz="3200" smtClean="0"/>
              <a:t>Sleep difficulties, fatigue (disruption/shearing of brainstem axons?)</a:t>
            </a:r>
          </a:p>
          <a:p>
            <a:pPr marL="438150">
              <a:lnSpc>
                <a:spcPct val="72000"/>
              </a:lnSpc>
              <a:spcBef>
                <a:spcPts val="1200"/>
              </a:spcBef>
              <a:spcAft>
                <a:spcPts val="600"/>
              </a:spcAft>
            </a:pPr>
            <a:r>
              <a:rPr lang="en-US" sz="3200" smtClean="0"/>
              <a:t>Autonomic instability</a:t>
            </a:r>
          </a:p>
          <a:p>
            <a:pPr marL="438150"/>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92" name="Group 32"/>
          <p:cNvGraphicFramePr>
            <a:graphicFrameLocks noGrp="1"/>
          </p:cNvGraphicFramePr>
          <p:nvPr>
            <p:ph type="tbl" idx="4294967295"/>
          </p:nvPr>
        </p:nvGraphicFramePr>
        <p:xfrm>
          <a:off x="609600" y="914400"/>
          <a:ext cx="7772400" cy="3508800"/>
        </p:xfrm>
        <a:graphic>
          <a:graphicData uri="http://schemas.openxmlformats.org/drawingml/2006/table">
            <a:tbl>
              <a:tblPr/>
              <a:tblGrid>
                <a:gridCol w="5181600"/>
                <a:gridCol w="2590800"/>
              </a:tblGrid>
              <a:tr h="4438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Disease Category (ICD 290-319 code)</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Total Number of OEF/OIF/OND Veterans</a:t>
                      </a:r>
                      <a:r>
                        <a:rPr kumimoji="0" lang="en-US" sz="1400" b="1" i="0" u="none" strike="noStrike" cap="none" normalizeH="0" baseline="30000" smtClean="0">
                          <a:ln>
                            <a:noFill/>
                          </a:ln>
                          <a:solidFill>
                            <a:schemeClr val="tx1"/>
                          </a:solidFill>
                          <a:effectLst/>
                          <a:latin typeface="Arial" charset="0"/>
                          <a:cs typeface="Arial" charset="0"/>
                        </a:rPr>
                        <a:t>3</a:t>
                      </a:r>
                      <a:endParaRPr kumimoji="0" lang="en-US" sz="1400" b="1" i="0" u="none" strike="noStrike" cap="none" normalizeH="0" baseline="0" smtClean="0">
                        <a:ln>
                          <a:noFill/>
                        </a:ln>
                        <a:solidFill>
                          <a:schemeClr val="tx1"/>
                        </a:solidFill>
                        <a:effectLst/>
                        <a:latin typeface="Arial" charset="0"/>
                        <a:cs typeface="Arial" charset="0"/>
                      </a:endParaRPr>
                    </a:p>
                  </a:txBody>
                  <a:tcPr marR="0" marT="0" marB="0" anchor="ctr" horzOverflow="overflow">
                    <a:lnL>
                      <a:noFill/>
                    </a:lnL>
                    <a:lnR>
                      <a:noFill/>
                    </a:lnR>
                    <a:lnT>
                      <a:noFill/>
                    </a:lnT>
                    <a:lnB>
                      <a:noFill/>
                    </a:lnB>
                    <a:lnTlToBr>
                      <a:noFill/>
                    </a:lnTlToBr>
                    <a:lnBlToTr>
                      <a:noFill/>
                    </a:lnBlToTr>
                    <a:noFill/>
                  </a:tcPr>
                </a:tc>
              </a:tr>
              <a:tr h="28018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PTSD (ICD-9CM 309.81)</a:t>
                      </a:r>
                      <a:r>
                        <a:rPr kumimoji="0" lang="en-US" sz="1400" b="0" i="0" u="none" strike="noStrike" cap="none" normalizeH="0" baseline="30000" dirty="0" smtClean="0">
                          <a:ln>
                            <a:noFill/>
                          </a:ln>
                          <a:solidFill>
                            <a:schemeClr val="tx1"/>
                          </a:solidFill>
                          <a:effectLst/>
                          <a:latin typeface="Arial" charset="0"/>
                          <a:cs typeface="Times New Roman" pitchFamily="18" charset="0"/>
                        </a:rPr>
                        <a:t>4</a:t>
                      </a:r>
                      <a:endParaRPr kumimoji="0" lang="en-US" sz="1400" b="0" i="0" u="none" strike="noStrike" cap="none" normalizeH="0" baseline="0" dirty="0" smtClean="0">
                        <a:ln>
                          <a:noFill/>
                        </a:ln>
                        <a:solidFill>
                          <a:schemeClr val="tx1"/>
                        </a:solidFill>
                        <a:effectLst/>
                        <a:latin typeface="Arial" charset="0"/>
                        <a:cs typeface="Times New Roman" pitchFamily="18" charset="0"/>
                      </a:endParaRP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187,133 </a:t>
                      </a:r>
                    </a:p>
                  </a:txBody>
                  <a:tcPr marR="914400" marT="0" marB="0" anchor="ctr" horzOverflow="overflow">
                    <a:lnL>
                      <a:noFill/>
                    </a:lnL>
                    <a:lnR>
                      <a:noFill/>
                    </a:lnR>
                    <a:lnT>
                      <a:noFill/>
                    </a:lnT>
                    <a:lnB>
                      <a:noFill/>
                    </a:lnB>
                    <a:lnTlToBr>
                      <a:noFill/>
                    </a:lnTlToBr>
                    <a:lnBlToTr>
                      <a:noFill/>
                    </a:lnBlToTr>
                    <a:noFill/>
                  </a:tcPr>
                </a:tc>
              </a:tr>
              <a:tr h="2959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Depressive Disorders (311)</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139,119 </a:t>
                      </a:r>
                    </a:p>
                  </a:txBody>
                  <a:tcPr marR="914400" marT="0" marB="0" anchor="ctr" horzOverflow="overflow">
                    <a:lnL>
                      <a:noFill/>
                    </a:lnL>
                    <a:lnR>
                      <a:noFill/>
                    </a:lnR>
                    <a:lnT>
                      <a:noFill/>
                    </a:lnT>
                    <a:lnB>
                      <a:noFill/>
                    </a:lnB>
                    <a:lnTlToBr>
                      <a:noFill/>
                    </a:lnTlToBr>
                    <a:lnBlToTr>
                      <a:noFill/>
                    </a:lnBlToTr>
                    <a:noFill/>
                  </a:tcPr>
                </a:tc>
              </a:tr>
              <a:tr h="2959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Neurotic Disorders (300)</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118,591 </a:t>
                      </a:r>
                    </a:p>
                  </a:txBody>
                  <a:tcPr marR="914400" marT="0" marB="0" anchor="ctr" horzOverflow="overflow">
                    <a:lnL>
                      <a:noFill/>
                    </a:lnL>
                    <a:lnR>
                      <a:noFill/>
                    </a:lnR>
                    <a:lnT>
                      <a:noFill/>
                    </a:lnT>
                    <a:lnB>
                      <a:noFill/>
                    </a:lnB>
                    <a:lnTlToBr>
                      <a:noFill/>
                    </a:lnTlToBr>
                    <a:lnBlToTr>
                      <a:noFill/>
                    </a:lnBlToTr>
                    <a:noFill/>
                  </a:tcPr>
                </a:tc>
              </a:tr>
              <a:tr h="2959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Affective Psychoses (296)</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83,575 </a:t>
                      </a:r>
                    </a:p>
                  </a:txBody>
                  <a:tcPr marR="914400" marT="0" marB="0" anchor="ctr" horzOverflow="overflow">
                    <a:lnL>
                      <a:noFill/>
                    </a:lnL>
                    <a:lnR>
                      <a:noFill/>
                    </a:lnR>
                    <a:lnT>
                      <a:noFill/>
                    </a:lnT>
                    <a:lnB>
                      <a:noFill/>
                    </a:lnB>
                    <a:lnTlToBr>
                      <a:noFill/>
                    </a:lnTlToBr>
                    <a:lnBlToTr>
                      <a:noFill/>
                    </a:lnBlToTr>
                    <a:noFill/>
                  </a:tcPr>
                </a:tc>
              </a:tr>
              <a:tr h="2959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Alcohol Dependence Syndrome (303)</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38,749 </a:t>
                      </a:r>
                    </a:p>
                  </a:txBody>
                  <a:tcPr marR="914400" marT="0" marB="0" anchor="ctr" horzOverflow="overflow">
                    <a:lnL>
                      <a:noFill/>
                    </a:lnL>
                    <a:lnR>
                      <a:noFill/>
                    </a:lnR>
                    <a:lnT>
                      <a:noFill/>
                    </a:lnT>
                    <a:lnB>
                      <a:noFill/>
                    </a:lnB>
                    <a:lnTlToBr>
                      <a:noFill/>
                    </a:lnTlToBr>
                    <a:lnBlToTr>
                      <a:noFill/>
                    </a:lnBlToTr>
                    <a:noFill/>
                  </a:tcPr>
                </a:tc>
              </a:tr>
              <a:tr h="2959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Nondependent Abuse of Drugs (ICD 305)</a:t>
                      </a:r>
                      <a:r>
                        <a:rPr kumimoji="0" lang="en-US" sz="1400" b="0" i="0" u="none" strike="noStrike" cap="none" normalizeH="0" baseline="30000" smtClean="0">
                          <a:ln>
                            <a:noFill/>
                          </a:ln>
                          <a:solidFill>
                            <a:schemeClr val="tx1"/>
                          </a:solidFill>
                          <a:effectLst/>
                          <a:latin typeface="Arial" charset="0"/>
                          <a:cs typeface="Arial" charset="0"/>
                        </a:rPr>
                        <a:t>5</a:t>
                      </a:r>
                      <a:endParaRPr kumimoji="0" lang="en-US" sz="1400" b="0" i="0" u="none" strike="noStrike" cap="none" normalizeH="0" baseline="0" smtClean="0">
                        <a:ln>
                          <a:noFill/>
                        </a:ln>
                        <a:solidFill>
                          <a:schemeClr val="tx1"/>
                        </a:solidFill>
                        <a:effectLst/>
                        <a:latin typeface="Arial" charset="0"/>
                        <a:cs typeface="Arial" charset="0"/>
                      </a:endParaRP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26,636</a:t>
                      </a:r>
                    </a:p>
                  </a:txBody>
                  <a:tcPr marR="914400" marT="0" marB="0" anchor="ctr" horzOverflow="overflow">
                    <a:lnL>
                      <a:noFill/>
                    </a:lnL>
                    <a:lnR>
                      <a:noFill/>
                    </a:lnR>
                    <a:lnT>
                      <a:noFill/>
                    </a:lnT>
                    <a:lnB>
                      <a:noFill/>
                    </a:lnB>
                    <a:lnTlToBr>
                      <a:noFill/>
                    </a:lnTlToBr>
                    <a:lnBlToTr>
                      <a:noFill/>
                    </a:lnBlToTr>
                    <a:noFill/>
                  </a:tcPr>
                </a:tc>
              </a:tr>
              <a:tr h="4231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Specific Nonpsychotic Mental Disorder due to Organic   </a:t>
                      </a:r>
                      <a:br>
                        <a:rPr kumimoji="0" lang="en-US" sz="1400" b="0" i="0" u="none" strike="noStrike" cap="none" normalizeH="0" baseline="0" smtClean="0">
                          <a:ln>
                            <a:noFill/>
                          </a:ln>
                          <a:solidFill>
                            <a:schemeClr val="tx1"/>
                          </a:solidFill>
                          <a:effectLst/>
                          <a:latin typeface="Arial" charset="0"/>
                          <a:cs typeface="Arial" charset="0"/>
                        </a:rPr>
                      </a:br>
                      <a:r>
                        <a:rPr kumimoji="0" lang="en-US" sz="1400" b="0" i="0" u="none" strike="noStrike" cap="none" normalizeH="0" baseline="0" smtClean="0">
                          <a:ln>
                            <a:noFill/>
                          </a:ln>
                          <a:solidFill>
                            <a:schemeClr val="tx1"/>
                          </a:solidFill>
                          <a:effectLst/>
                          <a:latin typeface="Arial" charset="0"/>
                          <a:cs typeface="Arial" charset="0"/>
                        </a:rPr>
                        <a:t>       Brain Damage (310)</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24,033 </a:t>
                      </a:r>
                    </a:p>
                  </a:txBody>
                  <a:tcPr marR="914400" marT="0" marB="0" anchor="ctr" horzOverflow="overflow">
                    <a:lnL>
                      <a:noFill/>
                    </a:lnL>
                    <a:lnR>
                      <a:noFill/>
                    </a:lnR>
                    <a:lnT>
                      <a:noFill/>
                    </a:lnT>
                    <a:lnB>
                      <a:noFill/>
                    </a:lnB>
                    <a:lnTlToBr>
                      <a:noFill/>
                    </a:lnTlToBr>
                    <a:lnBlToTr>
                      <a:noFill/>
                    </a:lnBlToTr>
                    <a:noFill/>
                  </a:tcPr>
                </a:tc>
              </a:tr>
              <a:tr h="2644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Special Symptoms, Not Elsewhere Classified (307)</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23,276 </a:t>
                      </a:r>
                    </a:p>
                  </a:txBody>
                  <a:tcPr marR="914400" marT="0" marB="0" anchor="ctr" horzOverflow="overflow">
                    <a:lnL>
                      <a:noFill/>
                    </a:lnL>
                    <a:lnR>
                      <a:noFill/>
                    </a:lnR>
                    <a:lnT>
                      <a:noFill/>
                    </a:lnT>
                    <a:lnB>
                      <a:noFill/>
                    </a:lnB>
                    <a:lnTlToBr>
                      <a:noFill/>
                    </a:lnTlToBr>
                    <a:lnBlToTr>
                      <a:noFill/>
                    </a:lnBlToTr>
                    <a:noFill/>
                  </a:tcPr>
                </a:tc>
              </a:tr>
              <a:tr h="2550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Drug Dependence  (304)</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19,711 </a:t>
                      </a:r>
                    </a:p>
                  </a:txBody>
                  <a:tcPr marR="914400" marT="0" marB="0" anchor="ctr" horzOverflow="overflow">
                    <a:lnL>
                      <a:noFill/>
                    </a:lnL>
                    <a:lnR>
                      <a:noFill/>
                    </a:lnR>
                    <a:lnT>
                      <a:noFill/>
                    </a:lnT>
                    <a:lnB>
                      <a:noFill/>
                    </a:lnB>
                    <a:lnTlToBr>
                      <a:noFill/>
                    </a:lnTlToBr>
                    <a:lnBlToTr>
                      <a:noFill/>
                    </a:lnBlToTr>
                    <a:noFill/>
                  </a:tcPr>
                </a:tc>
              </a:tr>
              <a:tr h="35889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Sexual Deviations and Disorders  (302)</a:t>
                      </a:r>
                    </a:p>
                  </a:txBody>
                  <a:tcPr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19,620 </a:t>
                      </a:r>
                    </a:p>
                  </a:txBody>
                  <a:tcPr marR="914400" marT="0" marB="0" anchor="ctr" horzOverflow="overflow">
                    <a:lnL>
                      <a:noFill/>
                    </a:lnL>
                    <a:lnR>
                      <a:noFill/>
                    </a:lnR>
                    <a:lnT>
                      <a:noFill/>
                    </a:lnT>
                    <a:lnB>
                      <a:noFill/>
                    </a:lnB>
                    <a:lnTlToBr>
                      <a:noFill/>
                    </a:lnTlToBr>
                    <a:lnBlToTr>
                      <a:noFill/>
                    </a:lnBlToTr>
                    <a:noFill/>
                  </a:tcPr>
                </a:tc>
              </a:tr>
            </a:tbl>
          </a:graphicData>
        </a:graphic>
      </p:graphicFrame>
      <p:sp>
        <p:nvSpPr>
          <p:cNvPr id="10265" name="Footer Placeholder 4"/>
          <p:cNvSpPr>
            <a:spLocks noGrp="1"/>
          </p:cNvSpPr>
          <p:nvPr>
            <p:ph type="ftr" sz="quarter" idx="4294967295"/>
          </p:nvPr>
        </p:nvSpPr>
        <p:spPr bwMode="auto">
          <a:xfrm>
            <a:off x="0" y="6172200"/>
            <a:ext cx="9144000" cy="685800"/>
          </a:xfrm>
          <a:prstGeom prst="rect">
            <a:avLst/>
          </a:prstGeom>
          <a:noFill/>
          <a:ln>
            <a:miter lim="800000"/>
            <a:headEnd/>
            <a:tailEnd/>
          </a:ln>
        </p:spPr>
        <p:txBody>
          <a:bodyPr/>
          <a:lstStyle/>
          <a:p>
            <a:pPr algn="ctr"/>
            <a:r>
              <a:rPr lang="en-US" sz="1600"/>
              <a:t>VA office of Public Health</a:t>
            </a:r>
          </a:p>
          <a:p>
            <a:pPr algn="ctr"/>
            <a:r>
              <a:rPr lang="en-US" sz="1600"/>
              <a:t>Cumulative from 1st Quarter FY 2002 through 2nd Quarter FY 2011</a:t>
            </a:r>
          </a:p>
        </p:txBody>
      </p:sp>
      <p:sp>
        <p:nvSpPr>
          <p:cNvPr id="10266" name="Rectangle 99"/>
          <p:cNvSpPr>
            <a:spLocks noChangeArrowheads="1"/>
          </p:cNvSpPr>
          <p:nvPr/>
        </p:nvSpPr>
        <p:spPr bwMode="auto">
          <a:xfrm>
            <a:off x="76200" y="4387850"/>
            <a:ext cx="8991600" cy="1784350"/>
          </a:xfrm>
          <a:prstGeom prst="rect">
            <a:avLst/>
          </a:prstGeom>
          <a:noFill/>
          <a:ln w="9525">
            <a:noFill/>
            <a:miter lim="800000"/>
            <a:headEnd/>
            <a:tailEnd/>
          </a:ln>
        </p:spPr>
        <p:txBody>
          <a:bodyPr>
            <a:spAutoFit/>
          </a:bodyPr>
          <a:lstStyle/>
          <a:p>
            <a:r>
              <a:rPr lang="en-US" sz="1000" baseline="30000"/>
              <a:t>1 </a:t>
            </a:r>
            <a:r>
              <a:rPr lang="en-US" sz="1000"/>
              <a:t>Includes both provisional and confirmed diagnoses. </a:t>
            </a:r>
          </a:p>
          <a:p>
            <a:r>
              <a:rPr lang="en-US" sz="1000" baseline="30000"/>
              <a:t>2</a:t>
            </a:r>
            <a:r>
              <a:rPr lang="en-US" sz="1000"/>
              <a:t> These are cumulative data since FY 2002.  ICD diagnoses used in these analyses are obtained from computerized administrative data.  Although diagnoses are made by trained health care providers, up to one-third of coded diagnoses may not be confirmed when initially coded because the diagnosis is provisional, pending further evaluation. </a:t>
            </a:r>
          </a:p>
          <a:p>
            <a:r>
              <a:rPr lang="en-US" sz="1000" baseline="30000"/>
              <a:t>3 </a:t>
            </a:r>
            <a:r>
              <a:rPr lang="en-US" sz="1000"/>
              <a:t>A total of 349,786 unique patients received a diagnosis of a possible mental disorder. A Veteran may have more than one mental disorder diagnosis and each diagnosis is entered separately in this table; therefore, the total number above will be higher than 349,786.      </a:t>
            </a:r>
          </a:p>
          <a:p>
            <a:r>
              <a:rPr lang="en-US" sz="1000" baseline="30000"/>
              <a:t>4 </a:t>
            </a:r>
            <a:r>
              <a:rPr lang="en-US" sz="1000"/>
              <a:t>This row of data does not include information on PTSD from VA’s Vet Centers or data from Veterans not enrolled for VA health care.  Also, this row does not include Veterans who did not receive a diagnosis of PTSD (ICD 309.81) but had a diagnosis of adjustment reaction (ICD-9 309).</a:t>
            </a:r>
          </a:p>
          <a:p>
            <a:r>
              <a:rPr lang="en-US" sz="1000" baseline="30000"/>
              <a:t>5 </a:t>
            </a:r>
            <a:r>
              <a:rPr lang="en-US" sz="1000"/>
              <a:t>This category currently excludes: 94,951 Veterans who only have a diagnosis of tobacco use disorder (ICD-9CM 305.1); 23,587 Veterans who only have a diagnosis of alcohol abuse (ICD-9CM 305.0);and 18,416 Veterans who have diagnoses of both tobacco use disorder and alcohol abuse (ICD-9CM 305.1 and 305.0), but no other ICD-9CM 305 diagnoses.</a:t>
            </a:r>
          </a:p>
        </p:txBody>
      </p:sp>
      <p:sp>
        <p:nvSpPr>
          <p:cNvPr id="21530" name="Rectangle 77"/>
          <p:cNvSpPr>
            <a:spLocks noChangeArrowheads="1"/>
          </p:cNvSpPr>
          <p:nvPr/>
        </p:nvSpPr>
        <p:spPr bwMode="auto">
          <a:xfrm>
            <a:off x="533400" y="0"/>
            <a:ext cx="8115300" cy="914400"/>
          </a:xfrm>
          <a:prstGeom prst="rect">
            <a:avLst/>
          </a:prstGeom>
          <a:noFill/>
          <a:ln w="9525">
            <a:noFill/>
            <a:miter lim="800000"/>
            <a:headEnd/>
            <a:tailEnd/>
          </a:ln>
        </p:spPr>
        <p:txBody>
          <a:bodyPr anchor="ctr"/>
          <a:lstStyle/>
          <a:p>
            <a:pPr>
              <a:defRPr/>
            </a:pPr>
            <a:r>
              <a:rPr lang="en-US" sz="3200" b="0" dirty="0">
                <a:solidFill>
                  <a:schemeClr val="tx2"/>
                </a:solidFill>
                <a:latin typeface="+mj-lt"/>
              </a:rPr>
              <a:t>Frequency of Mental Disorders</a:t>
            </a:r>
            <a:r>
              <a:rPr lang="en-US" sz="3200" b="0" baseline="30000" dirty="0">
                <a:solidFill>
                  <a:schemeClr val="tx2"/>
                </a:solidFill>
                <a:latin typeface="+mj-lt"/>
              </a:rPr>
              <a:t>1</a:t>
            </a:r>
            <a:r>
              <a:rPr lang="en-US" sz="3200" b="0" dirty="0">
                <a:solidFill>
                  <a:schemeClr val="tx2"/>
                </a:solidFill>
                <a:latin typeface="+mj-lt"/>
              </a:rPr>
              <a:t> among OEF/OIF/OND Veterans since 2002</a:t>
            </a:r>
            <a:r>
              <a:rPr lang="en-US" sz="3200" b="0" baseline="30000" dirty="0">
                <a:solidFill>
                  <a:schemeClr val="tx2"/>
                </a:solidFill>
                <a:latin typeface="+mj-lt"/>
              </a:rPr>
              <a:t>2</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6"/>
          <p:cNvSpPr>
            <a:spLocks noGrp="1"/>
          </p:cNvSpPr>
          <p:nvPr>
            <p:ph type="title"/>
          </p:nvPr>
        </p:nvSpPr>
        <p:spPr>
          <a:xfrm>
            <a:off x="612775" y="228600"/>
            <a:ext cx="8153400" cy="990600"/>
          </a:xfrm>
        </p:spPr>
        <p:txBody>
          <a:bodyPr/>
          <a:lstStyle/>
          <a:p>
            <a:r>
              <a:rPr lang="en-US" sz="3600" smtClean="0"/>
              <a:t>Cognitive Dysfunction</a:t>
            </a:r>
            <a:endParaRPr lang="en-US" smtClean="0"/>
          </a:p>
        </p:txBody>
      </p:sp>
      <p:sp>
        <p:nvSpPr>
          <p:cNvPr id="60417" name="Content Placeholder 1"/>
          <p:cNvSpPr>
            <a:spLocks noGrp="1"/>
          </p:cNvSpPr>
          <p:nvPr>
            <p:ph sz="quarter" idx="1"/>
          </p:nvPr>
        </p:nvSpPr>
        <p:spPr>
          <a:xfrm>
            <a:off x="612775" y="1447800"/>
            <a:ext cx="8531225" cy="4648200"/>
          </a:xfrm>
        </p:spPr>
        <p:txBody>
          <a:bodyPr lIns="54864" tIns="91440"/>
          <a:lstStyle/>
          <a:p>
            <a:pPr marL="457200" indent="-457200">
              <a:buFontTx/>
              <a:buNone/>
              <a:defRPr/>
            </a:pPr>
            <a:r>
              <a:rPr lang="en-US" sz="1600" dirty="0" smtClean="0"/>
              <a:t>TBI can affect specific mental functions -depending on where the injury occurred in the brain</a:t>
            </a:r>
          </a:p>
          <a:p>
            <a:pPr marL="438150">
              <a:buFont typeface="Wingdings" pitchFamily="2" charset="2"/>
              <a:buChar char="q"/>
              <a:defRPr/>
            </a:pPr>
            <a:r>
              <a:rPr lang="en-US" sz="2000" b="1" dirty="0" smtClean="0"/>
              <a:t>Temporal lobe</a:t>
            </a:r>
            <a:endParaRPr lang="en-US" sz="2000" dirty="0" smtClean="0"/>
          </a:p>
          <a:p>
            <a:pPr marL="838200" lvl="1" indent="-319088">
              <a:buFont typeface="Wingdings" pitchFamily="2" charset="2"/>
              <a:buChar char="q"/>
              <a:defRPr/>
            </a:pPr>
            <a:r>
              <a:rPr lang="en-US" sz="1600" dirty="0" smtClean="0"/>
              <a:t>Difficulties with perception, language, and detail memory</a:t>
            </a:r>
            <a:endParaRPr lang="en-US" sz="1400" b="1" dirty="0" smtClean="0"/>
          </a:p>
          <a:p>
            <a:pPr marL="438150">
              <a:buSzPct val="70000"/>
              <a:buFont typeface="Wingdings" pitchFamily="2" charset="2"/>
              <a:buChar char="q"/>
              <a:defRPr/>
            </a:pPr>
            <a:r>
              <a:rPr lang="en-US" sz="2000" b="1" dirty="0" smtClean="0"/>
              <a:t>Parietal lobe</a:t>
            </a:r>
          </a:p>
          <a:p>
            <a:pPr marL="838200" lvl="1" indent="-319088">
              <a:buFont typeface="Wingdings" pitchFamily="2" charset="2"/>
              <a:buChar char="q"/>
              <a:defRPr/>
            </a:pPr>
            <a:r>
              <a:rPr lang="en-US" sz="1600" dirty="0" smtClean="0"/>
              <a:t>Problems with spatial orientation</a:t>
            </a:r>
            <a:endParaRPr lang="en-US" sz="1400" b="1" dirty="0" smtClean="0"/>
          </a:p>
          <a:p>
            <a:pPr marL="438150">
              <a:buFont typeface="Wingdings" pitchFamily="2" charset="2"/>
              <a:buChar char="q"/>
              <a:defRPr/>
            </a:pPr>
            <a:r>
              <a:rPr lang="en-US" sz="2000" b="1" dirty="0" smtClean="0"/>
              <a:t>Frontal lobe</a:t>
            </a:r>
            <a:endParaRPr lang="en-US" sz="2000" dirty="0" smtClean="0"/>
          </a:p>
          <a:p>
            <a:pPr marL="838200" lvl="2" indent="-319088">
              <a:buClr>
                <a:schemeClr val="accent1"/>
              </a:buClr>
              <a:buSzPct val="70000"/>
              <a:buFont typeface="Wingdings" pitchFamily="2" charset="2"/>
              <a:buChar char="q"/>
              <a:defRPr/>
            </a:pPr>
            <a:r>
              <a:rPr lang="en-US" sz="1600" dirty="0" smtClean="0"/>
              <a:t>Difficulties with executive functions</a:t>
            </a:r>
          </a:p>
          <a:p>
            <a:pPr marL="838200" lvl="2" indent="-319088">
              <a:buClr>
                <a:schemeClr val="accent1"/>
              </a:buClr>
              <a:buSzPct val="70000"/>
              <a:buFont typeface="Wingdings" pitchFamily="2" charset="2"/>
              <a:buChar char="q"/>
              <a:defRPr/>
            </a:pPr>
            <a:r>
              <a:rPr lang="en-US" sz="1600" dirty="0" smtClean="0"/>
              <a:t>Speaking, organizing words</a:t>
            </a:r>
          </a:p>
          <a:p>
            <a:pPr marL="838200" lvl="2" indent="-319088">
              <a:buClr>
                <a:schemeClr val="accent1"/>
              </a:buClr>
              <a:buSzPct val="70000"/>
              <a:buFont typeface="Wingdings" pitchFamily="2" charset="2"/>
              <a:buChar char="q"/>
              <a:defRPr/>
            </a:pPr>
            <a:r>
              <a:rPr lang="en-US" sz="1600" dirty="0" smtClean="0"/>
              <a:t>Reading difficulties (complex </a:t>
            </a:r>
            <a:r>
              <a:rPr lang="en-US" sz="1600" dirty="0" err="1" smtClean="0"/>
              <a:t>oculomotor</a:t>
            </a:r>
            <a:r>
              <a:rPr lang="en-US" sz="1600" dirty="0" smtClean="0"/>
              <a:t>)</a:t>
            </a:r>
          </a:p>
          <a:p>
            <a:pPr marL="838200" lvl="2" indent="-319088">
              <a:buClr>
                <a:schemeClr val="accent1"/>
              </a:buClr>
              <a:buSzPct val="70000"/>
              <a:buFont typeface="Wingdings" pitchFamily="2" charset="2"/>
              <a:buChar char="q"/>
              <a:defRPr/>
            </a:pPr>
            <a:r>
              <a:rPr lang="en-US" sz="1600" dirty="0" smtClean="0"/>
              <a:t>All types of thinking, including subliminal speech and abstract thinking</a:t>
            </a:r>
          </a:p>
          <a:p>
            <a:pPr marL="838200" lvl="2" indent="-319088">
              <a:buClr>
                <a:schemeClr val="accent1"/>
              </a:buClr>
              <a:buSzPct val="70000"/>
              <a:buFont typeface="Wingdings" pitchFamily="2" charset="2"/>
              <a:buChar char="q"/>
              <a:defRPr/>
            </a:pPr>
            <a:r>
              <a:rPr lang="en-US" sz="1600" dirty="0" smtClean="0"/>
              <a:t>Decision-making planning and carrying out plans</a:t>
            </a:r>
          </a:p>
          <a:p>
            <a:pPr marL="838200" lvl="2" indent="-319088">
              <a:buClr>
                <a:schemeClr val="accent1"/>
              </a:buClr>
              <a:buSzPct val="70000"/>
              <a:buFont typeface="Wingdings" pitchFamily="2" charset="2"/>
              <a:buChar char="q"/>
              <a:defRPr/>
            </a:pPr>
            <a:r>
              <a:rPr lang="en-US" sz="1600" dirty="0" smtClean="0"/>
              <a:t>Mental flexibility, adapting as rules change</a:t>
            </a:r>
          </a:p>
          <a:p>
            <a:pPr marL="838200" lvl="2" indent="-319088">
              <a:buClr>
                <a:schemeClr val="accent1"/>
              </a:buClr>
              <a:buSzPct val="70000"/>
              <a:buFont typeface="Wingdings" pitchFamily="2" charset="2"/>
              <a:buChar char="q"/>
              <a:defRPr/>
            </a:pPr>
            <a:r>
              <a:rPr lang="en-US" sz="1600" dirty="0" smtClean="0"/>
              <a:t>Deciding which behaviors are appropriate under what circumstances</a:t>
            </a:r>
          </a:p>
        </p:txBody>
      </p:sp>
      <p:sp>
        <p:nvSpPr>
          <p:cNvPr id="37892" name="Date Placeholder 3"/>
          <p:cNvSpPr txBox="1">
            <a:spLocks noGrp="1"/>
          </p:cNvSpPr>
          <p:nvPr/>
        </p:nvSpPr>
        <p:spPr bwMode="auto">
          <a:xfrm>
            <a:off x="457200" y="6553200"/>
            <a:ext cx="1295400" cy="304800"/>
          </a:xfrm>
          <a:prstGeom prst="rect">
            <a:avLst/>
          </a:prstGeom>
          <a:noFill/>
          <a:ln w="9525">
            <a:noFill/>
            <a:miter lim="800000"/>
            <a:headEnd/>
            <a:tailEnd/>
          </a:ln>
        </p:spPr>
        <p:txBody>
          <a:bodyPr lIns="109728" rIns="45720" bIns="0" anchor="b"/>
          <a:lstStyle/>
          <a:p>
            <a:endParaRPr lang="en-US" sz="800" b="0">
              <a:solidFill>
                <a:schemeClr val="accent2"/>
              </a:solidFill>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09600" y="0"/>
            <a:ext cx="8229600" cy="1219200"/>
          </a:xfrm>
        </p:spPr>
        <p:txBody>
          <a:bodyPr/>
          <a:lstStyle/>
          <a:p>
            <a:r>
              <a:rPr lang="en-US" sz="2400" dirty="0" smtClean="0"/>
              <a:t>Neurobehavioral Symptom Inventory (chronic </a:t>
            </a:r>
            <a:r>
              <a:rPr lang="en-US" sz="2400" dirty="0" err="1" smtClean="0"/>
              <a:t>postconcussive</a:t>
            </a:r>
            <a:r>
              <a:rPr lang="en-US" sz="2400" dirty="0" smtClean="0"/>
              <a:t> symptoms) in 24 OIF Veterans with </a:t>
            </a:r>
            <a:r>
              <a:rPr lang="en-US" sz="2400" dirty="0" err="1" smtClean="0"/>
              <a:t>mTBI</a:t>
            </a:r>
            <a:r>
              <a:rPr lang="en-US" sz="2400" dirty="0" smtClean="0"/>
              <a:t> and 8 OIF Veterans with No Blast Exposure</a:t>
            </a:r>
          </a:p>
        </p:txBody>
      </p:sp>
      <p:graphicFrame>
        <p:nvGraphicFramePr>
          <p:cNvPr id="1026" name="Object 3"/>
          <p:cNvGraphicFramePr>
            <a:graphicFrameLocks noGrp="1" noChangeAspect="1"/>
          </p:cNvGraphicFramePr>
          <p:nvPr>
            <p:ph sz="quarter" idx="1"/>
          </p:nvPr>
        </p:nvGraphicFramePr>
        <p:xfrm>
          <a:off x="612775" y="1755775"/>
          <a:ext cx="8153400" cy="4183063"/>
        </p:xfrm>
        <a:graphic>
          <a:graphicData uri="http://schemas.openxmlformats.org/presentationml/2006/ole">
            <mc:AlternateContent xmlns:mc="http://schemas.openxmlformats.org/markup-compatibility/2006">
              <mc:Choice xmlns:v="urn:schemas-microsoft-com:vml" Requires="v">
                <p:oleObj spid="_x0000_s1027" name="Image" r:id="rId4" imgW="11187302" imgH="5739683" progId="Photoshop.Image.11">
                  <p:embed/>
                </p:oleObj>
              </mc:Choice>
              <mc:Fallback>
                <p:oleObj name="Image" r:id="rId4" imgW="11187302" imgH="5739683" progId="Photoshop.Image.11">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775" y="1755775"/>
                        <a:ext cx="8153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Text Box 4"/>
          <p:cNvSpPr txBox="1">
            <a:spLocks noChangeArrowheads="1"/>
          </p:cNvSpPr>
          <p:nvPr/>
        </p:nvSpPr>
        <p:spPr bwMode="auto">
          <a:xfrm>
            <a:off x="3657600" y="6019800"/>
            <a:ext cx="2190750" cy="366713"/>
          </a:xfrm>
          <a:prstGeom prst="rect">
            <a:avLst/>
          </a:prstGeom>
          <a:noFill/>
          <a:ln w="9525">
            <a:noFill/>
            <a:miter lim="800000"/>
            <a:headEnd/>
            <a:tailEnd/>
          </a:ln>
        </p:spPr>
        <p:txBody>
          <a:bodyPr wrap="none">
            <a:spAutoFit/>
          </a:bodyPr>
          <a:lstStyle/>
          <a:p>
            <a:r>
              <a:rPr lang="en-US" b="0"/>
              <a:t>Peskind et al., 2010</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Flow chart showing types of disorders that can result from TBI"/>
          <p:cNvPicPr>
            <a:picLocks noChangeAspect="1" noChangeArrowheads="1"/>
          </p:cNvPicPr>
          <p:nvPr/>
        </p:nvPicPr>
        <p:blipFill>
          <a:blip r:embed="rId4" cstate="print"/>
          <a:srcRect/>
          <a:stretch>
            <a:fillRect/>
          </a:stretch>
        </p:blipFill>
        <p:spPr bwMode="auto">
          <a:xfrm>
            <a:off x="152400" y="819150"/>
            <a:ext cx="8991600" cy="5886450"/>
          </a:xfrm>
          <a:prstGeom prst="rect">
            <a:avLst/>
          </a:prstGeom>
          <a:noFill/>
          <a:ln w="9525">
            <a:noFill/>
            <a:miter lim="800000"/>
            <a:headEnd/>
            <a:tailEnd/>
          </a:ln>
        </p:spPr>
      </p:pic>
      <p:sp>
        <p:nvSpPr>
          <p:cNvPr id="38915" name="TextBox 2"/>
          <p:cNvSpPr txBox="1">
            <a:spLocks noChangeArrowheads="1"/>
          </p:cNvSpPr>
          <p:nvPr/>
        </p:nvSpPr>
        <p:spPr bwMode="auto">
          <a:xfrm>
            <a:off x="6324600" y="5105400"/>
            <a:ext cx="2667000" cy="1552575"/>
          </a:xfrm>
          <a:prstGeom prst="rect">
            <a:avLst/>
          </a:prstGeom>
          <a:noFill/>
          <a:ln w="9525">
            <a:noFill/>
            <a:miter lim="800000"/>
            <a:headEnd/>
            <a:tailEnd/>
          </a:ln>
        </p:spPr>
        <p:txBody>
          <a:bodyPr>
            <a:spAutoFit/>
          </a:bodyPr>
          <a:lstStyle/>
          <a:p>
            <a:r>
              <a:rPr lang="de-DE" sz="1200" b="0"/>
              <a:t>Halbauer J, Ashford JW,  Zeitzer JM, Adamson, MM,  Lew HL, Yesavage JA. </a:t>
            </a:r>
            <a:r>
              <a:rPr lang="en-US" sz="1200" b="0"/>
              <a:t>Neuropsychiatric diagnosis and management of chronic sequelae of war-related mild to moderate traumatic brain injury. Journal of Rehabilitation Research &amp; Development. 46(6):757-796, 2009</a:t>
            </a:r>
          </a:p>
        </p:txBody>
      </p:sp>
      <p:sp>
        <p:nvSpPr>
          <p:cNvPr id="38916" name="Title 4"/>
          <p:cNvSpPr>
            <a:spLocks noGrp="1"/>
          </p:cNvSpPr>
          <p:nvPr>
            <p:ph type="title" idx="4294967295"/>
          </p:nvPr>
        </p:nvSpPr>
        <p:spPr>
          <a:xfrm>
            <a:off x="457200" y="0"/>
            <a:ext cx="7924800" cy="685800"/>
          </a:xfrm>
        </p:spPr>
        <p:txBody>
          <a:bodyPr/>
          <a:lstStyle/>
          <a:p>
            <a:r>
              <a:rPr lang="en-US" sz="3200" smtClean="0"/>
              <a:t>Neuropsychiatric Sequelae to TBI</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12775" y="228600"/>
            <a:ext cx="8153400" cy="990600"/>
          </a:xfrm>
        </p:spPr>
        <p:txBody>
          <a:bodyPr/>
          <a:lstStyle/>
          <a:p>
            <a:r>
              <a:rPr lang="en-US" smtClean="0"/>
              <a:t>Toxic exposures</a:t>
            </a:r>
          </a:p>
        </p:txBody>
      </p:sp>
      <p:sp>
        <p:nvSpPr>
          <p:cNvPr id="39939" name="Rectangle 3"/>
          <p:cNvSpPr>
            <a:spLocks noGrp="1" noChangeArrowheads="1"/>
          </p:cNvSpPr>
          <p:nvPr>
            <p:ph sz="quarter" idx="1"/>
          </p:nvPr>
        </p:nvSpPr>
        <p:spPr>
          <a:xfrm>
            <a:off x="612775" y="1600200"/>
            <a:ext cx="8153400" cy="4495800"/>
          </a:xfrm>
        </p:spPr>
        <p:txBody>
          <a:bodyPr/>
          <a:lstStyle/>
          <a:p>
            <a:r>
              <a:rPr lang="en-US" sz="3600" smtClean="0"/>
              <a:t>Industrial chemicals/solvents, environmental contaminants (burn pits), vaccinations, and chemical warfare agents (nerve gas) can cause unknown mental and cognitive problems.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12775" y="228600"/>
            <a:ext cx="8153400" cy="990600"/>
          </a:xfrm>
        </p:spPr>
        <p:txBody>
          <a:bodyPr/>
          <a:lstStyle/>
          <a:p>
            <a:r>
              <a:rPr lang="en-US" smtClean="0"/>
              <a:t>Infectious exposures</a:t>
            </a:r>
          </a:p>
        </p:txBody>
      </p:sp>
      <p:sp>
        <p:nvSpPr>
          <p:cNvPr id="40963" name="Rectangle 3"/>
          <p:cNvSpPr>
            <a:spLocks noGrp="1" noChangeArrowheads="1"/>
          </p:cNvSpPr>
          <p:nvPr>
            <p:ph sz="quarter" idx="1"/>
          </p:nvPr>
        </p:nvSpPr>
        <p:spPr>
          <a:xfrm>
            <a:off x="612775" y="1600200"/>
            <a:ext cx="8153400" cy="4495800"/>
          </a:xfrm>
        </p:spPr>
        <p:txBody>
          <a:bodyPr/>
          <a:lstStyle/>
          <a:p>
            <a:r>
              <a:rPr lang="en-US" smtClean="0"/>
              <a:t>Malaria (and the drugs used to prevent it)</a:t>
            </a:r>
          </a:p>
          <a:p>
            <a:r>
              <a:rPr lang="en-US" smtClean="0"/>
              <a:t>Tropical diseases (leishmaniasis, Q-fever, sandfly fever, etc.)</a:t>
            </a:r>
          </a:p>
          <a:p>
            <a:r>
              <a:rPr lang="en-US" smtClean="0"/>
              <a:t>Diarrhea (and all of the possible long-term complications) can all have effects on the brain and cause long-term psychiatric and psychological problems (most recently including “irritable bowel syndrome”)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12775" y="228600"/>
            <a:ext cx="8153400" cy="990600"/>
          </a:xfrm>
        </p:spPr>
        <p:txBody>
          <a:bodyPr/>
          <a:lstStyle/>
          <a:p>
            <a:r>
              <a:rPr lang="en-US" smtClean="0"/>
              <a:t>Substance Abuse</a:t>
            </a:r>
          </a:p>
        </p:txBody>
      </p:sp>
      <p:sp>
        <p:nvSpPr>
          <p:cNvPr id="41987" name="Rectangle 3"/>
          <p:cNvSpPr>
            <a:spLocks noGrp="1" noChangeArrowheads="1"/>
          </p:cNvSpPr>
          <p:nvPr>
            <p:ph sz="quarter" idx="1"/>
          </p:nvPr>
        </p:nvSpPr>
        <p:spPr>
          <a:xfrm>
            <a:off x="612775" y="1600200"/>
            <a:ext cx="8153400" cy="4495800"/>
          </a:xfrm>
        </p:spPr>
        <p:txBody>
          <a:bodyPr/>
          <a:lstStyle/>
          <a:p>
            <a:pPr>
              <a:lnSpc>
                <a:spcPct val="80000"/>
              </a:lnSpc>
            </a:pPr>
            <a:r>
              <a:rPr lang="en-US" sz="2800" smtClean="0"/>
              <a:t>Alcohol, marijuana, tobacco, cocaine, stimulants (amphetamines), narcotics, sedative-hypnotics, hallucinogens</a:t>
            </a:r>
          </a:p>
          <a:p>
            <a:pPr>
              <a:lnSpc>
                <a:spcPct val="80000"/>
              </a:lnSpc>
            </a:pPr>
            <a:r>
              <a:rPr lang="en-US" sz="2800" smtClean="0"/>
              <a:t>Young males in novel environments are most susceptible to experimentation with addictive substances</a:t>
            </a:r>
          </a:p>
          <a:p>
            <a:pPr>
              <a:lnSpc>
                <a:spcPct val="80000"/>
              </a:lnSpc>
            </a:pPr>
            <a:r>
              <a:rPr lang="en-US" sz="2800" smtClean="0"/>
              <a:t>Stressful environments lead to unsafe behaviors</a:t>
            </a:r>
          </a:p>
          <a:p>
            <a:pPr>
              <a:lnSpc>
                <a:spcPct val="80000"/>
              </a:lnSpc>
            </a:pPr>
            <a:r>
              <a:rPr lang="en-US" sz="2800" smtClean="0"/>
              <a:t>Medical treatments may include inappropriate prescriptions of narcotics and sedative hypnotics, leading to long-term dependence (leading problem of among all WRIISC patients seen at the VA Palo Alto HCS)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12775" y="228600"/>
            <a:ext cx="8153400" cy="990600"/>
          </a:xfrm>
        </p:spPr>
        <p:txBody>
          <a:bodyPr/>
          <a:lstStyle/>
          <a:p>
            <a:pPr>
              <a:defRPr/>
            </a:pPr>
            <a:r>
              <a:rPr lang="en-US" sz="3600" dirty="0" smtClean="0">
                <a:effectLst>
                  <a:outerShdw blurRad="38100" dist="38100" dir="2700000" algn="tl">
                    <a:srgbClr val="FFFFFF"/>
                  </a:outerShdw>
                </a:effectLst>
              </a:rPr>
              <a:t>Depression, Adjustment Reactions </a:t>
            </a:r>
            <a:r>
              <a:rPr lang="en-US" sz="3200" dirty="0" smtClean="0">
                <a:effectLst>
                  <a:outerShdw blurRad="38100" dist="38100" dir="2700000" algn="tl">
                    <a:srgbClr val="FFFFFF"/>
                  </a:outerShdw>
                </a:effectLst>
              </a:rPr>
              <a:t>to Non-neurologic  traumatic injuries</a:t>
            </a:r>
          </a:p>
        </p:txBody>
      </p:sp>
      <p:sp>
        <p:nvSpPr>
          <p:cNvPr id="43011" name="Rectangle 3"/>
          <p:cNvSpPr>
            <a:spLocks noGrp="1" noChangeArrowheads="1"/>
          </p:cNvSpPr>
          <p:nvPr>
            <p:ph sz="quarter" idx="1"/>
          </p:nvPr>
        </p:nvSpPr>
        <p:spPr>
          <a:xfrm>
            <a:off x="609600" y="1524000"/>
            <a:ext cx="8077200" cy="4953000"/>
          </a:xfrm>
        </p:spPr>
        <p:txBody>
          <a:bodyPr/>
          <a:lstStyle/>
          <a:p>
            <a:pPr>
              <a:lnSpc>
                <a:spcPct val="90000"/>
              </a:lnSpc>
            </a:pPr>
            <a:r>
              <a:rPr lang="en-US" sz="2800" smtClean="0"/>
              <a:t>Musculo-skeletal injuries, amputations </a:t>
            </a:r>
          </a:p>
          <a:p>
            <a:pPr lvl="1">
              <a:lnSpc>
                <a:spcPct val="90000"/>
              </a:lnSpc>
            </a:pPr>
            <a:r>
              <a:rPr lang="en-US" sz="2400" smtClean="0"/>
              <a:t>Impaired use or losses of limbs</a:t>
            </a:r>
          </a:p>
          <a:p>
            <a:pPr>
              <a:lnSpc>
                <a:spcPct val="90000"/>
              </a:lnSpc>
            </a:pPr>
            <a:r>
              <a:rPr lang="en-US" sz="2800" smtClean="0"/>
              <a:t>Damage to eyes – impairment of vision</a:t>
            </a:r>
          </a:p>
          <a:p>
            <a:pPr>
              <a:lnSpc>
                <a:spcPct val="90000"/>
              </a:lnSpc>
            </a:pPr>
            <a:r>
              <a:rPr lang="en-US" sz="2800" smtClean="0"/>
              <a:t>Damage to ears – </a:t>
            </a:r>
          </a:p>
          <a:p>
            <a:pPr lvl="1">
              <a:lnSpc>
                <a:spcPct val="90000"/>
              </a:lnSpc>
            </a:pPr>
            <a:r>
              <a:rPr lang="en-US" sz="2400" smtClean="0"/>
              <a:t>Impairment of hearing</a:t>
            </a:r>
          </a:p>
          <a:p>
            <a:pPr lvl="1">
              <a:lnSpc>
                <a:spcPct val="90000"/>
              </a:lnSpc>
            </a:pPr>
            <a:r>
              <a:rPr lang="en-US" sz="2400" smtClean="0"/>
              <a:t>Tinnitus</a:t>
            </a:r>
          </a:p>
          <a:p>
            <a:pPr lvl="1">
              <a:lnSpc>
                <a:spcPct val="90000"/>
              </a:lnSpc>
            </a:pPr>
            <a:r>
              <a:rPr lang="en-US" sz="2400" smtClean="0"/>
              <a:t>Inner ear damage – balance problems</a:t>
            </a:r>
          </a:p>
          <a:p>
            <a:pPr>
              <a:lnSpc>
                <a:spcPct val="90000"/>
              </a:lnSpc>
            </a:pPr>
            <a:r>
              <a:rPr lang="en-US" sz="2800" smtClean="0"/>
              <a:t>Scars – functional, cosmetic</a:t>
            </a:r>
          </a:p>
          <a:p>
            <a:pPr>
              <a:lnSpc>
                <a:spcPct val="90000"/>
              </a:lnSpc>
            </a:pPr>
            <a:r>
              <a:rPr lang="en-US" sz="2800" smtClean="0"/>
              <a:t>Genital damage</a:t>
            </a:r>
          </a:p>
          <a:p>
            <a:pPr>
              <a:lnSpc>
                <a:spcPct val="90000"/>
              </a:lnSpc>
            </a:pPr>
            <a:r>
              <a:rPr lang="en-US" sz="2800" smtClean="0"/>
              <a:t>All such problems can have major impacts on psychological function.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12775" y="228600"/>
            <a:ext cx="8153400" cy="990600"/>
          </a:xfrm>
        </p:spPr>
        <p:txBody>
          <a:bodyPr/>
          <a:lstStyle/>
          <a:p>
            <a:r>
              <a:rPr lang="en-US" dirty="0" smtClean="0"/>
              <a:t>Separation from social networks, family, and </a:t>
            </a:r>
            <a:r>
              <a:rPr lang="en-US" sz="3200" dirty="0" smtClean="0"/>
              <a:t>friends</a:t>
            </a:r>
          </a:p>
        </p:txBody>
      </p:sp>
      <p:sp>
        <p:nvSpPr>
          <p:cNvPr id="44035" name="Rectangle 3"/>
          <p:cNvSpPr>
            <a:spLocks noGrp="1" noChangeArrowheads="1"/>
          </p:cNvSpPr>
          <p:nvPr>
            <p:ph sz="quarter" idx="1"/>
          </p:nvPr>
        </p:nvSpPr>
        <p:spPr>
          <a:xfrm>
            <a:off x="609600" y="1828800"/>
            <a:ext cx="8077200" cy="4297363"/>
          </a:xfrm>
        </p:spPr>
        <p:txBody>
          <a:bodyPr/>
          <a:lstStyle/>
          <a:p>
            <a:pPr indent="-457200">
              <a:buFont typeface="Wingdings" pitchFamily="2" charset="2"/>
              <a:buChar char="q"/>
            </a:pPr>
            <a:r>
              <a:rPr lang="en-US" sz="3200" smtClean="0"/>
              <a:t>Psychological reactions that can have long-term consequences</a:t>
            </a:r>
          </a:p>
          <a:p>
            <a:pPr lvl="1" indent="-457200">
              <a:buFont typeface="Wingdings" pitchFamily="2" charset="2"/>
              <a:buChar char="q"/>
            </a:pPr>
            <a:r>
              <a:rPr lang="en-US" sz="2800" smtClean="0"/>
              <a:t>Estrangement</a:t>
            </a:r>
          </a:p>
          <a:p>
            <a:pPr lvl="1" indent="-457200">
              <a:buFont typeface="Wingdings" pitchFamily="2" charset="2"/>
              <a:buChar char="q"/>
            </a:pPr>
            <a:r>
              <a:rPr lang="en-US" sz="2800" smtClean="0"/>
              <a:t>Infidelity of spouse</a:t>
            </a:r>
          </a:p>
          <a:p>
            <a:pPr lvl="1" indent="-457200">
              <a:buFont typeface="Wingdings" pitchFamily="2" charset="2"/>
              <a:buChar char="q"/>
            </a:pPr>
            <a:r>
              <a:rPr lang="en-US" sz="2800" smtClean="0"/>
              <a:t>Changes in social relationships during tour</a:t>
            </a:r>
            <a:endParaRPr lang="en-US" sz="32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12775" y="228600"/>
            <a:ext cx="8153400" cy="990600"/>
          </a:xfrm>
        </p:spPr>
        <p:txBody>
          <a:bodyPr/>
          <a:lstStyle/>
          <a:p>
            <a:r>
              <a:rPr lang="en-US" sz="3600" smtClean="0"/>
              <a:t>Sleep Problems - relationship to chronic combat related conditions</a:t>
            </a:r>
          </a:p>
        </p:txBody>
      </p:sp>
      <p:sp>
        <p:nvSpPr>
          <p:cNvPr id="45059" name="Rectangle 3"/>
          <p:cNvSpPr>
            <a:spLocks noGrp="1" noChangeArrowheads="1"/>
          </p:cNvSpPr>
          <p:nvPr>
            <p:ph sz="quarter" idx="1"/>
          </p:nvPr>
        </p:nvSpPr>
        <p:spPr>
          <a:xfrm>
            <a:off x="457200" y="1600200"/>
            <a:ext cx="8229600" cy="4724400"/>
          </a:xfrm>
        </p:spPr>
        <p:txBody>
          <a:bodyPr/>
          <a:lstStyle/>
          <a:p>
            <a:pPr>
              <a:lnSpc>
                <a:spcPct val="90000"/>
              </a:lnSpc>
              <a:buFont typeface="Wingdings" pitchFamily="2" charset="2"/>
              <a:buChar char="q"/>
            </a:pPr>
            <a:r>
              <a:rPr lang="en-US" sz="2400" smtClean="0"/>
              <a:t>Chronic pain</a:t>
            </a:r>
          </a:p>
          <a:p>
            <a:pPr lvl="1">
              <a:lnSpc>
                <a:spcPct val="90000"/>
              </a:lnSpc>
              <a:buFont typeface="Wingdings" pitchFamily="2" charset="2"/>
              <a:buChar char="q"/>
            </a:pPr>
            <a:r>
              <a:rPr lang="en-US" sz="2000" smtClean="0"/>
              <a:t>Insomnia due to pain (treatment with anti-pain antidepressant medications)</a:t>
            </a:r>
          </a:p>
          <a:p>
            <a:pPr>
              <a:lnSpc>
                <a:spcPct val="90000"/>
              </a:lnSpc>
              <a:buFont typeface="Wingdings" pitchFamily="2" charset="2"/>
              <a:buChar char="q"/>
            </a:pPr>
            <a:r>
              <a:rPr lang="en-US" sz="2400" smtClean="0"/>
              <a:t>PTSD</a:t>
            </a:r>
          </a:p>
          <a:p>
            <a:pPr lvl="1">
              <a:lnSpc>
                <a:spcPct val="90000"/>
              </a:lnSpc>
              <a:buFont typeface="Wingdings" pitchFamily="2" charset="2"/>
              <a:buChar char="q"/>
            </a:pPr>
            <a:r>
              <a:rPr lang="en-US" sz="2000" smtClean="0"/>
              <a:t>Nightmares (prazosin, trazodone, propranolol)</a:t>
            </a:r>
          </a:p>
          <a:p>
            <a:pPr>
              <a:lnSpc>
                <a:spcPct val="90000"/>
              </a:lnSpc>
              <a:buFont typeface="Wingdings" pitchFamily="2" charset="2"/>
              <a:buChar char="q"/>
            </a:pPr>
            <a:r>
              <a:rPr lang="en-US" sz="2400" smtClean="0"/>
              <a:t>TBI</a:t>
            </a:r>
          </a:p>
          <a:p>
            <a:pPr lvl="1">
              <a:lnSpc>
                <a:spcPct val="90000"/>
              </a:lnSpc>
              <a:buFont typeface="Wingdings" pitchFamily="2" charset="2"/>
              <a:buChar char="q"/>
            </a:pPr>
            <a:r>
              <a:rPr lang="en-US" sz="2000" smtClean="0"/>
              <a:t>Disruption of sleep mechanisms </a:t>
            </a:r>
          </a:p>
          <a:p>
            <a:pPr lvl="1">
              <a:lnSpc>
                <a:spcPct val="90000"/>
              </a:lnSpc>
              <a:buFont typeface="Wingdings" pitchFamily="2" charset="2"/>
              <a:buChar char="q"/>
            </a:pPr>
            <a:r>
              <a:rPr lang="en-US" sz="2000" smtClean="0"/>
              <a:t>Pineal (melatonin) vs ascending sleep systems</a:t>
            </a:r>
          </a:p>
          <a:p>
            <a:pPr>
              <a:lnSpc>
                <a:spcPct val="90000"/>
              </a:lnSpc>
              <a:buFont typeface="Wingdings" pitchFamily="2" charset="2"/>
              <a:buChar char="q"/>
            </a:pPr>
            <a:r>
              <a:rPr lang="en-US" sz="2400" smtClean="0"/>
              <a:t>Toxic exposures</a:t>
            </a:r>
          </a:p>
          <a:p>
            <a:pPr lvl="1">
              <a:lnSpc>
                <a:spcPct val="90000"/>
              </a:lnSpc>
              <a:buFont typeface="Wingdings" pitchFamily="2" charset="2"/>
              <a:buChar char="q"/>
            </a:pPr>
            <a:r>
              <a:rPr lang="en-US" sz="2000" smtClean="0"/>
              <a:t>Cholinergic disruption – consider cholinergics (galantamine)</a:t>
            </a:r>
          </a:p>
          <a:p>
            <a:pPr>
              <a:lnSpc>
                <a:spcPct val="90000"/>
              </a:lnSpc>
              <a:buFont typeface="Wingdings" pitchFamily="2" charset="2"/>
              <a:buChar char="q"/>
            </a:pPr>
            <a:r>
              <a:rPr lang="en-US" sz="2400" smtClean="0"/>
              <a:t>Chronic combat entrainment of sleep</a:t>
            </a:r>
          </a:p>
          <a:p>
            <a:pPr lvl="1">
              <a:lnSpc>
                <a:spcPct val="90000"/>
              </a:lnSpc>
              <a:buFont typeface="Wingdings" pitchFamily="2" charset="2"/>
              <a:buChar char="q"/>
            </a:pPr>
            <a:r>
              <a:rPr lang="en-US" sz="2000" smtClean="0"/>
              <a:t>Consider trazodone, melatonin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12775" y="228600"/>
            <a:ext cx="8153400" cy="914400"/>
          </a:xfrm>
        </p:spPr>
        <p:txBody>
          <a:bodyPr/>
          <a:lstStyle/>
          <a:p>
            <a:r>
              <a:rPr lang="en-US" smtClean="0"/>
              <a:t>Suicide Risk:</a:t>
            </a:r>
            <a:br>
              <a:rPr lang="en-US" smtClean="0"/>
            </a:br>
            <a:r>
              <a:rPr lang="en-US" sz="3600" smtClean="0"/>
              <a:t>Stress factors, Support Systems</a:t>
            </a:r>
          </a:p>
        </p:txBody>
      </p:sp>
      <p:sp>
        <p:nvSpPr>
          <p:cNvPr id="46083" name="Rectangle 3"/>
          <p:cNvSpPr>
            <a:spLocks noGrp="1" noChangeArrowheads="1"/>
          </p:cNvSpPr>
          <p:nvPr>
            <p:ph sz="quarter" idx="1"/>
          </p:nvPr>
        </p:nvSpPr>
        <p:spPr>
          <a:xfrm>
            <a:off x="609600" y="1752600"/>
            <a:ext cx="8077200" cy="4191000"/>
          </a:xfrm>
        </p:spPr>
        <p:txBody>
          <a:bodyPr/>
          <a:lstStyle/>
          <a:p>
            <a:pPr>
              <a:lnSpc>
                <a:spcPct val="80000"/>
              </a:lnSpc>
            </a:pPr>
            <a:r>
              <a:rPr lang="en-US" sz="3200" smtClean="0"/>
              <a:t>Suicidal ideations, intentions, and actions are experienced most frequently by young-adult males (second leading cause of death in males age 15 – 45)</a:t>
            </a:r>
          </a:p>
          <a:p>
            <a:pPr>
              <a:lnSpc>
                <a:spcPct val="80000"/>
              </a:lnSpc>
            </a:pPr>
            <a:r>
              <a:rPr lang="en-US" sz="3200" smtClean="0"/>
              <a:t>Social events are in state of change with decreased structure on return from combat</a:t>
            </a:r>
          </a:p>
          <a:p>
            <a:pPr>
              <a:lnSpc>
                <a:spcPct val="80000"/>
              </a:lnSpc>
            </a:pPr>
            <a:r>
              <a:rPr lang="en-US" sz="3200" smtClean="0"/>
              <a:t>Support systems are weak on return from combat</a:t>
            </a:r>
          </a:p>
          <a:p>
            <a:pPr>
              <a:lnSpc>
                <a:spcPct val="80000"/>
              </a:lnSpc>
            </a:pPr>
            <a:r>
              <a:rPr lang="en-US" sz="3200" smtClean="0"/>
              <a:t>Substance use/dependence are associate with increased suicide risk.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12775" y="228600"/>
            <a:ext cx="8153400" cy="990600"/>
          </a:xfrm>
        </p:spPr>
        <p:txBody>
          <a:bodyPr/>
          <a:lstStyle/>
          <a:p>
            <a:r>
              <a:rPr lang="en-US" sz="3200" smtClean="0"/>
              <a:t>Deployment Factors Affecting Soldiers that can have Chronic Health Sequelae</a:t>
            </a:r>
          </a:p>
        </p:txBody>
      </p:sp>
      <p:sp>
        <p:nvSpPr>
          <p:cNvPr id="11267" name="Rectangle 3"/>
          <p:cNvSpPr>
            <a:spLocks noGrp="1" noChangeArrowheads="1"/>
          </p:cNvSpPr>
          <p:nvPr>
            <p:ph sz="quarter" idx="1"/>
          </p:nvPr>
        </p:nvSpPr>
        <p:spPr>
          <a:xfrm>
            <a:off x="612775" y="1600200"/>
            <a:ext cx="8153400" cy="4495800"/>
          </a:xfrm>
        </p:spPr>
        <p:txBody>
          <a:bodyPr/>
          <a:lstStyle/>
          <a:p>
            <a:pPr>
              <a:lnSpc>
                <a:spcPct val="80000"/>
              </a:lnSpc>
            </a:pPr>
            <a:r>
              <a:rPr lang="en-US" sz="2000" smtClean="0"/>
              <a:t>Injury – to muscles, bones, joints, including amputations</a:t>
            </a:r>
          </a:p>
          <a:p>
            <a:pPr>
              <a:lnSpc>
                <a:spcPct val="80000"/>
              </a:lnSpc>
            </a:pPr>
            <a:r>
              <a:rPr lang="en-US" sz="2000" smtClean="0"/>
              <a:t>Combat psychological stress</a:t>
            </a:r>
          </a:p>
          <a:p>
            <a:pPr lvl="1">
              <a:lnSpc>
                <a:spcPct val="80000"/>
              </a:lnSpc>
            </a:pPr>
            <a:r>
              <a:rPr lang="en-US" sz="1800" smtClean="0"/>
              <a:t>Many mental disorders</a:t>
            </a:r>
            <a:r>
              <a:rPr lang="en-US" sz="1600" smtClean="0"/>
              <a:t>: </a:t>
            </a:r>
            <a:r>
              <a:rPr lang="en-US" sz="1800" smtClean="0"/>
              <a:t>PTSD, depression, adjustment disorder, etc</a:t>
            </a:r>
            <a:r>
              <a:rPr lang="en-US" sz="1600" smtClean="0"/>
              <a:t>.</a:t>
            </a:r>
          </a:p>
          <a:p>
            <a:pPr>
              <a:lnSpc>
                <a:spcPct val="80000"/>
              </a:lnSpc>
            </a:pPr>
            <a:r>
              <a:rPr lang="en-US" sz="2000" smtClean="0"/>
              <a:t>Toxic exposures – petroleum products, insecticides, etc.</a:t>
            </a:r>
          </a:p>
          <a:p>
            <a:pPr lvl="1">
              <a:lnSpc>
                <a:spcPct val="80000"/>
              </a:lnSpc>
            </a:pPr>
            <a:r>
              <a:rPr lang="en-US" sz="1800" smtClean="0"/>
              <a:t>Affect the body/nervous system</a:t>
            </a:r>
          </a:p>
          <a:p>
            <a:pPr>
              <a:lnSpc>
                <a:spcPct val="80000"/>
              </a:lnSpc>
            </a:pPr>
            <a:r>
              <a:rPr lang="en-US" sz="2000" smtClean="0"/>
              <a:t>Infectious exposures – viral, bacterial, fungal, parasitic</a:t>
            </a:r>
          </a:p>
          <a:p>
            <a:pPr lvl="1">
              <a:lnSpc>
                <a:spcPct val="80000"/>
              </a:lnSpc>
            </a:pPr>
            <a:r>
              <a:rPr lang="en-US" sz="1800" smtClean="0"/>
              <a:t>Affect body/brain/digestive system</a:t>
            </a:r>
          </a:p>
          <a:p>
            <a:pPr>
              <a:lnSpc>
                <a:spcPct val="80000"/>
              </a:lnSpc>
            </a:pPr>
            <a:r>
              <a:rPr lang="en-US" sz="2000" smtClean="0"/>
              <a:t>Traumatic brain injury of any type</a:t>
            </a:r>
          </a:p>
          <a:p>
            <a:pPr lvl="1">
              <a:lnSpc>
                <a:spcPct val="80000"/>
              </a:lnSpc>
            </a:pPr>
            <a:r>
              <a:rPr lang="en-US" sz="1800" smtClean="0"/>
              <a:t>Blast</a:t>
            </a:r>
          </a:p>
          <a:p>
            <a:pPr lvl="1">
              <a:lnSpc>
                <a:spcPct val="80000"/>
              </a:lnSpc>
            </a:pPr>
            <a:r>
              <a:rPr lang="en-US" sz="1800" smtClean="0"/>
              <a:t>Concussion</a:t>
            </a:r>
          </a:p>
          <a:p>
            <a:pPr lvl="1">
              <a:lnSpc>
                <a:spcPct val="80000"/>
              </a:lnSpc>
            </a:pPr>
            <a:r>
              <a:rPr lang="en-US" sz="1800" smtClean="0"/>
              <a:t>Penetrating matter</a:t>
            </a:r>
            <a:endParaRPr lang="en-US" sz="2000" smtClean="0"/>
          </a:p>
          <a:p>
            <a:pPr>
              <a:lnSpc>
                <a:spcPct val="80000"/>
              </a:lnSpc>
            </a:pPr>
            <a:r>
              <a:rPr lang="en-US" sz="2000" smtClean="0"/>
              <a:t>Injury to organs, organ systems</a:t>
            </a:r>
          </a:p>
          <a:p>
            <a:pPr lvl="1">
              <a:lnSpc>
                <a:spcPct val="80000"/>
              </a:lnSpc>
            </a:pPr>
            <a:r>
              <a:rPr lang="en-US" sz="1800" smtClean="0"/>
              <a:t>Gastro-intestinal, cardio-pulmonary, genitourinary, skin</a:t>
            </a:r>
          </a:p>
          <a:p>
            <a:pPr>
              <a:lnSpc>
                <a:spcPct val="80000"/>
              </a:lnSpc>
            </a:pPr>
            <a:r>
              <a:rPr lang="en-US" sz="2000" smtClean="0"/>
              <a:t>Separation from social networks, family, and friends </a:t>
            </a:r>
          </a:p>
          <a:p>
            <a:pPr lvl="1">
              <a:lnSpc>
                <a:spcPct val="80000"/>
              </a:lnSpc>
            </a:pPr>
            <a:r>
              <a:rPr lang="en-US" sz="1800" smtClean="0"/>
              <a:t>Increased risk of depression, adjustment disorder, psychosis</a:t>
            </a:r>
            <a:endParaRPr lang="en-US" sz="20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12775" y="152400"/>
            <a:ext cx="8153400" cy="1066800"/>
          </a:xfrm>
        </p:spPr>
        <p:txBody>
          <a:bodyPr/>
          <a:lstStyle/>
          <a:p>
            <a:pPr>
              <a:defRPr/>
            </a:pPr>
            <a:r>
              <a:rPr lang="en-US" sz="4000" dirty="0" smtClean="0">
                <a:effectLst>
                  <a:outerShdw blurRad="38100" dist="38100" dir="2700000" algn="tl">
                    <a:srgbClr val="FFFFFF"/>
                  </a:outerShdw>
                </a:effectLst>
              </a:rPr>
              <a:t>Suicide Risk:</a:t>
            </a:r>
            <a:br>
              <a:rPr lang="en-US" sz="4000" dirty="0" smtClean="0">
                <a:effectLst>
                  <a:outerShdw blurRad="38100" dist="38100" dir="2700000" algn="tl">
                    <a:srgbClr val="FFFFFF"/>
                  </a:outerShdw>
                </a:effectLst>
              </a:rPr>
            </a:br>
            <a:r>
              <a:rPr lang="en-US" sz="2800" dirty="0" smtClean="0">
                <a:effectLst>
                  <a:outerShdw blurRad="38100" dist="38100" dir="2700000" algn="tl">
                    <a:srgbClr val="FFFFFF"/>
                  </a:outerShdw>
                </a:effectLst>
              </a:rPr>
              <a:t>Perturbation &amp; Lethality</a:t>
            </a:r>
            <a:r>
              <a:rPr lang="en-US" sz="4000" dirty="0" smtClean="0">
                <a:effectLst>
                  <a:outerShdw blurRad="38100" dist="38100" dir="2700000" algn="tl">
                    <a:srgbClr val="FFFFFF"/>
                  </a:outerShdw>
                </a:effectLst>
              </a:rPr>
              <a:t> </a:t>
            </a:r>
            <a:endParaRPr lang="en-US" sz="2800" dirty="0" smtClean="0">
              <a:effectLst>
                <a:outerShdw blurRad="38100" dist="38100" dir="2700000" algn="tl">
                  <a:srgbClr val="FFFFFF"/>
                </a:outerShdw>
              </a:effectLst>
            </a:endParaRPr>
          </a:p>
        </p:txBody>
      </p:sp>
      <p:sp>
        <p:nvSpPr>
          <p:cNvPr id="47107" name="Rectangle 3"/>
          <p:cNvSpPr>
            <a:spLocks noGrp="1" noChangeArrowheads="1"/>
          </p:cNvSpPr>
          <p:nvPr>
            <p:ph sz="quarter" idx="1"/>
          </p:nvPr>
        </p:nvSpPr>
        <p:spPr>
          <a:xfrm>
            <a:off x="457200" y="1752600"/>
            <a:ext cx="8229600" cy="3962400"/>
          </a:xfrm>
        </p:spPr>
        <p:txBody>
          <a:bodyPr/>
          <a:lstStyle/>
          <a:p>
            <a:pPr>
              <a:lnSpc>
                <a:spcPct val="80000"/>
              </a:lnSpc>
            </a:pPr>
            <a:r>
              <a:rPr lang="en-US" sz="3200" smtClean="0"/>
              <a:t>Suicidal perturbation (thoughts) are associated with guilt feelings, remorse, depression</a:t>
            </a:r>
          </a:p>
          <a:p>
            <a:pPr lvl="1">
              <a:lnSpc>
                <a:spcPct val="80000"/>
              </a:lnSpc>
              <a:buFont typeface="Wingdings" pitchFamily="2" charset="2"/>
              <a:buChar char="q"/>
            </a:pPr>
            <a:r>
              <a:rPr lang="en-US" sz="2800" smtClean="0"/>
              <a:t>Leading to increase suicidal ideation </a:t>
            </a:r>
          </a:p>
          <a:p>
            <a:pPr lvl="1">
              <a:lnSpc>
                <a:spcPct val="80000"/>
              </a:lnSpc>
              <a:buFont typeface="Wingdings" pitchFamily="2" charset="2"/>
              <a:buNone/>
            </a:pPr>
            <a:endParaRPr lang="en-US" sz="2800" smtClean="0"/>
          </a:p>
          <a:p>
            <a:pPr>
              <a:lnSpc>
                <a:spcPct val="80000"/>
              </a:lnSpc>
            </a:pPr>
            <a:r>
              <a:rPr lang="en-US" sz="3200" smtClean="0"/>
              <a:t>Suicidal lethality - particularly high in soldiers returning from combat due to exposure to familiarity with fire-arms (most lethal form of suicide attempt) and exposure to deaths of others, decreased fear of death</a:t>
            </a:r>
          </a:p>
          <a:p>
            <a:pPr>
              <a:lnSpc>
                <a:spcPct val="80000"/>
              </a:lnSpc>
            </a:pPr>
            <a:endParaRPr lang="en-US" sz="28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4"/>
          <p:cNvSpPr>
            <a:spLocks noGrp="1"/>
          </p:cNvSpPr>
          <p:nvPr>
            <p:ph sz="quarter" idx="4294967295"/>
          </p:nvPr>
        </p:nvSpPr>
        <p:spPr>
          <a:xfrm>
            <a:off x="533400" y="1600200"/>
            <a:ext cx="8156575" cy="4495800"/>
          </a:xfrm>
        </p:spPr>
        <p:txBody>
          <a:bodyPr/>
          <a:lstStyle/>
          <a:p>
            <a:pPr>
              <a:buFont typeface="Wingdings" pitchFamily="2" charset="2"/>
              <a:buNone/>
            </a:pPr>
            <a:r>
              <a:rPr lang="en-US" sz="3600" smtClean="0"/>
              <a:t>There is growing concern that repetitive concussive and subconcussive head injuries lead to pathogenic processes that lead to neurodegenertive disorders, including dementia pugilistica, Alzheimer's disease, and Parkinson's disease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09600" y="152400"/>
            <a:ext cx="8305800" cy="838200"/>
          </a:xfrm>
        </p:spPr>
        <p:txBody>
          <a:bodyPr/>
          <a:lstStyle/>
          <a:p>
            <a:r>
              <a:rPr lang="en-US" sz="2800" smtClean="0"/>
              <a:t>Chronic Traumatic Encephalopathy in Athletes: </a:t>
            </a:r>
            <a:br>
              <a:rPr lang="en-US" sz="2800" smtClean="0"/>
            </a:br>
            <a:r>
              <a:rPr lang="en-US" sz="2800" smtClean="0"/>
              <a:t>Progressive Tauopathy After Repetitive Head Injury</a:t>
            </a:r>
          </a:p>
        </p:txBody>
      </p:sp>
      <p:sp>
        <p:nvSpPr>
          <p:cNvPr id="49155" name="Rectangle 3"/>
          <p:cNvSpPr>
            <a:spLocks noGrp="1" noChangeArrowheads="1"/>
          </p:cNvSpPr>
          <p:nvPr>
            <p:ph sz="quarter" idx="1"/>
          </p:nvPr>
        </p:nvSpPr>
        <p:spPr>
          <a:xfrm>
            <a:off x="609600" y="1524000"/>
            <a:ext cx="8077200" cy="4800600"/>
          </a:xfrm>
        </p:spPr>
        <p:txBody>
          <a:bodyPr/>
          <a:lstStyle/>
          <a:p>
            <a:pPr>
              <a:lnSpc>
                <a:spcPct val="80000"/>
              </a:lnSpc>
              <a:spcAft>
                <a:spcPct val="30000"/>
              </a:spcAft>
            </a:pPr>
            <a:r>
              <a:rPr lang="en-US" sz="1600" smtClean="0"/>
              <a:t>Repetitive brain trauma, frequently associated with boxing, may produce a progressive neurological deterioration, dementia pugilistica, and more recently, chronic traumatic encephalopathy (CTE). </a:t>
            </a:r>
          </a:p>
          <a:p>
            <a:pPr>
              <a:lnSpc>
                <a:spcPct val="80000"/>
              </a:lnSpc>
              <a:spcAft>
                <a:spcPct val="30000"/>
              </a:spcAft>
            </a:pPr>
            <a:r>
              <a:rPr lang="en-US" sz="1600" smtClean="0"/>
              <a:t>Clinically, CTE is associated with memory disturbances, behavioral and personality changes, parkinsonism, and speech and gait abnormalities. </a:t>
            </a:r>
          </a:p>
          <a:p>
            <a:pPr>
              <a:lnSpc>
                <a:spcPct val="80000"/>
              </a:lnSpc>
              <a:spcAft>
                <a:spcPct val="30000"/>
              </a:spcAft>
            </a:pPr>
            <a:r>
              <a:rPr lang="en-US" sz="1600" smtClean="0"/>
              <a:t>Neuropathologically, CTE is characterized by atrophy of the cerebral hemispheres, medial temporal lobe, thalamus, mammillary bodies, and brainstem, with ventricular dilatation and a fenestrated cavum septum pellucidum. </a:t>
            </a:r>
          </a:p>
          <a:p>
            <a:pPr>
              <a:lnSpc>
                <a:spcPct val="80000"/>
              </a:lnSpc>
              <a:spcAft>
                <a:spcPct val="30000"/>
              </a:spcAft>
            </a:pPr>
            <a:r>
              <a:rPr lang="en-US" sz="1600" smtClean="0"/>
              <a:t>Microscopically, there are extensive tau-immunoreactive neurofibrillary tangles, astrocytic tangles, and spindle-shaped and threadlike neurites throughout the brain. </a:t>
            </a:r>
          </a:p>
          <a:p>
            <a:pPr>
              <a:lnSpc>
                <a:spcPct val="80000"/>
              </a:lnSpc>
              <a:spcAft>
                <a:spcPct val="30000"/>
              </a:spcAft>
            </a:pPr>
            <a:r>
              <a:rPr lang="en-US" sz="1600" smtClean="0"/>
              <a:t>The neurofibrillary degeneration of CTE is distinguished from other tauopathies by preferential involvement of the superficial cortical layers, irregular patchy distribution in the frontal and temporal cortices, propensity for sulcal depths, prominent perivascular, periventricular, and subpial distribution, and marked accumulation of tau-immunoreactive astrocytes. </a:t>
            </a:r>
          </a:p>
          <a:p>
            <a:pPr>
              <a:lnSpc>
                <a:spcPct val="80000"/>
              </a:lnSpc>
              <a:spcAft>
                <a:spcPct val="30000"/>
              </a:spcAft>
            </a:pPr>
            <a:r>
              <a:rPr lang="en-US" sz="1600" smtClean="0"/>
              <a:t>Deposition of A-amyloid, most commonly as diffuse plaques, occurs in fewer than half the cases.</a:t>
            </a:r>
          </a:p>
          <a:p>
            <a:pPr>
              <a:lnSpc>
                <a:spcPct val="80000"/>
              </a:lnSpc>
              <a:spcAft>
                <a:spcPct val="30000"/>
              </a:spcAft>
            </a:pPr>
            <a:r>
              <a:rPr lang="en-US" sz="1600" smtClean="0"/>
              <a:t>CTE is a neuropathologically distinct slowly progressive tauopathy with a clear environmental etiology.</a:t>
            </a:r>
          </a:p>
        </p:txBody>
      </p:sp>
      <p:sp>
        <p:nvSpPr>
          <p:cNvPr id="49156" name="Text Box 4"/>
          <p:cNvSpPr txBox="1">
            <a:spLocks noChangeArrowheads="1"/>
          </p:cNvSpPr>
          <p:nvPr/>
        </p:nvSpPr>
        <p:spPr bwMode="auto">
          <a:xfrm>
            <a:off x="3087688" y="6169025"/>
            <a:ext cx="4532312" cy="307975"/>
          </a:xfrm>
          <a:prstGeom prst="rect">
            <a:avLst/>
          </a:prstGeom>
          <a:noFill/>
          <a:ln w="9525">
            <a:noFill/>
            <a:miter lim="800000"/>
            <a:headEnd/>
            <a:tailEnd/>
          </a:ln>
        </p:spPr>
        <p:txBody>
          <a:bodyPr wrap="none">
            <a:spAutoFit/>
          </a:bodyPr>
          <a:lstStyle/>
          <a:p>
            <a:r>
              <a:rPr lang="en-US" sz="1400" b="0"/>
              <a:t>McKee et al., 2009 - J Neuropathol Exp Neurol. 68:709</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152400" y="350838"/>
            <a:ext cx="8839200" cy="1858962"/>
          </a:xfrm>
        </p:spPr>
        <p:txBody>
          <a:bodyPr/>
          <a:lstStyle/>
          <a:p>
            <a:r>
              <a:rPr lang="en-US" sz="1600" smtClean="0"/>
              <a:t>FIGURE 2. (AYC) Whole-mount 50-Km coronal sections of superior frontal cortex from Case A (A), Case B (B), and Case C (C) immunostained for tau with monoclonal antibody CP-13 showing extensive immunoreactivity that is greatest at sulcal depths (asterisks) and is associated with contraction of the cortical ribbon. (DYF) Microscopically, there are dense tau-immunoreactive neurofibrillary tangles (NFTs) and neuropil neurites throughout the cortex, Case A (D), Case B (E), and Case C (F). There are focal nests of NFTs and astrocytic tangles around small blood vessels (E, arrow) and plaquelike clusters of tau-immunoreactive astrocytic processes distributed throughout the cortical layers (F, arrows).  (McKee et al., 2009, JNEN</a:t>
            </a:r>
          </a:p>
        </p:txBody>
      </p:sp>
      <p:pic>
        <p:nvPicPr>
          <p:cNvPr id="50179" name="Picture 3"/>
          <p:cNvPicPr>
            <a:picLocks noGrp="1" noChangeAspect="1" noChangeArrowheads="1"/>
          </p:cNvPicPr>
          <p:nvPr>
            <p:ph sz="quarter" idx="4294967295"/>
          </p:nvPr>
        </p:nvPicPr>
        <p:blipFill>
          <a:blip r:embed="rId3" cstate="print"/>
          <a:srcRect/>
          <a:stretch>
            <a:fillRect/>
          </a:stretch>
        </p:blipFill>
        <p:spPr>
          <a:xfrm>
            <a:off x="533400" y="2536825"/>
            <a:ext cx="8153400" cy="3940175"/>
          </a:xfr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8"/>
          <p:cNvSpPr>
            <a:spLocks noGrp="1"/>
          </p:cNvSpPr>
          <p:nvPr>
            <p:ph type="title"/>
          </p:nvPr>
        </p:nvSpPr>
        <p:spPr>
          <a:xfrm>
            <a:off x="612775" y="228600"/>
            <a:ext cx="8153400" cy="990600"/>
          </a:xfrm>
        </p:spPr>
        <p:txBody>
          <a:bodyPr/>
          <a:lstStyle/>
          <a:p>
            <a:r>
              <a:rPr lang="en-US" dirty="0" smtClean="0"/>
              <a:t>Gulf </a:t>
            </a:r>
            <a:r>
              <a:rPr lang="en-US" dirty="0" smtClean="0"/>
              <a:t>War and </a:t>
            </a:r>
            <a:r>
              <a:rPr lang="en-US" dirty="0" smtClean="0"/>
              <a:t>Health</a:t>
            </a:r>
          </a:p>
        </p:txBody>
      </p:sp>
      <p:sp>
        <p:nvSpPr>
          <p:cNvPr id="51203" name="Content Placeholder 2"/>
          <p:cNvSpPr>
            <a:spLocks noGrp="1"/>
          </p:cNvSpPr>
          <p:nvPr>
            <p:ph sz="quarter" idx="1"/>
          </p:nvPr>
        </p:nvSpPr>
        <p:spPr>
          <a:xfrm>
            <a:off x="609600" y="1752600"/>
            <a:ext cx="8305800" cy="4625975"/>
          </a:xfrm>
        </p:spPr>
        <p:txBody>
          <a:bodyPr/>
          <a:lstStyle/>
          <a:p>
            <a:pPr>
              <a:lnSpc>
                <a:spcPct val="90000"/>
              </a:lnSpc>
            </a:pPr>
            <a:endParaRPr lang="en-US" smtClean="0"/>
          </a:p>
          <a:p>
            <a:pPr>
              <a:lnSpc>
                <a:spcPct val="90000"/>
              </a:lnSpc>
              <a:buFont typeface="Wingdings 2" pitchFamily="18" charset="2"/>
              <a:buNone/>
            </a:pPr>
            <a:endParaRPr lang="en-US" smtClean="0"/>
          </a:p>
        </p:txBody>
      </p:sp>
      <p:sp>
        <p:nvSpPr>
          <p:cNvPr id="8" name="TextBox 7"/>
          <p:cNvSpPr txBox="1"/>
          <p:nvPr/>
        </p:nvSpPr>
        <p:spPr>
          <a:xfrm>
            <a:off x="609600" y="1524000"/>
            <a:ext cx="8001000" cy="5046663"/>
          </a:xfrm>
          <a:prstGeom prst="rect">
            <a:avLst/>
          </a:prstGeom>
          <a:noFill/>
        </p:spPr>
        <p:txBody>
          <a:bodyPr>
            <a:spAutoFit/>
          </a:bodyPr>
          <a:lstStyle/>
          <a:p>
            <a:pPr eaLnBrk="0" hangingPunct="0">
              <a:defRPr/>
            </a:pPr>
            <a:r>
              <a:rPr lang="en-US" sz="2400" b="0" dirty="0">
                <a:latin typeface="+mn-lt"/>
                <a:cs typeface="+mn-cs"/>
              </a:rPr>
              <a:t>Troops were potentially exposed to:</a:t>
            </a:r>
          </a:p>
          <a:p>
            <a:pPr indent="-457200" eaLnBrk="0" hangingPunct="0">
              <a:buClr>
                <a:schemeClr val="accent2"/>
              </a:buClr>
              <a:buSzPct val="70000"/>
              <a:buFont typeface="Wingdings" pitchFamily="2" charset="2"/>
              <a:buChar char="q"/>
              <a:defRPr/>
            </a:pPr>
            <a:r>
              <a:rPr lang="en-US" sz="2400" b="0" dirty="0">
                <a:latin typeface="+mn-lt"/>
                <a:cs typeface="+mn-cs"/>
              </a:rPr>
              <a:t>Sand</a:t>
            </a:r>
          </a:p>
          <a:p>
            <a:pPr indent="-457200" eaLnBrk="0" hangingPunct="0">
              <a:buClr>
                <a:schemeClr val="accent2"/>
              </a:buClr>
              <a:buSzPct val="70000"/>
              <a:buFont typeface="Wingdings" pitchFamily="2" charset="2"/>
              <a:buChar char="q"/>
              <a:defRPr/>
            </a:pPr>
            <a:r>
              <a:rPr lang="en-US" sz="2400" b="0" dirty="0">
                <a:latin typeface="+mn-lt"/>
                <a:cs typeface="+mn-cs"/>
              </a:rPr>
              <a:t>Smoke from oil-well fires</a:t>
            </a:r>
          </a:p>
          <a:p>
            <a:pPr indent="-457200" eaLnBrk="0" hangingPunct="0">
              <a:buClr>
                <a:schemeClr val="accent2"/>
              </a:buClr>
              <a:buSzPct val="70000"/>
              <a:buFont typeface="Wingdings" pitchFamily="2" charset="2"/>
              <a:buChar char="q"/>
              <a:defRPr/>
            </a:pPr>
            <a:r>
              <a:rPr lang="en-US" sz="2400" b="0" dirty="0">
                <a:latin typeface="+mn-lt"/>
                <a:cs typeface="+mn-cs"/>
              </a:rPr>
              <a:t>Paints</a:t>
            </a:r>
          </a:p>
          <a:p>
            <a:pPr indent="-457200" eaLnBrk="0" hangingPunct="0">
              <a:buClr>
                <a:schemeClr val="accent2"/>
              </a:buClr>
              <a:buSzPct val="70000"/>
              <a:buFont typeface="Wingdings" pitchFamily="2" charset="2"/>
              <a:buChar char="q"/>
              <a:defRPr/>
            </a:pPr>
            <a:r>
              <a:rPr lang="en-US" sz="2400" b="0" dirty="0">
                <a:latin typeface="+mn-lt"/>
                <a:cs typeface="+mn-cs"/>
              </a:rPr>
              <a:t>Solvents</a:t>
            </a:r>
          </a:p>
          <a:p>
            <a:pPr indent="-457200" eaLnBrk="0" hangingPunct="0">
              <a:buClr>
                <a:schemeClr val="accent2"/>
              </a:buClr>
              <a:buSzPct val="70000"/>
              <a:buFont typeface="Wingdings" pitchFamily="2" charset="2"/>
              <a:buChar char="q"/>
              <a:defRPr/>
            </a:pPr>
            <a:r>
              <a:rPr lang="en-US" sz="2400" b="0" dirty="0">
                <a:latin typeface="+mn-lt"/>
                <a:cs typeface="+mn-cs"/>
              </a:rPr>
              <a:t>Insecticides</a:t>
            </a:r>
          </a:p>
          <a:p>
            <a:pPr indent="-457200" eaLnBrk="0" hangingPunct="0">
              <a:buClr>
                <a:schemeClr val="accent2"/>
              </a:buClr>
              <a:buSzPct val="70000"/>
              <a:buFont typeface="Wingdings" pitchFamily="2" charset="2"/>
              <a:buChar char="q"/>
              <a:defRPr/>
            </a:pPr>
            <a:r>
              <a:rPr lang="en-US" sz="2400" b="0" dirty="0">
                <a:latin typeface="+mn-lt"/>
                <a:cs typeface="+mn-cs"/>
              </a:rPr>
              <a:t>Petroleum fuels and their combustion products, </a:t>
            </a:r>
          </a:p>
          <a:p>
            <a:pPr indent="-457200" eaLnBrk="0" hangingPunct="0">
              <a:buClr>
                <a:schemeClr val="accent2"/>
              </a:buClr>
              <a:buSzPct val="70000"/>
              <a:buFont typeface="Wingdings" pitchFamily="2" charset="2"/>
              <a:buChar char="q"/>
              <a:defRPr/>
            </a:pPr>
            <a:r>
              <a:rPr lang="en-US" sz="2400" b="0" dirty="0">
                <a:latin typeface="+mn-lt"/>
                <a:cs typeface="+mn-cs"/>
              </a:rPr>
              <a:t>Organophosphate nerve agents, </a:t>
            </a:r>
          </a:p>
          <a:p>
            <a:pPr indent="-457200" eaLnBrk="0" hangingPunct="0">
              <a:buClr>
                <a:schemeClr val="accent2"/>
              </a:buClr>
              <a:buSzPct val="70000"/>
              <a:buFont typeface="Wingdings" pitchFamily="2" charset="2"/>
              <a:buChar char="q"/>
              <a:defRPr/>
            </a:pPr>
            <a:r>
              <a:rPr lang="en-US" sz="2400" b="0" dirty="0" err="1">
                <a:latin typeface="+mn-lt"/>
                <a:cs typeface="+mn-cs"/>
              </a:rPr>
              <a:t>Pyridostigmine</a:t>
            </a:r>
            <a:r>
              <a:rPr lang="en-US" sz="2400" b="0" dirty="0">
                <a:latin typeface="+mn-lt"/>
                <a:cs typeface="+mn-cs"/>
              </a:rPr>
              <a:t> bromide (PB)</a:t>
            </a:r>
          </a:p>
          <a:p>
            <a:pPr indent="-457200" eaLnBrk="0" hangingPunct="0">
              <a:buClr>
                <a:schemeClr val="accent2"/>
              </a:buClr>
              <a:buSzPct val="70000"/>
              <a:buFont typeface="Wingdings" pitchFamily="2" charset="2"/>
              <a:buChar char="q"/>
              <a:defRPr/>
            </a:pPr>
            <a:r>
              <a:rPr lang="en-US" sz="2400" b="0" dirty="0">
                <a:latin typeface="+mn-lt"/>
                <a:cs typeface="+mn-cs"/>
              </a:rPr>
              <a:t>Depleted uranium (DU)</a:t>
            </a:r>
          </a:p>
          <a:p>
            <a:pPr indent="-457200" eaLnBrk="0" hangingPunct="0">
              <a:buClr>
                <a:schemeClr val="accent2"/>
              </a:buClr>
              <a:buSzPct val="70000"/>
              <a:buFont typeface="Wingdings" pitchFamily="2" charset="2"/>
              <a:buChar char="q"/>
              <a:defRPr/>
            </a:pPr>
            <a:r>
              <a:rPr lang="en-US" sz="2400" b="0" dirty="0">
                <a:latin typeface="+mn-lt"/>
                <a:cs typeface="+mn-cs"/>
              </a:rPr>
              <a:t>Anthrax </a:t>
            </a:r>
            <a:r>
              <a:rPr lang="en-US" sz="2400" b="0" dirty="0" err="1">
                <a:latin typeface="+mn-lt"/>
                <a:cs typeface="+mn-cs"/>
              </a:rPr>
              <a:t>botulinum</a:t>
            </a:r>
            <a:r>
              <a:rPr lang="en-US" sz="2400" b="0" dirty="0">
                <a:latin typeface="+mn-lt"/>
                <a:cs typeface="+mn-cs"/>
              </a:rPr>
              <a:t> </a:t>
            </a:r>
            <a:r>
              <a:rPr lang="en-US" sz="2400" b="0" dirty="0" err="1">
                <a:latin typeface="+mn-lt"/>
                <a:cs typeface="+mn-cs"/>
              </a:rPr>
              <a:t>toxoid</a:t>
            </a:r>
            <a:r>
              <a:rPr lang="en-US" sz="2400" b="0" dirty="0">
                <a:latin typeface="+mn-lt"/>
                <a:cs typeface="+mn-cs"/>
              </a:rPr>
              <a:t> vaccinations</a:t>
            </a:r>
          </a:p>
          <a:p>
            <a:pPr indent="-457200" eaLnBrk="0" hangingPunct="0">
              <a:buClr>
                <a:schemeClr val="accent2"/>
              </a:buClr>
              <a:buSzPct val="70000"/>
              <a:buFont typeface="Wingdings" pitchFamily="2" charset="2"/>
              <a:buChar char="q"/>
              <a:defRPr/>
            </a:pPr>
            <a:r>
              <a:rPr lang="en-US" sz="2400" b="0" dirty="0">
                <a:latin typeface="+mn-lt"/>
                <a:cs typeface="+mn-cs"/>
              </a:rPr>
              <a:t>Infectious diseases</a:t>
            </a:r>
          </a:p>
          <a:p>
            <a:pPr indent="-457200" eaLnBrk="0" hangingPunct="0">
              <a:buClr>
                <a:schemeClr val="accent2"/>
              </a:buClr>
              <a:buSzPct val="70000"/>
              <a:buFont typeface="Wingdings" pitchFamily="2" charset="2"/>
              <a:buChar char="q"/>
              <a:defRPr/>
            </a:pPr>
            <a:r>
              <a:rPr lang="en-US" sz="2400" b="0" dirty="0">
                <a:latin typeface="+mn-lt"/>
                <a:cs typeface="+mn-cs"/>
              </a:rPr>
              <a:t>Psychological and physiological stress</a:t>
            </a:r>
            <a:endParaRPr lang="en-US" sz="2400" b="0" dirty="0">
              <a:latin typeface="+mn-lt"/>
            </a:endParaRPr>
          </a:p>
        </p:txBody>
      </p:sp>
      <p:sp>
        <p:nvSpPr>
          <p:cNvPr id="51205" name="TextBox 6"/>
          <p:cNvSpPr txBox="1">
            <a:spLocks noChangeArrowheads="1"/>
          </p:cNvSpPr>
          <p:nvPr/>
        </p:nvSpPr>
        <p:spPr bwMode="auto">
          <a:xfrm>
            <a:off x="7162800" y="5715000"/>
            <a:ext cx="1716088" cy="307975"/>
          </a:xfrm>
          <a:prstGeom prst="rect">
            <a:avLst/>
          </a:prstGeom>
          <a:noFill/>
          <a:ln w="9525">
            <a:noFill/>
            <a:miter lim="800000"/>
            <a:headEnd/>
            <a:tailEnd/>
          </a:ln>
        </p:spPr>
        <p:txBody>
          <a:bodyPr wrap="none">
            <a:spAutoFit/>
          </a:bodyPr>
          <a:lstStyle/>
          <a:p>
            <a:r>
              <a:rPr lang="en-US" sz="1400" b="0"/>
              <a:t>Murphy et al., 1999</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xfrm>
            <a:off x="609600" y="228600"/>
            <a:ext cx="8077200" cy="990600"/>
          </a:xfrm>
        </p:spPr>
        <p:txBody>
          <a:bodyPr/>
          <a:lstStyle/>
          <a:p>
            <a:r>
              <a:rPr lang="en-US" sz="2800" dirty="0" smtClean="0"/>
              <a:t>Frequency of Symptoms of 53,835 Participants in </a:t>
            </a:r>
            <a:r>
              <a:rPr lang="en-US" sz="2800" dirty="0" smtClean="0"/>
              <a:t>Gulf </a:t>
            </a:r>
            <a:r>
              <a:rPr lang="en-US" sz="2800" dirty="0" smtClean="0"/>
              <a:t>War VA Registry (1992–1997)</a:t>
            </a:r>
            <a:endParaRPr lang="en-US" dirty="0" smtClean="0">
              <a:solidFill>
                <a:schemeClr val="tx1"/>
              </a:solidFill>
            </a:endParaRPr>
          </a:p>
        </p:txBody>
      </p:sp>
      <p:sp>
        <p:nvSpPr>
          <p:cNvPr id="52227" name="Rectangle 3"/>
          <p:cNvSpPr>
            <a:spLocks noGrp="1"/>
          </p:cNvSpPr>
          <p:nvPr>
            <p:ph sz="quarter" idx="1"/>
          </p:nvPr>
        </p:nvSpPr>
        <p:spPr>
          <a:xfrm>
            <a:off x="609600" y="1524000"/>
            <a:ext cx="8001000" cy="4724400"/>
          </a:xfrm>
        </p:spPr>
        <p:txBody>
          <a:bodyPr/>
          <a:lstStyle/>
          <a:p>
            <a:pPr>
              <a:buFont typeface="Wingdings 2" pitchFamily="18" charset="2"/>
              <a:buNone/>
            </a:pPr>
            <a:r>
              <a:rPr lang="en-US" sz="2400" b="1" dirty="0" smtClean="0"/>
              <a:t>Symptom				Percentage</a:t>
            </a:r>
          </a:p>
          <a:p>
            <a:r>
              <a:rPr lang="en-US" sz="1600" dirty="0" smtClean="0"/>
              <a:t>Musculoskeletal and connective tissue 		25.4</a:t>
            </a:r>
          </a:p>
          <a:p>
            <a:r>
              <a:rPr lang="en-US" sz="1600" dirty="0" smtClean="0"/>
              <a:t>Fatigue 				20.5</a:t>
            </a:r>
          </a:p>
          <a:p>
            <a:r>
              <a:rPr lang="en-US" sz="1600" dirty="0" smtClean="0"/>
              <a:t>Skin rash 				18.4</a:t>
            </a:r>
          </a:p>
          <a:p>
            <a:r>
              <a:rPr lang="en-US" sz="1600" dirty="0" smtClean="0"/>
              <a:t>Headache 				18.0</a:t>
            </a:r>
          </a:p>
          <a:p>
            <a:r>
              <a:rPr lang="en-US" sz="1600" dirty="0" smtClean="0"/>
              <a:t>Muscle and joint pain   			16.8</a:t>
            </a:r>
          </a:p>
          <a:p>
            <a:r>
              <a:rPr lang="en-US" sz="1600" dirty="0" smtClean="0"/>
              <a:t>Mental disorders 				14.7</a:t>
            </a:r>
          </a:p>
          <a:p>
            <a:r>
              <a:rPr lang="en-US" sz="1600" dirty="0" smtClean="0"/>
              <a:t>Loss of memory 				14.0</a:t>
            </a:r>
          </a:p>
          <a:p>
            <a:r>
              <a:rPr lang="en-US" sz="1600" dirty="0" smtClean="0"/>
              <a:t>Respiratory system 			14.0</a:t>
            </a:r>
          </a:p>
          <a:p>
            <a:r>
              <a:rPr lang="en-US" sz="1600" dirty="0" smtClean="0"/>
              <a:t>Skin and subcutaneous tissue 			13.4</a:t>
            </a:r>
          </a:p>
          <a:p>
            <a:r>
              <a:rPr lang="en-US" sz="1600" dirty="0" smtClean="0"/>
              <a:t>Digestive system 				11.1</a:t>
            </a:r>
          </a:p>
          <a:p>
            <a:r>
              <a:rPr lang="en-US" sz="1600" dirty="0" smtClean="0"/>
              <a:t>Shortness of breath 		  	  7.9</a:t>
            </a:r>
          </a:p>
          <a:p>
            <a:r>
              <a:rPr lang="en-US" sz="1600" dirty="0" smtClean="0"/>
              <a:t>Sleep disturbances 		  	  5.9</a:t>
            </a:r>
          </a:p>
          <a:p>
            <a:r>
              <a:rPr lang="en-US" sz="1600" dirty="0" smtClean="0"/>
              <a:t>Chest pain 				  3.5</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12775" y="228600"/>
            <a:ext cx="8153400" cy="990600"/>
          </a:xfrm>
        </p:spPr>
        <p:txBody>
          <a:bodyPr/>
          <a:lstStyle/>
          <a:p>
            <a:r>
              <a:rPr lang="en-US" smtClean="0"/>
              <a:t>Conclusions</a:t>
            </a:r>
          </a:p>
        </p:txBody>
      </p:sp>
      <p:sp>
        <p:nvSpPr>
          <p:cNvPr id="53251" name="Rectangle 3"/>
          <p:cNvSpPr>
            <a:spLocks noGrp="1" noChangeArrowheads="1"/>
          </p:cNvSpPr>
          <p:nvPr>
            <p:ph sz="quarter" idx="1"/>
          </p:nvPr>
        </p:nvSpPr>
        <p:spPr>
          <a:xfrm>
            <a:off x="609600" y="1752600"/>
            <a:ext cx="8077200" cy="4373563"/>
          </a:xfrm>
        </p:spPr>
        <p:txBody>
          <a:bodyPr/>
          <a:lstStyle/>
          <a:p>
            <a:pPr>
              <a:buFont typeface="Wingdings" pitchFamily="2" charset="2"/>
              <a:buNone/>
            </a:pPr>
            <a:r>
              <a:rPr lang="en-US" smtClean="0"/>
              <a:t>With all chronic mental health conditions, the important issue is to recognize the problems and find professional support, most readily available at VA hospitals and centers, to diagnose and manage conditions that are associated with impaired life function as well as substantial morbidity and mortality.</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12775" y="228600"/>
            <a:ext cx="8153400" cy="990600"/>
          </a:xfrm>
        </p:spPr>
        <p:txBody>
          <a:bodyPr/>
          <a:lstStyle/>
          <a:p>
            <a:r>
              <a:rPr lang="en-US" smtClean="0"/>
              <a:t>WRIISC Roles</a:t>
            </a:r>
          </a:p>
        </p:txBody>
      </p:sp>
      <p:sp>
        <p:nvSpPr>
          <p:cNvPr id="54275" name="Rectangle 3"/>
          <p:cNvSpPr>
            <a:spLocks noGrp="1" noChangeArrowheads="1"/>
          </p:cNvSpPr>
          <p:nvPr>
            <p:ph sz="quarter" idx="1"/>
          </p:nvPr>
        </p:nvSpPr>
        <p:spPr>
          <a:xfrm>
            <a:off x="457200" y="1752600"/>
            <a:ext cx="8229600" cy="4373563"/>
          </a:xfrm>
        </p:spPr>
        <p:txBody>
          <a:bodyPr/>
          <a:lstStyle/>
          <a:p>
            <a:pPr>
              <a:buFont typeface="Wingdings" pitchFamily="2" charset="2"/>
              <a:buNone/>
            </a:pPr>
            <a:r>
              <a:rPr lang="en-US" smtClean="0"/>
              <a:t>The VA and particularly the War Related Illness and Injury Study Center (with sites at East Orange, New Jersey, Washington, DC, and Palo Alto, California), is expert in addressing the issues of combat Veterans and helping them to re-assimilate to a healthy civilian life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09600" y="304800"/>
            <a:ext cx="8077200" cy="838200"/>
          </a:xfrm>
        </p:spPr>
        <p:txBody>
          <a:bodyPr/>
          <a:lstStyle/>
          <a:p>
            <a:r>
              <a:rPr lang="en-US" smtClean="0"/>
              <a:t>References</a:t>
            </a:r>
          </a:p>
        </p:txBody>
      </p:sp>
      <p:sp>
        <p:nvSpPr>
          <p:cNvPr id="55299" name="Rectangle 3"/>
          <p:cNvSpPr>
            <a:spLocks noGrp="1" noChangeArrowheads="1"/>
          </p:cNvSpPr>
          <p:nvPr>
            <p:ph sz="quarter" idx="1"/>
          </p:nvPr>
        </p:nvSpPr>
        <p:spPr>
          <a:xfrm>
            <a:off x="609600" y="1600200"/>
            <a:ext cx="8001000" cy="4648200"/>
          </a:xfrm>
        </p:spPr>
        <p:txBody>
          <a:bodyPr/>
          <a:lstStyle/>
          <a:p>
            <a:pPr>
              <a:lnSpc>
                <a:spcPct val="80000"/>
              </a:lnSpc>
            </a:pPr>
            <a:r>
              <a:rPr lang="en-US" sz="1400" dirty="0" smtClean="0"/>
              <a:t>Murphy FM, Kang H, </a:t>
            </a:r>
            <a:r>
              <a:rPr lang="en-US" sz="1400" dirty="0" err="1" smtClean="0"/>
              <a:t>Dalager</a:t>
            </a:r>
            <a:r>
              <a:rPr lang="en-US" sz="1400" dirty="0" smtClean="0"/>
              <a:t> NA, et al.: The health status of Gulf War veterans: lessons learned from the Department of Veterans Affairs Health Registry. Mil Med. 164(5), 327-31 (1999).</a:t>
            </a:r>
          </a:p>
          <a:p>
            <a:pPr>
              <a:lnSpc>
                <a:spcPct val="80000"/>
              </a:lnSpc>
            </a:pPr>
            <a:r>
              <a:rPr lang="en-US" sz="1400" dirty="0" smtClean="0"/>
              <a:t>Iowa Persian Gulf Study Group: Self-reported illness and health status among Gulf War veterans. A population-based study. The Iowa Persian Gulf Study Group. </a:t>
            </a:r>
            <a:r>
              <a:rPr lang="en-US" sz="1400" dirty="0" err="1" smtClean="0"/>
              <a:t>Jama</a:t>
            </a:r>
            <a:r>
              <a:rPr lang="en-US" sz="1400" dirty="0" smtClean="0"/>
              <a:t>. 277(3), 238-45 (1997).</a:t>
            </a:r>
          </a:p>
          <a:p>
            <a:pPr>
              <a:lnSpc>
                <a:spcPct val="80000"/>
              </a:lnSpc>
            </a:pPr>
            <a:r>
              <a:rPr lang="en-US" sz="1400" dirty="0" smtClean="0"/>
              <a:t>Jensen KB, </a:t>
            </a:r>
            <a:r>
              <a:rPr lang="en-US" sz="1400" dirty="0" err="1" smtClean="0"/>
              <a:t>Kosek</a:t>
            </a:r>
            <a:r>
              <a:rPr lang="en-US" sz="1400" dirty="0" smtClean="0"/>
              <a:t> E, </a:t>
            </a:r>
            <a:r>
              <a:rPr lang="en-US" sz="1400" dirty="0" err="1" smtClean="0"/>
              <a:t>Petzke</a:t>
            </a:r>
            <a:r>
              <a:rPr lang="en-US" sz="1400" dirty="0" smtClean="0"/>
              <a:t> F, et al.: Evidence of dysfunctional pain inhibition in Fibromyalgia reflected in </a:t>
            </a:r>
            <a:r>
              <a:rPr lang="en-US" sz="1400" dirty="0" err="1" smtClean="0"/>
              <a:t>rACC</a:t>
            </a:r>
            <a:r>
              <a:rPr lang="en-US" sz="1400" dirty="0" smtClean="0"/>
              <a:t> during provoked pain. Pain. 144(1-2), 95-100 (2009).</a:t>
            </a:r>
          </a:p>
          <a:p>
            <a:r>
              <a:rPr lang="en-US" sz="1400" dirty="0" smtClean="0"/>
              <a:t>Schwab et al. Journal of Rehabilitation Research and Development  2007;44(7):xiii-xxii.</a:t>
            </a:r>
          </a:p>
          <a:p>
            <a:r>
              <a:rPr lang="en-US" sz="1400" dirty="0" err="1" smtClean="0"/>
              <a:t>Halbauer</a:t>
            </a:r>
            <a:r>
              <a:rPr lang="en-US" sz="1400" dirty="0" smtClean="0"/>
              <a:t> J, Ashford JW,  </a:t>
            </a:r>
            <a:r>
              <a:rPr lang="en-US" sz="1400" dirty="0" err="1" smtClean="0"/>
              <a:t>Zeitzer</a:t>
            </a:r>
            <a:r>
              <a:rPr lang="en-US" sz="1400" dirty="0" smtClean="0"/>
              <a:t> JM, Adamson, MM,  Lew HL, </a:t>
            </a:r>
            <a:r>
              <a:rPr lang="en-US" sz="1400" dirty="0" err="1" smtClean="0"/>
              <a:t>Yesavage</a:t>
            </a:r>
            <a:r>
              <a:rPr lang="en-US" sz="1400" dirty="0" smtClean="0"/>
              <a:t> JA. Neuropsychiatric diagnosis and management of chronic </a:t>
            </a:r>
            <a:r>
              <a:rPr lang="en-US" sz="1400" dirty="0" err="1" smtClean="0"/>
              <a:t>sequelae</a:t>
            </a:r>
            <a:r>
              <a:rPr lang="en-US" sz="1400" dirty="0" smtClean="0"/>
              <a:t> of war-related mild to moderate traumatic brain injury. Journal of Rehabilitation Research &amp; Development. 46(6):757-796, 2009</a:t>
            </a:r>
          </a:p>
          <a:p>
            <a:r>
              <a:rPr lang="en-US" sz="1400" dirty="0" err="1" smtClean="0"/>
              <a:t>Peskind</a:t>
            </a:r>
            <a:r>
              <a:rPr lang="en-US" sz="1400" dirty="0" smtClean="0"/>
              <a:t> ER, Petrie EC, Cross DJ, </a:t>
            </a:r>
            <a:r>
              <a:rPr lang="en-US" sz="1400" dirty="0" err="1" smtClean="0"/>
              <a:t>Pagulayan</a:t>
            </a:r>
            <a:r>
              <a:rPr lang="en-US" sz="1400" dirty="0" smtClean="0"/>
              <a:t> K, </a:t>
            </a:r>
            <a:r>
              <a:rPr lang="en-US" sz="1400" dirty="0" err="1" smtClean="0"/>
              <a:t>McCraw</a:t>
            </a:r>
            <a:r>
              <a:rPr lang="en-US" sz="1400" dirty="0" smtClean="0"/>
              <a:t> K, Hoff D, Hart K, Yu CE, </a:t>
            </a:r>
            <a:r>
              <a:rPr lang="en-US" sz="1400" dirty="0" err="1" smtClean="0"/>
              <a:t>Raskind</a:t>
            </a:r>
            <a:r>
              <a:rPr lang="en-US" sz="1400" dirty="0" smtClean="0"/>
              <a:t> MA, Cook DG, </a:t>
            </a:r>
            <a:r>
              <a:rPr lang="en-US" sz="1400" dirty="0" err="1" smtClean="0"/>
              <a:t>Minoshima</a:t>
            </a:r>
            <a:r>
              <a:rPr lang="en-US" sz="1400" dirty="0" smtClean="0"/>
              <a:t> S. </a:t>
            </a:r>
            <a:r>
              <a:rPr lang="en-US" sz="1400" dirty="0" err="1" smtClean="0"/>
              <a:t>Cerebrocerebellar</a:t>
            </a:r>
            <a:r>
              <a:rPr lang="en-US" sz="1400" dirty="0" smtClean="0"/>
              <a:t> </a:t>
            </a:r>
            <a:r>
              <a:rPr lang="en-US" sz="1400" dirty="0" err="1" smtClean="0"/>
              <a:t>hypometabolism</a:t>
            </a:r>
            <a:r>
              <a:rPr lang="en-US" sz="1400" dirty="0" smtClean="0"/>
              <a:t> associated with repetitive blast exposure mild traumatic brain injury in 12 Iraq war Veterans with persistent post-concussive symptoms. </a:t>
            </a:r>
            <a:r>
              <a:rPr lang="en-US" sz="1400" dirty="0" err="1" smtClean="0"/>
              <a:t>Neuroimage</a:t>
            </a:r>
            <a:r>
              <a:rPr lang="en-US" sz="1400" dirty="0" smtClean="0"/>
              <a:t>. 2011 Jan;54 </a:t>
            </a:r>
            <a:r>
              <a:rPr lang="en-US" sz="1400" dirty="0" err="1" smtClean="0"/>
              <a:t>Suppl</a:t>
            </a:r>
            <a:r>
              <a:rPr lang="en-US" sz="1400" dirty="0" smtClean="0"/>
              <a:t> 1:S76-82. </a:t>
            </a:r>
            <a:r>
              <a:rPr lang="en-US" sz="1400" dirty="0" err="1" smtClean="0"/>
              <a:t>Epub</a:t>
            </a:r>
            <a:r>
              <a:rPr lang="en-US" sz="1400" dirty="0" smtClean="0"/>
              <a:t> 2010 Apr 10.</a:t>
            </a:r>
          </a:p>
          <a:p>
            <a:r>
              <a:rPr lang="en-US" sz="1400" dirty="0" smtClean="0"/>
              <a:t>McKee et al., 2009 - J </a:t>
            </a:r>
            <a:r>
              <a:rPr lang="en-US" sz="1400" dirty="0" err="1" smtClean="0"/>
              <a:t>Neuropathol</a:t>
            </a:r>
            <a:r>
              <a:rPr lang="en-US" sz="1400" dirty="0" smtClean="0"/>
              <a:t> Exp Neurol. 68:709.</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609600" y="228600"/>
            <a:ext cx="8077200" cy="914400"/>
          </a:xfrm>
        </p:spPr>
        <p:txBody>
          <a:bodyPr/>
          <a:lstStyle/>
          <a:p>
            <a:r>
              <a:rPr lang="en-US" smtClean="0"/>
              <a:t>Chronic Pain References </a:t>
            </a:r>
          </a:p>
        </p:txBody>
      </p:sp>
      <p:sp>
        <p:nvSpPr>
          <p:cNvPr id="56323" name="Content Placeholder 2"/>
          <p:cNvSpPr>
            <a:spLocks noGrp="1"/>
          </p:cNvSpPr>
          <p:nvPr>
            <p:ph sz="quarter" idx="1"/>
          </p:nvPr>
        </p:nvSpPr>
        <p:spPr>
          <a:xfrm>
            <a:off x="609600" y="1295400"/>
            <a:ext cx="7620000" cy="5410200"/>
          </a:xfrm>
        </p:spPr>
        <p:txBody>
          <a:bodyPr/>
          <a:lstStyle/>
          <a:p>
            <a:pPr>
              <a:lnSpc>
                <a:spcPct val="80000"/>
              </a:lnSpc>
              <a:buFont typeface="Wingdings" pitchFamily="2" charset="2"/>
              <a:buNone/>
            </a:pPr>
            <a:endParaRPr lang="en-US" sz="900" smtClean="0"/>
          </a:p>
          <a:p>
            <a:pPr>
              <a:lnSpc>
                <a:spcPct val="80000"/>
              </a:lnSpc>
              <a:buFont typeface="Wingdings" pitchFamily="2" charset="2"/>
              <a:buChar char="q"/>
            </a:pPr>
            <a:endParaRPr lang="en-US" sz="900" smtClean="0"/>
          </a:p>
          <a:p>
            <a:pPr>
              <a:lnSpc>
                <a:spcPct val="80000"/>
              </a:lnSpc>
              <a:buFont typeface="Wingdings" pitchFamily="2" charset="2"/>
              <a:buChar char="q"/>
            </a:pPr>
            <a:r>
              <a:rPr lang="en-US" sz="1600" smtClean="0">
                <a:cs typeface="Arial" pitchFamily="34" charset="0"/>
              </a:rPr>
              <a:t>Kerns, R. D., Otis, J., Rosenberg, R., &amp; Reid, M. C. (2003). Veterans' reports of pain and associations with ratings of health, health-risk behaviors, affective distress, and use of the healthcare system. </a:t>
            </a:r>
            <a:r>
              <a:rPr lang="en-US" sz="1600" i="1" smtClean="0">
                <a:cs typeface="Arial" pitchFamily="34" charset="0"/>
              </a:rPr>
              <a:t>Journal of Rehabilitation Research and Development, 40</a:t>
            </a:r>
            <a:r>
              <a:rPr lang="en-US" sz="1600" smtClean="0">
                <a:cs typeface="Arial" pitchFamily="34" charset="0"/>
              </a:rPr>
              <a:t>(5), 371-379.</a:t>
            </a:r>
          </a:p>
          <a:p>
            <a:pPr>
              <a:lnSpc>
                <a:spcPct val="80000"/>
              </a:lnSpc>
              <a:buFont typeface="Wingdings" pitchFamily="2" charset="2"/>
              <a:buChar char="q"/>
            </a:pPr>
            <a:r>
              <a:rPr lang="en-US" sz="1600" smtClean="0">
                <a:cs typeface="Arial" pitchFamily="34" charset="0"/>
              </a:rPr>
              <a:t>Clark, M. E. (2004). Post-deployment pain: A need for rapid detection and intervention. </a:t>
            </a:r>
            <a:r>
              <a:rPr lang="en-US" sz="1600" i="1" smtClean="0">
                <a:cs typeface="Arial" pitchFamily="34" charset="0"/>
              </a:rPr>
              <a:t>Pain Medicine, 5, </a:t>
            </a:r>
            <a:r>
              <a:rPr lang="en-US" sz="1600" smtClean="0">
                <a:cs typeface="Arial" pitchFamily="34" charset="0"/>
              </a:rPr>
              <a:t>333–334.</a:t>
            </a:r>
          </a:p>
          <a:p>
            <a:pPr>
              <a:lnSpc>
                <a:spcPct val="80000"/>
              </a:lnSpc>
              <a:buFont typeface="Wingdings" pitchFamily="2" charset="2"/>
              <a:buChar char="q"/>
            </a:pPr>
            <a:r>
              <a:rPr lang="en-US" sz="1600" smtClean="0">
                <a:cs typeface="Arial" pitchFamily="34" charset="0"/>
              </a:rPr>
              <a:t>Haskell, S. G., Heapy, A., Reid, M. C., Papas, R. K., &amp; Kerns, R. D. (2006). The prevalence and age-related characteristics of pain in a sample of women veterans receiving primary care. </a:t>
            </a:r>
            <a:r>
              <a:rPr lang="en-US" sz="1600" i="1" smtClean="0">
                <a:cs typeface="Arial" pitchFamily="34" charset="0"/>
              </a:rPr>
              <a:t>Journal of Womens Health (Larchmt), 15</a:t>
            </a:r>
            <a:r>
              <a:rPr lang="en-US" sz="1600" smtClean="0">
                <a:cs typeface="Arial" pitchFamily="34" charset="0"/>
              </a:rPr>
              <a:t>(7), 862-869.</a:t>
            </a:r>
          </a:p>
          <a:p>
            <a:pPr>
              <a:lnSpc>
                <a:spcPct val="80000"/>
              </a:lnSpc>
              <a:buFont typeface="Wingdings" pitchFamily="2" charset="2"/>
              <a:buChar char="q"/>
            </a:pPr>
            <a:r>
              <a:rPr lang="en-US" sz="1600" smtClean="0">
                <a:cs typeface="Arial" pitchFamily="34" charset="0"/>
              </a:rPr>
              <a:t>Yu, W., Ravelo, A., Wagner, T.H. et al. (2003).  Prevalence and costs of chronic conditions in the VA health care system.  </a:t>
            </a:r>
            <a:r>
              <a:rPr lang="en-US" sz="1600" i="1" smtClean="0">
                <a:cs typeface="Arial" pitchFamily="34" charset="0"/>
              </a:rPr>
              <a:t>Medical Care Research Review, 60, </a:t>
            </a:r>
            <a:r>
              <a:rPr lang="en-US" sz="1600" smtClean="0">
                <a:cs typeface="Arial" pitchFamily="34" charset="0"/>
              </a:rPr>
              <a:t>146S-167S.</a:t>
            </a:r>
          </a:p>
          <a:p>
            <a:pPr>
              <a:lnSpc>
                <a:spcPct val="80000"/>
              </a:lnSpc>
              <a:buFont typeface="Wingdings" pitchFamily="2" charset="2"/>
              <a:buChar char="q"/>
            </a:pPr>
            <a:r>
              <a:rPr lang="en-US" sz="1600" smtClean="0">
                <a:cs typeface="Arial" pitchFamily="34" charset="0"/>
              </a:rPr>
              <a:t>Sinnott P, Wagner TH. Low back pain in VA Users. Arch Intern Med. 2009; 169(15):1338-39.</a:t>
            </a:r>
          </a:p>
          <a:p>
            <a:pPr>
              <a:lnSpc>
                <a:spcPct val="80000"/>
              </a:lnSpc>
              <a:buFont typeface="Wingdings" pitchFamily="2" charset="2"/>
              <a:buChar char="q"/>
            </a:pPr>
            <a:r>
              <a:rPr lang="en-US" sz="1600" smtClean="0"/>
              <a:t>Haskell SG, Brandt C, Krebs EE, Skanderson M, Kerns R, Goulet JL. Pain among Veterans of Operations Enduring Freedom and Iraqi Freedom: Do Women and Men Differ? Pain Med. 2009 Oct;10(7):1167-73.</a:t>
            </a:r>
            <a:endParaRPr lang="en-US" sz="1600" smtClean="0">
              <a:cs typeface="Arial" pitchFamily="34" charset="0"/>
            </a:endParaRPr>
          </a:p>
          <a:p>
            <a:pPr>
              <a:lnSpc>
                <a:spcPct val="80000"/>
              </a:lnSpc>
              <a:buFont typeface="Wingdings" pitchFamily="2" charset="2"/>
              <a:buNone/>
            </a:pPr>
            <a:endParaRPr lang="en-US" sz="800" smtClean="0">
              <a:solidFill>
                <a:srgbClr val="FF0000"/>
              </a:solidFill>
            </a:endParaRPr>
          </a:p>
        </p:txBody>
      </p:sp>
      <p:sp>
        <p:nvSpPr>
          <p:cNvPr id="23556" name="Text Box 4"/>
          <p:cNvSpPr txBox="1">
            <a:spLocks noChangeArrowheads="1"/>
          </p:cNvSpPr>
          <p:nvPr/>
        </p:nvSpPr>
        <p:spPr bwMode="auto">
          <a:xfrm>
            <a:off x="3276600" y="5867400"/>
            <a:ext cx="2659063" cy="307975"/>
          </a:xfrm>
          <a:prstGeom prst="rect">
            <a:avLst/>
          </a:prstGeom>
          <a:noFill/>
          <a:ln w="9525">
            <a:noFill/>
            <a:miter lim="800000"/>
            <a:headEnd/>
            <a:tailEnd/>
          </a:ln>
          <a:effectLst/>
        </p:spPr>
        <p:txBody>
          <a:bodyPr wrap="none">
            <a:spAutoFit/>
          </a:bodyPr>
          <a:lstStyle/>
          <a:p>
            <a:pPr>
              <a:defRPr/>
            </a:pPr>
            <a:r>
              <a:rPr lang="en-US" sz="1400" b="0" dirty="0">
                <a:latin typeface="+mn-lt"/>
              </a:rPr>
              <a:t>Courtesy of  Robert D. Kerns, Ph.D.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2775" y="228600"/>
            <a:ext cx="8153400" cy="990600"/>
          </a:xfrm>
        </p:spPr>
        <p:txBody>
          <a:bodyPr/>
          <a:lstStyle/>
          <a:p>
            <a:r>
              <a:rPr lang="en-US" sz="3200" smtClean="0"/>
              <a:t>Neuropsychiatric Sequelae Related to Chronic Illnesses in Deployed Soldiers</a:t>
            </a:r>
          </a:p>
        </p:txBody>
      </p:sp>
      <p:sp>
        <p:nvSpPr>
          <p:cNvPr id="132099" name="Rectangle 3"/>
          <p:cNvSpPr>
            <a:spLocks noGrp="1" noChangeArrowheads="1"/>
          </p:cNvSpPr>
          <p:nvPr>
            <p:ph sz="quarter" idx="1"/>
          </p:nvPr>
        </p:nvSpPr>
        <p:spPr>
          <a:xfrm>
            <a:off x="612775" y="1600200"/>
            <a:ext cx="8153400" cy="4648200"/>
          </a:xfrm>
        </p:spPr>
        <p:txBody>
          <a:bodyPr/>
          <a:lstStyle/>
          <a:p>
            <a:pPr marL="342900" lvl="1" indent="-342900">
              <a:lnSpc>
                <a:spcPct val="80000"/>
              </a:lnSpc>
              <a:buClr>
                <a:schemeClr val="accent2"/>
              </a:buClr>
              <a:buFont typeface="Wingdings" pitchFamily="2" charset="2"/>
              <a:buChar char="q"/>
              <a:defRPr/>
            </a:pPr>
            <a:r>
              <a:rPr lang="en-US" sz="1800" dirty="0" smtClean="0"/>
              <a:t>Chronic pain – related to </a:t>
            </a:r>
            <a:r>
              <a:rPr lang="en-US" sz="1800" dirty="0" err="1" smtClean="0"/>
              <a:t>musculo</a:t>
            </a:r>
            <a:r>
              <a:rPr lang="en-US" sz="1800" dirty="0" smtClean="0"/>
              <a:t>-skeletal injuries</a:t>
            </a:r>
          </a:p>
          <a:p>
            <a:pPr marL="342900" lvl="1" indent="-342900">
              <a:lnSpc>
                <a:spcPct val="80000"/>
              </a:lnSpc>
              <a:buClr>
                <a:schemeClr val="accent2"/>
              </a:buClr>
              <a:buFont typeface="Wingdings" pitchFamily="2" charset="2"/>
              <a:buChar char="q"/>
              <a:defRPr/>
            </a:pPr>
            <a:r>
              <a:rPr lang="en-US" sz="1800" dirty="0" smtClean="0"/>
              <a:t>Post-Traumatic Stress Disorder (PTSD)</a:t>
            </a:r>
          </a:p>
          <a:p>
            <a:pPr>
              <a:lnSpc>
                <a:spcPct val="80000"/>
              </a:lnSpc>
              <a:buSzPct val="70000"/>
              <a:buFont typeface="Wingdings" pitchFamily="2" charset="2"/>
              <a:buChar char="q"/>
              <a:defRPr/>
            </a:pPr>
            <a:r>
              <a:rPr lang="en-US" sz="1800" dirty="0" smtClean="0"/>
              <a:t>Neuropsychiatric impairment (from TBI, toxins, etc.) </a:t>
            </a:r>
          </a:p>
          <a:p>
            <a:pPr lvl="1">
              <a:lnSpc>
                <a:spcPct val="80000"/>
              </a:lnSpc>
              <a:buFont typeface="Wingdings" pitchFamily="2" charset="2"/>
              <a:buChar char="q"/>
              <a:defRPr/>
            </a:pPr>
            <a:r>
              <a:rPr lang="en-US" sz="1600" dirty="0" smtClean="0"/>
              <a:t>effects on cognition (memory, attention, conceptualization, communication) </a:t>
            </a:r>
          </a:p>
          <a:p>
            <a:pPr lvl="1">
              <a:lnSpc>
                <a:spcPct val="80000"/>
              </a:lnSpc>
              <a:buFont typeface="Wingdings" pitchFamily="2" charset="2"/>
              <a:buChar char="q"/>
              <a:defRPr/>
            </a:pPr>
            <a:r>
              <a:rPr lang="en-US" sz="1600" dirty="0" smtClean="0"/>
              <a:t>behavior (mood, thought process, anxiety disorders, depression) </a:t>
            </a:r>
          </a:p>
          <a:p>
            <a:pPr lvl="1">
              <a:lnSpc>
                <a:spcPct val="80000"/>
              </a:lnSpc>
              <a:buFont typeface="Wingdings" pitchFamily="2" charset="2"/>
              <a:buChar char="q"/>
              <a:defRPr/>
            </a:pPr>
            <a:r>
              <a:rPr lang="en-US" sz="1600" dirty="0" smtClean="0"/>
              <a:t>sensory function impairment (olfaction, vision, audition, balance)</a:t>
            </a:r>
          </a:p>
          <a:p>
            <a:pPr lvl="1">
              <a:lnSpc>
                <a:spcPct val="80000"/>
              </a:lnSpc>
              <a:buFont typeface="Wingdings" pitchFamily="2" charset="2"/>
              <a:buChar char="q"/>
              <a:defRPr/>
            </a:pPr>
            <a:r>
              <a:rPr lang="en-US" sz="1600" dirty="0" smtClean="0"/>
              <a:t>somatic function (pain, libido, sleep)</a:t>
            </a:r>
          </a:p>
          <a:p>
            <a:pPr marL="342900" lvl="1" indent="-342900">
              <a:lnSpc>
                <a:spcPct val="80000"/>
              </a:lnSpc>
              <a:buClr>
                <a:schemeClr val="accent2"/>
              </a:buClr>
              <a:buFont typeface="Wingdings" pitchFamily="2" charset="2"/>
              <a:buChar char="q"/>
              <a:defRPr/>
            </a:pPr>
            <a:r>
              <a:rPr lang="en-US" sz="1800" dirty="0" smtClean="0"/>
              <a:t>Chronic sleep disorders</a:t>
            </a:r>
          </a:p>
          <a:p>
            <a:pPr lvl="1">
              <a:lnSpc>
                <a:spcPct val="80000"/>
              </a:lnSpc>
              <a:buFont typeface="Wingdings" pitchFamily="2" charset="2"/>
              <a:buChar char="q"/>
              <a:defRPr/>
            </a:pPr>
            <a:r>
              <a:rPr lang="en-US" sz="1600" dirty="0" smtClean="0"/>
              <a:t>Disruption of sleep cycle, nightmares, </a:t>
            </a:r>
          </a:p>
          <a:p>
            <a:pPr lvl="1">
              <a:lnSpc>
                <a:spcPct val="80000"/>
              </a:lnSpc>
              <a:buFont typeface="Wingdings" pitchFamily="2" charset="2"/>
              <a:buChar char="q"/>
              <a:defRPr/>
            </a:pPr>
            <a:r>
              <a:rPr lang="en-US" sz="1600" dirty="0" smtClean="0"/>
              <a:t>Chronic insomnia, chronic fatigue</a:t>
            </a:r>
          </a:p>
          <a:p>
            <a:pPr>
              <a:lnSpc>
                <a:spcPct val="80000"/>
              </a:lnSpc>
              <a:buSzPct val="70000"/>
              <a:buFont typeface="Wingdings" pitchFamily="2" charset="2"/>
              <a:buChar char="q"/>
              <a:defRPr/>
            </a:pPr>
            <a:r>
              <a:rPr lang="en-US" sz="1800" dirty="0" smtClean="0"/>
              <a:t>Gastro-intestinal instability – e.g., irritable bowel syndrome</a:t>
            </a:r>
          </a:p>
          <a:p>
            <a:pPr marL="342900" lvl="1" indent="-342900">
              <a:lnSpc>
                <a:spcPct val="80000"/>
              </a:lnSpc>
              <a:buClr>
                <a:schemeClr val="accent2"/>
              </a:buClr>
              <a:buFont typeface="Wingdings" pitchFamily="2" charset="2"/>
              <a:buChar char="q"/>
              <a:defRPr/>
            </a:pPr>
            <a:r>
              <a:rPr lang="en-US" sz="1800" dirty="0" smtClean="0"/>
              <a:t>Depression, Adjustment disorders</a:t>
            </a:r>
          </a:p>
          <a:p>
            <a:pPr lvl="1">
              <a:lnSpc>
                <a:spcPct val="80000"/>
              </a:lnSpc>
              <a:buFont typeface="Wingdings" pitchFamily="2" charset="2"/>
              <a:buChar char="q"/>
              <a:defRPr/>
            </a:pPr>
            <a:r>
              <a:rPr lang="en-US" sz="1600" dirty="0" smtClean="0"/>
              <a:t>Social disruption, amputations, genital injury</a:t>
            </a:r>
          </a:p>
          <a:p>
            <a:pPr>
              <a:lnSpc>
                <a:spcPct val="80000"/>
              </a:lnSpc>
              <a:buSzPct val="70000"/>
              <a:buFont typeface="Wingdings" pitchFamily="2" charset="2"/>
              <a:buChar char="q"/>
              <a:defRPr/>
            </a:pPr>
            <a:r>
              <a:rPr lang="en-US" sz="1800" dirty="0" smtClean="0"/>
              <a:t>Estrangement from social networks, family, and friends </a:t>
            </a:r>
          </a:p>
          <a:p>
            <a:pPr>
              <a:lnSpc>
                <a:spcPct val="80000"/>
              </a:lnSpc>
              <a:buSzPct val="70000"/>
              <a:buFont typeface="Wingdings" pitchFamily="2" charset="2"/>
              <a:buChar char="q"/>
              <a:defRPr/>
            </a:pPr>
            <a:r>
              <a:rPr lang="en-US" sz="1800" dirty="0" smtClean="0"/>
              <a:t>Suicidal ideations, intentions, and actions </a:t>
            </a:r>
          </a:p>
          <a:p>
            <a:pPr>
              <a:lnSpc>
                <a:spcPct val="80000"/>
              </a:lnSpc>
              <a:buSzPct val="70000"/>
              <a:buFont typeface="Wingdings" pitchFamily="2" charset="2"/>
              <a:buChar char="q"/>
              <a:defRPr/>
            </a:pPr>
            <a:r>
              <a:rPr lang="en-US" sz="1800" dirty="0" smtClean="0"/>
              <a:t>Substance dependence – multiple types and causes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12775" y="228600"/>
            <a:ext cx="8153400" cy="990600"/>
          </a:xfrm>
        </p:spPr>
        <p:txBody>
          <a:bodyPr/>
          <a:lstStyle/>
          <a:p>
            <a:r>
              <a:rPr lang="en-US" smtClean="0"/>
              <a:t>Additional Credits</a:t>
            </a:r>
          </a:p>
        </p:txBody>
      </p:sp>
      <p:sp>
        <p:nvSpPr>
          <p:cNvPr id="57347" name="Rectangle 3"/>
          <p:cNvSpPr>
            <a:spLocks noGrp="1" noChangeArrowheads="1"/>
          </p:cNvSpPr>
          <p:nvPr>
            <p:ph sz="quarter" idx="1"/>
          </p:nvPr>
        </p:nvSpPr>
        <p:spPr>
          <a:xfrm>
            <a:off x="609600" y="1600200"/>
            <a:ext cx="8382000" cy="4525963"/>
          </a:xfrm>
        </p:spPr>
        <p:txBody>
          <a:bodyPr/>
          <a:lstStyle/>
          <a:p>
            <a:r>
              <a:rPr lang="en-US" sz="3200" smtClean="0"/>
              <a:t>Several slides borrowed from or courtesy of:</a:t>
            </a:r>
          </a:p>
          <a:p>
            <a:pPr lvl="1">
              <a:buFont typeface="Wingdings" pitchFamily="2" charset="2"/>
              <a:buChar char="q"/>
            </a:pPr>
            <a:r>
              <a:rPr lang="en-US" sz="2800" smtClean="0"/>
              <a:t>Robert D. Kerns, Ph.D.</a:t>
            </a:r>
          </a:p>
          <a:p>
            <a:pPr lvl="1">
              <a:buFont typeface="Wingdings" pitchFamily="2" charset="2"/>
              <a:buChar char="q"/>
            </a:pPr>
            <a:r>
              <a:rPr lang="en-US" sz="2800" smtClean="0"/>
              <a:t>Marylene Cloitre, Ph.D.</a:t>
            </a:r>
          </a:p>
          <a:p>
            <a:pPr lvl="1">
              <a:buFont typeface="Wingdings" pitchFamily="2" charset="2"/>
              <a:buChar char="q"/>
            </a:pPr>
            <a:r>
              <a:rPr lang="en-US" sz="2800" smtClean="0"/>
              <a:t>Aaron Schneiderman, RN, Ph.D.</a:t>
            </a:r>
          </a:p>
          <a:p>
            <a:pPr lvl="1">
              <a:buFont typeface="Wingdings" pitchFamily="2" charset="2"/>
              <a:buChar char="q"/>
            </a:pPr>
            <a:r>
              <a:rPr lang="en-US" sz="2800" smtClean="0"/>
              <a:t>VA office of Public Health, Cumulative from 1st Quarter FY 2002 through 2nd Quarter FY 2011</a:t>
            </a:r>
          </a:p>
          <a:p>
            <a:pPr lvl="1">
              <a:buFont typeface="Wingdings" pitchFamily="2" charset="2"/>
              <a:buChar char="q"/>
            </a:pPr>
            <a:r>
              <a:rPr lang="en-US" sz="2800" smtClean="0"/>
              <a:t>McKee et al., 2009 - J Neuropathol Exp Neurol. 68:709</a:t>
            </a:r>
          </a:p>
          <a:p>
            <a:pPr lvl="1"/>
            <a:endParaRPr lang="en-US" smtClean="0"/>
          </a:p>
          <a:p>
            <a:pPr lvl="1"/>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Placeholder 1"/>
          <p:cNvSpPr>
            <a:spLocks noGrp="1"/>
          </p:cNvSpPr>
          <p:nvPr>
            <p:ph type="body" idx="1"/>
          </p:nvPr>
        </p:nvSpPr>
        <p:spPr>
          <a:xfrm>
            <a:off x="3124200" y="2743200"/>
            <a:ext cx="5791200" cy="3276600"/>
          </a:xfrm>
        </p:spPr>
        <p:txBody>
          <a:bodyPr/>
          <a:lstStyle/>
          <a:p>
            <a:pPr algn="ctr">
              <a:lnSpc>
                <a:spcPct val="80000"/>
              </a:lnSpc>
              <a:defRPr/>
            </a:pPr>
            <a:r>
              <a:rPr lang="en-US" dirty="0" smtClean="0">
                <a:latin typeface="+mj-lt"/>
              </a:rPr>
              <a:t/>
            </a:r>
            <a:br>
              <a:rPr lang="en-US" dirty="0" smtClean="0">
                <a:latin typeface="+mj-lt"/>
              </a:rPr>
            </a:br>
            <a:endParaRPr lang="en-US" sz="2000" dirty="0" smtClean="0"/>
          </a:p>
          <a:p>
            <a:pPr algn="ctr">
              <a:lnSpc>
                <a:spcPct val="80000"/>
              </a:lnSpc>
              <a:defRPr/>
            </a:pPr>
            <a:r>
              <a:rPr lang="en-US" sz="800" b="1" dirty="0" smtClean="0">
                <a:latin typeface="+mj-lt"/>
              </a:rPr>
              <a:t/>
            </a:r>
            <a:br>
              <a:rPr lang="en-US" sz="800" b="1" dirty="0" smtClean="0">
                <a:latin typeface="+mj-lt"/>
              </a:rPr>
            </a:br>
            <a:endParaRPr lang="en-US" b="1" dirty="0" smtClean="0">
              <a:latin typeface="+mj-lt"/>
            </a:endParaRPr>
          </a:p>
          <a:p>
            <a:pPr>
              <a:defRPr/>
            </a:pPr>
            <a:endParaRPr lang="en-US" dirty="0" smtClean="0"/>
          </a:p>
        </p:txBody>
      </p:sp>
      <p:sp>
        <p:nvSpPr>
          <p:cNvPr id="58371" name="Title 2"/>
          <p:cNvSpPr>
            <a:spLocks noGrp="1"/>
          </p:cNvSpPr>
          <p:nvPr>
            <p:ph type="title"/>
          </p:nvPr>
        </p:nvSpPr>
        <p:spPr/>
        <p:txBody>
          <a:bodyPr/>
          <a:lstStyle/>
          <a:p>
            <a:r>
              <a:rPr lang="en-US" sz="3600" b="1" smtClean="0">
                <a:solidFill>
                  <a:schemeClr val="bg2"/>
                </a:solidFill>
                <a:cs typeface="Times New Roman" pitchFamily="18" charset="0"/>
              </a:rPr>
              <a:t>Thank you</a:t>
            </a:r>
            <a:endParaRPr lang="en-US" sz="3600" b="1" smtClean="0">
              <a:solidFill>
                <a:schemeClr val="bg2"/>
              </a:solidFill>
            </a:endParaRPr>
          </a:p>
        </p:txBody>
      </p:sp>
      <p:sp>
        <p:nvSpPr>
          <p:cNvPr id="5" name="TextBox 4"/>
          <p:cNvSpPr txBox="1"/>
          <p:nvPr/>
        </p:nvSpPr>
        <p:spPr>
          <a:xfrm>
            <a:off x="228600" y="2819400"/>
            <a:ext cx="3200400" cy="3108325"/>
          </a:xfrm>
          <a:prstGeom prst="rect">
            <a:avLst/>
          </a:prstGeom>
          <a:noFill/>
          <a:ln>
            <a:solidFill>
              <a:schemeClr val="accent2"/>
            </a:solidFill>
          </a:ln>
        </p:spPr>
        <p:txBody>
          <a:bodyPr>
            <a:spAutoFit/>
          </a:bodyPr>
          <a:lstStyle/>
          <a:p>
            <a:pPr>
              <a:defRPr/>
            </a:pPr>
            <a:r>
              <a:rPr lang="en-US" sz="2000" dirty="0">
                <a:latin typeface="+mn-lt"/>
              </a:rPr>
              <a:t>WRIISC Washington, DC</a:t>
            </a:r>
            <a:br>
              <a:rPr lang="en-US" sz="2000" dirty="0">
                <a:latin typeface="+mn-lt"/>
              </a:rPr>
            </a:br>
            <a:r>
              <a:rPr lang="en-US" sz="2000" u="sng" dirty="0">
                <a:solidFill>
                  <a:schemeClr val="tx2"/>
                </a:solidFill>
                <a:latin typeface="+mn-lt"/>
              </a:rPr>
              <a:t>wriisc.dc@va.gov</a:t>
            </a:r>
            <a:r>
              <a:rPr lang="en-US" sz="2000" dirty="0">
                <a:latin typeface="+mn-lt"/>
              </a:rPr>
              <a:t/>
            </a:r>
            <a:br>
              <a:rPr lang="en-US" sz="2000" dirty="0">
                <a:latin typeface="+mn-lt"/>
              </a:rPr>
            </a:br>
            <a:r>
              <a:rPr lang="en-US" sz="2000" dirty="0">
                <a:latin typeface="+mn-lt"/>
              </a:rPr>
              <a:t>1-800-722-8340</a:t>
            </a:r>
          </a:p>
          <a:p>
            <a:pPr>
              <a:defRPr/>
            </a:pPr>
            <a:endParaRPr lang="en-US" sz="800" dirty="0">
              <a:latin typeface="+mn-lt"/>
            </a:endParaRPr>
          </a:p>
          <a:p>
            <a:pPr>
              <a:defRPr/>
            </a:pPr>
            <a:r>
              <a:rPr lang="en-US" sz="2000" dirty="0">
                <a:latin typeface="+mn-lt"/>
              </a:rPr>
              <a:t>WRIISC East Orange, NJ</a:t>
            </a:r>
            <a:br>
              <a:rPr lang="en-US" sz="2000" dirty="0">
                <a:latin typeface="+mn-lt"/>
              </a:rPr>
            </a:br>
            <a:r>
              <a:rPr lang="en-US" sz="2000" u="sng" dirty="0">
                <a:solidFill>
                  <a:schemeClr val="tx2"/>
                </a:solidFill>
                <a:latin typeface="+mn-lt"/>
              </a:rPr>
              <a:t>wriisc.nj@va.gov</a:t>
            </a:r>
            <a:r>
              <a:rPr lang="en-US" sz="2000" dirty="0">
                <a:latin typeface="+mn-lt"/>
              </a:rPr>
              <a:t/>
            </a:r>
            <a:br>
              <a:rPr lang="en-US" sz="2000" dirty="0">
                <a:latin typeface="+mn-lt"/>
              </a:rPr>
            </a:br>
            <a:r>
              <a:rPr lang="en-US" sz="2000" dirty="0">
                <a:latin typeface="+mn-lt"/>
              </a:rPr>
              <a:t>1-800-248-8005</a:t>
            </a:r>
          </a:p>
          <a:p>
            <a:pPr>
              <a:defRPr/>
            </a:pPr>
            <a:endParaRPr lang="en-US" sz="800" dirty="0">
              <a:latin typeface="+mn-lt"/>
            </a:endParaRPr>
          </a:p>
          <a:p>
            <a:pPr>
              <a:defRPr/>
            </a:pPr>
            <a:r>
              <a:rPr lang="en-US" sz="2000" dirty="0">
                <a:latin typeface="+mn-lt"/>
              </a:rPr>
              <a:t>WRIISC Palo Alto, CA</a:t>
            </a:r>
            <a:br>
              <a:rPr lang="en-US" sz="2000" dirty="0">
                <a:latin typeface="+mn-lt"/>
              </a:rPr>
            </a:br>
            <a:r>
              <a:rPr lang="en-US" sz="2000" u="sng" dirty="0">
                <a:solidFill>
                  <a:schemeClr val="tx2"/>
                </a:solidFill>
                <a:latin typeface="+mn-lt"/>
              </a:rPr>
              <a:t>wriisc.ca@va.gov</a:t>
            </a:r>
            <a:r>
              <a:rPr lang="en-US" sz="2000" dirty="0">
                <a:latin typeface="+mn-lt"/>
              </a:rPr>
              <a:t/>
            </a:r>
            <a:br>
              <a:rPr lang="en-US" sz="2000" dirty="0">
                <a:latin typeface="+mn-lt"/>
              </a:rPr>
            </a:br>
            <a:r>
              <a:rPr lang="en-US" sz="2000" dirty="0">
                <a:latin typeface="+mn-lt"/>
              </a:rPr>
              <a:t>1-888-482-4376</a:t>
            </a:r>
          </a:p>
        </p:txBody>
      </p:sp>
      <p:sp>
        <p:nvSpPr>
          <p:cNvPr id="6" name="TextBox 5"/>
          <p:cNvSpPr txBox="1"/>
          <p:nvPr/>
        </p:nvSpPr>
        <p:spPr>
          <a:xfrm>
            <a:off x="3505200" y="2819400"/>
            <a:ext cx="5257800" cy="3108325"/>
          </a:xfrm>
          <a:prstGeom prst="rect">
            <a:avLst/>
          </a:prstGeom>
          <a:noFill/>
        </p:spPr>
        <p:txBody>
          <a:bodyPr>
            <a:spAutoFit/>
          </a:bodyPr>
          <a:lstStyle/>
          <a:p>
            <a:pPr algn="ctr">
              <a:defRPr/>
            </a:pPr>
            <a:r>
              <a:rPr lang="en-US" sz="2800" dirty="0">
                <a:latin typeface="+mn-lt"/>
              </a:rPr>
              <a:t>WRIISC Referrals</a:t>
            </a:r>
            <a:br>
              <a:rPr lang="en-US" sz="2800" dirty="0">
                <a:latin typeface="+mn-lt"/>
              </a:rPr>
            </a:br>
            <a:r>
              <a:rPr lang="en-US" sz="2800" b="0" dirty="0">
                <a:latin typeface="+mn-lt"/>
              </a:rPr>
              <a:t>Primary Care Physicians complete a consult request in our computerized record system or contact the WRIISC nearest you.</a:t>
            </a:r>
            <a:br>
              <a:rPr lang="en-US" sz="2800" b="0" dirty="0">
                <a:latin typeface="+mn-lt"/>
              </a:rPr>
            </a:br>
            <a:r>
              <a:rPr lang="en-US" sz="2400" b="0" dirty="0">
                <a:latin typeface="+mn-lt"/>
              </a:rPr>
              <a:t>More information </a:t>
            </a:r>
            <a:r>
              <a:rPr lang="en-US" sz="2800" b="0" dirty="0">
                <a:latin typeface="+mn-lt"/>
              </a:rPr>
              <a:t>@ </a:t>
            </a:r>
            <a:r>
              <a:rPr lang="en-US" sz="2800" b="0" u="sng" dirty="0">
                <a:solidFill>
                  <a:schemeClr val="tx2"/>
                </a:solidFill>
                <a:latin typeface="+mn-lt"/>
              </a:rPr>
              <a:t>www.warrelatedillness.va.gov</a:t>
            </a:r>
            <a:endParaRPr lang="en-US" u="sng" dirty="0">
              <a:solidFill>
                <a:schemeClr val="tx2"/>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274638"/>
            <a:ext cx="8001000" cy="1143000"/>
          </a:xfrm>
        </p:spPr>
        <p:txBody>
          <a:bodyPr/>
          <a:lstStyle/>
          <a:p>
            <a:r>
              <a:rPr lang="en-US" sz="3600" smtClean="0">
                <a:solidFill>
                  <a:schemeClr val="tx1"/>
                </a:solidFill>
              </a:rPr>
              <a:t>Chronic Pain in Veterans</a:t>
            </a:r>
          </a:p>
        </p:txBody>
      </p:sp>
      <p:sp>
        <p:nvSpPr>
          <p:cNvPr id="3" name="Content Placeholder 2"/>
          <p:cNvSpPr>
            <a:spLocks noGrp="1"/>
          </p:cNvSpPr>
          <p:nvPr>
            <p:ph sz="quarter" idx="1"/>
          </p:nvPr>
        </p:nvSpPr>
        <p:spPr>
          <a:xfrm>
            <a:off x="609600" y="1600200"/>
            <a:ext cx="7620000" cy="4724400"/>
          </a:xfrm>
        </p:spPr>
        <p:txBody>
          <a:bodyPr>
            <a:normAutofit lnSpcReduction="10000"/>
          </a:bodyPr>
          <a:lstStyle/>
          <a:p>
            <a:pPr>
              <a:buSzPct val="70000"/>
              <a:buFont typeface="Wingdings" pitchFamily="2" charset="2"/>
              <a:buChar char="q"/>
              <a:defRPr/>
            </a:pPr>
            <a:r>
              <a:rPr lang="en-US" sz="3000" dirty="0" smtClean="0"/>
              <a:t>As many as 50% of male VHA patients in primary care report chronic pain </a:t>
            </a:r>
          </a:p>
          <a:p>
            <a:pPr lvl="1">
              <a:buFont typeface="Wingdings" pitchFamily="2" charset="2"/>
              <a:buChar char="q"/>
              <a:defRPr/>
            </a:pPr>
            <a:r>
              <a:rPr lang="en-US" sz="2100" dirty="0" smtClean="0"/>
              <a:t>(Kerns et al., 2003; Clark, 2002)</a:t>
            </a:r>
          </a:p>
          <a:p>
            <a:pPr>
              <a:buSzPct val="70000"/>
              <a:buFont typeface="Wingdings" pitchFamily="2" charset="2"/>
              <a:buChar char="q"/>
              <a:defRPr/>
            </a:pPr>
            <a:r>
              <a:rPr lang="en-US" sz="3000" dirty="0" smtClean="0"/>
              <a:t>The prevalence may be as high as 75% in female Veterans </a:t>
            </a:r>
            <a:r>
              <a:rPr lang="en-US" sz="1800" dirty="0" smtClean="0"/>
              <a:t>(Haskell et al., 2006)</a:t>
            </a:r>
          </a:p>
          <a:p>
            <a:pPr>
              <a:lnSpc>
                <a:spcPct val="90000"/>
              </a:lnSpc>
              <a:buSzPct val="70000"/>
              <a:buFont typeface="Wingdings" pitchFamily="2" charset="2"/>
              <a:buChar char="q"/>
              <a:defRPr/>
            </a:pPr>
            <a:r>
              <a:rPr lang="en-US" sz="3000" dirty="0" smtClean="0"/>
              <a:t>Pain is among the most costly disorders treated in VHA settings; total estimated costs attributable to low back pain was $2.2 billion in FY99 </a:t>
            </a:r>
            <a:r>
              <a:rPr lang="en-US" sz="1800" dirty="0" smtClean="0"/>
              <a:t>(Yu et al., 2003)</a:t>
            </a:r>
          </a:p>
          <a:p>
            <a:pPr>
              <a:lnSpc>
                <a:spcPct val="90000"/>
              </a:lnSpc>
              <a:buSzPct val="70000"/>
              <a:buFont typeface="Wingdings" pitchFamily="2" charset="2"/>
              <a:buChar char="q"/>
              <a:defRPr/>
            </a:pPr>
            <a:r>
              <a:rPr lang="en-US" sz="3000" dirty="0" smtClean="0"/>
              <a:t>Number of Veterans with chronic low back pain is growing steadily </a:t>
            </a:r>
            <a:r>
              <a:rPr lang="en-US" sz="1800" dirty="0" smtClean="0"/>
              <a:t>(</a:t>
            </a:r>
            <a:r>
              <a:rPr lang="en-US" sz="1800" dirty="0" err="1" smtClean="0"/>
              <a:t>Sinnott</a:t>
            </a:r>
            <a:r>
              <a:rPr lang="en-US" sz="1800" dirty="0" smtClean="0"/>
              <a:t> &amp; Wagner, 2009)</a:t>
            </a:r>
          </a:p>
        </p:txBody>
      </p:sp>
      <p:sp>
        <p:nvSpPr>
          <p:cNvPr id="13316" name="Text Box 5"/>
          <p:cNvSpPr txBox="1">
            <a:spLocks noChangeArrowheads="1"/>
          </p:cNvSpPr>
          <p:nvPr/>
        </p:nvSpPr>
        <p:spPr bwMode="auto">
          <a:xfrm>
            <a:off x="3124200" y="6096000"/>
            <a:ext cx="2586038" cy="276225"/>
          </a:xfrm>
          <a:prstGeom prst="rect">
            <a:avLst/>
          </a:prstGeom>
          <a:noFill/>
          <a:ln w="9525">
            <a:noFill/>
            <a:miter lim="800000"/>
            <a:headEnd/>
            <a:tailEnd/>
          </a:ln>
        </p:spPr>
        <p:txBody>
          <a:bodyPr wrap="none">
            <a:spAutoFit/>
          </a:bodyPr>
          <a:lstStyle/>
          <a:p>
            <a:r>
              <a:rPr lang="en-US" sz="1200" b="0"/>
              <a:t>Courtesy of Robert D. Kerns, Ph.D.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ChangeArrowheads="1"/>
          </p:cNvSpPr>
          <p:nvPr/>
        </p:nvSpPr>
        <p:spPr bwMode="auto">
          <a:xfrm>
            <a:off x="609600" y="277813"/>
            <a:ext cx="8077200" cy="865187"/>
          </a:xfrm>
          <a:prstGeom prst="rect">
            <a:avLst/>
          </a:prstGeom>
          <a:noFill/>
          <a:ln w="9525">
            <a:noFill/>
            <a:miter lim="800000"/>
            <a:headEnd/>
            <a:tailEnd/>
          </a:ln>
          <a:effectLst/>
        </p:spPr>
        <p:txBody>
          <a:bodyPr anchor="ctr"/>
          <a:lstStyle/>
          <a:p>
            <a:pPr>
              <a:defRPr/>
            </a:pPr>
            <a:r>
              <a:rPr lang="en-US" sz="4000" b="0" dirty="0">
                <a:solidFill>
                  <a:schemeClr val="tx2"/>
                </a:solidFill>
                <a:latin typeface="+mj-lt"/>
                <a:cs typeface="+mn-cs"/>
              </a:rPr>
              <a:t>Concomitants of persistent pain</a:t>
            </a:r>
          </a:p>
        </p:txBody>
      </p:sp>
      <p:sp>
        <p:nvSpPr>
          <p:cNvPr id="74757" name="Rectangle 5"/>
          <p:cNvSpPr>
            <a:spLocks noChangeArrowheads="1"/>
          </p:cNvSpPr>
          <p:nvPr/>
        </p:nvSpPr>
        <p:spPr bwMode="auto">
          <a:xfrm>
            <a:off x="609600" y="1524000"/>
            <a:ext cx="8077200" cy="4302125"/>
          </a:xfrm>
          <a:prstGeom prst="rect">
            <a:avLst/>
          </a:prstGeom>
          <a:noFill/>
          <a:ln w="9525">
            <a:noFill/>
            <a:miter lim="800000"/>
            <a:headEnd/>
            <a:tailEnd/>
          </a:ln>
          <a:effectLst/>
        </p:spPr>
        <p:txBody>
          <a:bodyPr/>
          <a:lstStyle/>
          <a:p>
            <a:pPr marL="342900" indent="-342900">
              <a:spcBef>
                <a:spcPct val="20000"/>
              </a:spcBef>
              <a:buClr>
                <a:schemeClr val="accent2"/>
              </a:buClr>
              <a:buSzPct val="70000"/>
              <a:buFont typeface="Wingdings" pitchFamily="2" charset="2"/>
              <a:buChar char="q"/>
              <a:defRPr/>
            </a:pPr>
            <a:r>
              <a:rPr lang="en-US" sz="2800" b="0" dirty="0">
                <a:latin typeface="+mn-lt"/>
                <a:cs typeface="+mn-cs"/>
              </a:rPr>
              <a:t>Pain is associated with:</a:t>
            </a:r>
          </a:p>
          <a:p>
            <a:pPr marL="742950" lvl="1" indent="-285750">
              <a:spcBef>
                <a:spcPct val="20000"/>
              </a:spcBef>
              <a:buClr>
                <a:schemeClr val="accent1"/>
              </a:buClr>
              <a:buSzPct val="70000"/>
              <a:buFont typeface="Wingdings" pitchFamily="2" charset="2"/>
              <a:buChar char="q"/>
              <a:defRPr/>
            </a:pPr>
            <a:r>
              <a:rPr lang="en-US" sz="2600" b="0" dirty="0">
                <a:latin typeface="+mn-lt"/>
                <a:cs typeface="+mn-cs"/>
              </a:rPr>
              <a:t>Poorer self-rating of health status,</a:t>
            </a:r>
          </a:p>
          <a:p>
            <a:pPr marL="742950" lvl="1" indent="-285750">
              <a:spcBef>
                <a:spcPct val="20000"/>
              </a:spcBef>
              <a:buClr>
                <a:schemeClr val="accent1"/>
              </a:buClr>
              <a:buSzPct val="70000"/>
              <a:buFont typeface="Wingdings" pitchFamily="2" charset="2"/>
              <a:buChar char="q"/>
              <a:defRPr/>
            </a:pPr>
            <a:r>
              <a:rPr lang="en-US" sz="2600" b="0" dirty="0">
                <a:latin typeface="+mn-lt"/>
                <a:cs typeface="+mn-cs"/>
              </a:rPr>
              <a:t>Greater use of healthcare resources,</a:t>
            </a:r>
          </a:p>
          <a:p>
            <a:pPr marL="742950" lvl="1" indent="-285750">
              <a:spcBef>
                <a:spcPct val="20000"/>
              </a:spcBef>
              <a:buClr>
                <a:schemeClr val="accent1"/>
              </a:buClr>
              <a:buSzPct val="70000"/>
              <a:buFont typeface="Wingdings" pitchFamily="2" charset="2"/>
              <a:buChar char="q"/>
              <a:defRPr/>
            </a:pPr>
            <a:r>
              <a:rPr lang="en-US" sz="2600" b="0" dirty="0">
                <a:latin typeface="+mn-lt"/>
                <a:cs typeface="+mn-cs"/>
              </a:rPr>
              <a:t>More tobacco use, alcohol use, diet/weight concerns,</a:t>
            </a:r>
          </a:p>
          <a:p>
            <a:pPr marL="742950" lvl="1" indent="-285750">
              <a:spcBef>
                <a:spcPct val="20000"/>
              </a:spcBef>
              <a:buClr>
                <a:schemeClr val="accent1"/>
              </a:buClr>
              <a:buSzPct val="70000"/>
              <a:buFont typeface="Wingdings" pitchFamily="2" charset="2"/>
              <a:buChar char="q"/>
              <a:defRPr/>
            </a:pPr>
            <a:r>
              <a:rPr lang="en-US" sz="2600" b="0" dirty="0">
                <a:latin typeface="+mn-lt"/>
                <a:cs typeface="+mn-cs"/>
              </a:rPr>
              <a:t>Decreased social and physical activities,</a:t>
            </a:r>
          </a:p>
          <a:p>
            <a:pPr marL="742950" lvl="1" indent="-285750">
              <a:spcBef>
                <a:spcPct val="20000"/>
              </a:spcBef>
              <a:buClr>
                <a:schemeClr val="accent1"/>
              </a:buClr>
              <a:buSzPct val="70000"/>
              <a:buFont typeface="Wingdings" pitchFamily="2" charset="2"/>
              <a:buChar char="q"/>
              <a:defRPr/>
            </a:pPr>
            <a:r>
              <a:rPr lang="en-US" sz="2600" b="0" dirty="0">
                <a:latin typeface="+mn-lt"/>
                <a:cs typeface="+mn-cs"/>
              </a:rPr>
              <a:t>Lower social support,</a:t>
            </a:r>
          </a:p>
          <a:p>
            <a:pPr marL="742950" lvl="1" indent="-285750">
              <a:spcBef>
                <a:spcPct val="20000"/>
              </a:spcBef>
              <a:buClr>
                <a:schemeClr val="accent1"/>
              </a:buClr>
              <a:buSzPct val="70000"/>
              <a:buFont typeface="Wingdings" pitchFamily="2" charset="2"/>
              <a:buChar char="q"/>
              <a:defRPr/>
            </a:pPr>
            <a:r>
              <a:rPr lang="en-US" sz="2600" b="0" dirty="0">
                <a:latin typeface="+mn-lt"/>
                <a:cs typeface="+mn-cs"/>
              </a:rPr>
              <a:t>Higher levels of emotional distress, and</a:t>
            </a:r>
          </a:p>
          <a:p>
            <a:pPr marL="742950" lvl="1" indent="-285750">
              <a:spcBef>
                <a:spcPct val="20000"/>
              </a:spcBef>
              <a:buClr>
                <a:schemeClr val="accent1"/>
              </a:buClr>
              <a:buSzPct val="70000"/>
              <a:buFont typeface="Wingdings" pitchFamily="2" charset="2"/>
              <a:buChar char="q"/>
              <a:defRPr/>
            </a:pPr>
            <a:r>
              <a:rPr lang="en-US" sz="2600" b="0" dirty="0">
                <a:latin typeface="+mn-lt"/>
                <a:cs typeface="+mn-cs"/>
              </a:rPr>
              <a:t>Among women, high rates of military sexual trauma.</a:t>
            </a:r>
            <a:r>
              <a:rPr lang="en-US" sz="2800" b="0" dirty="0">
                <a:latin typeface="+mn-lt"/>
                <a:cs typeface="+mn-cs"/>
              </a:rPr>
              <a:t>  </a:t>
            </a:r>
            <a:r>
              <a:rPr lang="en-US" sz="1600" b="0" dirty="0">
                <a:latin typeface="+mn-lt"/>
                <a:cs typeface="+mn-cs"/>
              </a:rPr>
              <a:t>(Haskell et al, 2008; Kerns et al., 2003; Mantyselka et al., 2003)</a:t>
            </a:r>
          </a:p>
          <a:p>
            <a:pPr marL="342900" indent="-342900">
              <a:spcBef>
                <a:spcPct val="20000"/>
              </a:spcBef>
              <a:buClr>
                <a:schemeClr val="hlink"/>
              </a:buClr>
              <a:buSzPct val="65000"/>
              <a:buFont typeface="Wingdings" pitchFamily="2" charset="2"/>
              <a:buNone/>
              <a:defRPr/>
            </a:pPr>
            <a:endParaRPr lang="en-US" b="0" dirty="0">
              <a:latin typeface="+mn-lt"/>
              <a:cs typeface="+mn-cs"/>
            </a:endParaRPr>
          </a:p>
        </p:txBody>
      </p:sp>
      <p:sp>
        <p:nvSpPr>
          <p:cNvPr id="14340" name="Text Box 5"/>
          <p:cNvSpPr txBox="1">
            <a:spLocks noChangeArrowheads="1"/>
          </p:cNvSpPr>
          <p:nvPr/>
        </p:nvSpPr>
        <p:spPr bwMode="auto">
          <a:xfrm>
            <a:off x="2590800" y="6186487"/>
            <a:ext cx="3816350" cy="366713"/>
          </a:xfrm>
          <a:prstGeom prst="rect">
            <a:avLst/>
          </a:prstGeom>
          <a:noFill/>
          <a:ln w="9525">
            <a:noFill/>
            <a:miter lim="800000"/>
            <a:headEnd/>
            <a:tailEnd/>
          </a:ln>
        </p:spPr>
        <p:txBody>
          <a:bodyPr wrap="none">
            <a:spAutoFit/>
          </a:bodyPr>
          <a:lstStyle/>
          <a:p>
            <a:r>
              <a:rPr lang="en-US" b="0" dirty="0"/>
              <a:t>Courtesy of  Robert D. Kerns, Ph.D.</a:t>
            </a:r>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5" y="228600"/>
            <a:ext cx="8153400" cy="990600"/>
          </a:xfrm>
        </p:spPr>
        <p:txBody>
          <a:bodyPr>
            <a:normAutofit fontScale="90000"/>
          </a:bodyPr>
          <a:lstStyle/>
          <a:p>
            <a:pPr>
              <a:defRPr/>
            </a:pPr>
            <a:r>
              <a:rPr lang="en-US" sz="3600" dirty="0" smtClean="0"/>
              <a:t>Pain Assessment and Pain Characteristics by Sex</a:t>
            </a:r>
          </a:p>
        </p:txBody>
      </p:sp>
      <p:graphicFrame>
        <p:nvGraphicFramePr>
          <p:cNvPr id="20528" name="Group 48"/>
          <p:cNvGraphicFramePr>
            <a:graphicFrameLocks noGrp="1"/>
          </p:cNvGraphicFramePr>
          <p:nvPr>
            <p:ph sz="quarter" idx="1"/>
          </p:nvPr>
        </p:nvGraphicFramePr>
        <p:xfrm>
          <a:off x="685800" y="1828800"/>
          <a:ext cx="7923213" cy="2213610"/>
        </p:xfrm>
        <a:graphic>
          <a:graphicData uri="http://schemas.openxmlformats.org/drawingml/2006/table">
            <a:tbl>
              <a:tblPr/>
              <a:tblGrid>
                <a:gridCol w="1982788"/>
                <a:gridCol w="1979612"/>
                <a:gridCol w="1981200"/>
                <a:gridCol w="1979613"/>
              </a:tblGrid>
              <a:tr h="639763">
                <a:tc>
                  <a:txBody>
                    <a:bodyPr/>
                    <a:lstStyle/>
                    <a:p>
                      <a:pPr marL="0" marR="0" lvl="0" indent="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endParaRPr kumimoji="0" lang="en-US" sz="1900" b="1" i="0" u="none" strike="noStrike" cap="none" normalizeH="0" baseline="0" dirty="0" smtClean="0">
                        <a:ln>
                          <a:noFill/>
                        </a:ln>
                        <a:solidFill>
                          <a:srgbClr val="FFFFFF"/>
                        </a:solidFill>
                        <a:effectLst>
                          <a:outerShdw blurRad="38100" dist="38100" dir="2700000" algn="tl">
                            <a:srgbClr val="808080"/>
                          </a:outerShdw>
                        </a:effectLst>
                        <a:latin typeface="Tahom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1" i="0" u="none" strike="noStrike" cap="none" normalizeH="0" baseline="0" smtClean="0">
                          <a:ln>
                            <a:noFill/>
                          </a:ln>
                          <a:solidFill>
                            <a:schemeClr val="bg1"/>
                          </a:solidFill>
                          <a:effectLst>
                            <a:outerShdw blurRad="38100" dist="38100" dir="2700000" algn="tl">
                              <a:srgbClr val="808080"/>
                            </a:outerShdw>
                          </a:effectLst>
                          <a:latin typeface="Tahoma" pitchFamily="34" charset="0"/>
                          <a:cs typeface="Arial" pitchFamily="34" charset="0"/>
                        </a:rPr>
                        <a:t>Female n=18,481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1" i="0" u="none" strike="noStrike" cap="none" normalizeH="0" baseline="0" smtClean="0">
                          <a:ln>
                            <a:noFill/>
                          </a:ln>
                          <a:solidFill>
                            <a:schemeClr val="bg1"/>
                          </a:solidFill>
                          <a:effectLst>
                            <a:outerShdw blurRad="38100" dist="38100" dir="2700000" algn="tl">
                              <a:srgbClr val="808080"/>
                            </a:outerShdw>
                          </a:effectLst>
                          <a:latin typeface="Tahoma" pitchFamily="34" charset="0"/>
                          <a:cs typeface="Arial" pitchFamily="34" charset="0"/>
                        </a:rPr>
                        <a:t>Male n=134,731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1" i="0" u="none" strike="noStrike" cap="none" normalizeH="0" baseline="0" smtClean="0">
                          <a:ln>
                            <a:noFill/>
                          </a:ln>
                          <a:solidFill>
                            <a:schemeClr val="bg1"/>
                          </a:solidFill>
                          <a:effectLst>
                            <a:outerShdw blurRad="38100" dist="38100" dir="2700000" algn="tl">
                              <a:srgbClr val="808080"/>
                            </a:outerShdw>
                          </a:effectLst>
                          <a:latin typeface="Tahoma" pitchFamily="34" charset="0"/>
                          <a:cs typeface="Arial" pitchFamily="34" charset="0"/>
                        </a:rPr>
                        <a:t>P 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400050">
                <a:tc>
                  <a:txBody>
                    <a:bodyPr/>
                    <a:lstStyle/>
                    <a:p>
                      <a:pPr marL="0" marR="0" lvl="0" indent="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Pain Assessment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60.1%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59.6%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0.247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65125">
                <a:tc>
                  <a:txBody>
                    <a:bodyPr/>
                    <a:lstStyle/>
                    <a:p>
                      <a:pPr marL="0" marR="0" lvl="0" indent="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Any pain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38.1%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44.0%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&lt;0.0001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Moderate pain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68.0%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62.6%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&lt;0.0001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Persistent pain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dirty="0" smtClean="0">
                          <a:ln>
                            <a:noFill/>
                          </a:ln>
                          <a:solidFill>
                            <a:srgbClr val="000000"/>
                          </a:solidFill>
                          <a:effectLst>
                            <a:outerShdw blurRad="38100" dist="38100" dir="2700000" algn="tl">
                              <a:srgbClr val="FFFFFF"/>
                            </a:outerShdw>
                          </a:effectLst>
                          <a:latin typeface="Tahoma" pitchFamily="34" charset="0"/>
                          <a:cs typeface="Arial" pitchFamily="34" charset="0"/>
                        </a:rPr>
                        <a:t>18.0%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Arial" pitchFamily="34" charset="0"/>
                        </a:rPr>
                        <a:t>21.2%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n-US" sz="1900" b="0" i="0" u="none" strike="noStrike" cap="none" normalizeH="0" baseline="0" dirty="0" smtClean="0">
                          <a:ln>
                            <a:noFill/>
                          </a:ln>
                          <a:solidFill>
                            <a:srgbClr val="000000"/>
                          </a:solidFill>
                          <a:effectLst>
                            <a:outerShdw blurRad="38100" dist="38100" dir="2700000" algn="tl">
                              <a:srgbClr val="FFFFFF"/>
                            </a:outerShdw>
                          </a:effectLst>
                          <a:latin typeface="Tahoma" pitchFamily="34" charset="0"/>
                          <a:cs typeface="Arial" pitchFamily="34" charset="0"/>
                        </a:rPr>
                        <a:t>&lt;0.0001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
        <p:nvSpPr>
          <p:cNvPr id="15395" name="Rectangle 3"/>
          <p:cNvSpPr>
            <a:spLocks noChangeArrowheads="1"/>
          </p:cNvSpPr>
          <p:nvPr/>
        </p:nvSpPr>
        <p:spPr bwMode="auto">
          <a:xfrm>
            <a:off x="1066800" y="4343400"/>
            <a:ext cx="7391400" cy="1323975"/>
          </a:xfrm>
          <a:prstGeom prst="rect">
            <a:avLst/>
          </a:prstGeom>
          <a:noFill/>
          <a:ln w="9525">
            <a:noFill/>
            <a:miter lim="800000"/>
            <a:headEnd/>
            <a:tailEnd/>
          </a:ln>
        </p:spPr>
        <p:txBody>
          <a:bodyPr>
            <a:spAutoFit/>
          </a:bodyPr>
          <a:lstStyle/>
          <a:p>
            <a:r>
              <a:rPr lang="en-US" sz="2000" b="0"/>
              <a:t>Haskell SG, Brandt C, Krebs EE, Skanderson M, Kerns R, Goulet JL. Pain among Veterans of Operations Enduring Freedom and Iraqi Freedom: Do Women and Men Differ? </a:t>
            </a:r>
            <a:r>
              <a:rPr lang="en-US" sz="2000" b="0" i="1"/>
              <a:t>Pain Med</a:t>
            </a:r>
            <a:r>
              <a:rPr lang="en-US" sz="2000" b="0"/>
              <a:t>. 2009 Oct;10(7):1167-73.</a:t>
            </a:r>
          </a:p>
        </p:txBody>
      </p:sp>
      <p:sp>
        <p:nvSpPr>
          <p:cNvPr id="15396" name="Text Box 37"/>
          <p:cNvSpPr txBox="1">
            <a:spLocks noChangeArrowheads="1"/>
          </p:cNvSpPr>
          <p:nvPr/>
        </p:nvSpPr>
        <p:spPr bwMode="auto">
          <a:xfrm>
            <a:off x="2895600" y="5791200"/>
            <a:ext cx="3505200" cy="338138"/>
          </a:xfrm>
          <a:prstGeom prst="rect">
            <a:avLst/>
          </a:prstGeom>
          <a:noFill/>
          <a:ln w="9525">
            <a:noFill/>
            <a:miter lim="800000"/>
            <a:headEnd/>
            <a:tailEnd/>
          </a:ln>
        </p:spPr>
        <p:txBody>
          <a:bodyPr>
            <a:spAutoFit/>
          </a:bodyPr>
          <a:lstStyle/>
          <a:p>
            <a:r>
              <a:rPr lang="en-US" sz="1600" b="0"/>
              <a:t>Courtesy of Robert D. Kerns, Ph.D.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152400"/>
            <a:ext cx="6553200" cy="762000"/>
          </a:xfrm>
        </p:spPr>
        <p:txBody>
          <a:bodyPr/>
          <a:lstStyle/>
          <a:p>
            <a:r>
              <a:rPr lang="en-US" sz="3600" smtClean="0"/>
              <a:t>National Initiatives in Pain Care</a:t>
            </a:r>
          </a:p>
        </p:txBody>
      </p:sp>
      <p:sp>
        <p:nvSpPr>
          <p:cNvPr id="16387" name="Rectangle 3"/>
          <p:cNvSpPr>
            <a:spLocks noGrp="1" noChangeArrowheads="1"/>
          </p:cNvSpPr>
          <p:nvPr>
            <p:ph sz="quarter" idx="1"/>
          </p:nvPr>
        </p:nvSpPr>
        <p:spPr>
          <a:xfrm>
            <a:off x="609600" y="1600200"/>
            <a:ext cx="8077200" cy="4724400"/>
          </a:xfrm>
        </p:spPr>
        <p:txBody>
          <a:bodyPr/>
          <a:lstStyle/>
          <a:p>
            <a:pPr>
              <a:lnSpc>
                <a:spcPct val="70000"/>
              </a:lnSpc>
            </a:pPr>
            <a:r>
              <a:rPr lang="en-US" sz="1800" smtClean="0"/>
              <a:t>Stepped Pain Care Model (National VHA development)</a:t>
            </a:r>
          </a:p>
          <a:p>
            <a:pPr>
              <a:lnSpc>
                <a:spcPct val="70000"/>
              </a:lnSpc>
            </a:pPr>
            <a:r>
              <a:rPr lang="en-US" sz="1800" smtClean="0"/>
              <a:t>Communication/education infrastructure</a:t>
            </a:r>
          </a:p>
          <a:p>
            <a:pPr lvl="1">
              <a:lnSpc>
                <a:spcPct val="70000"/>
              </a:lnSpc>
            </a:pPr>
            <a:r>
              <a:rPr lang="en-US" sz="1400" smtClean="0"/>
              <a:t>VA Pain List Serve</a:t>
            </a:r>
          </a:p>
          <a:p>
            <a:pPr lvl="1">
              <a:lnSpc>
                <a:spcPct val="70000"/>
              </a:lnSpc>
            </a:pPr>
            <a:r>
              <a:rPr lang="en-US" sz="1400" smtClean="0"/>
              <a:t>National Pain Management Website (</a:t>
            </a:r>
            <a:r>
              <a:rPr lang="en-US" sz="1400" smtClean="0">
                <a:hlinkClick r:id="rId3"/>
              </a:rPr>
              <a:t>www.va.gov/painmanagement</a:t>
            </a:r>
            <a:r>
              <a:rPr lang="en-US" sz="1400" smtClean="0"/>
              <a:t>)</a:t>
            </a:r>
          </a:p>
          <a:p>
            <a:pPr lvl="1">
              <a:lnSpc>
                <a:spcPct val="70000"/>
              </a:lnSpc>
            </a:pPr>
            <a:r>
              <a:rPr lang="en-US" sz="1400" smtClean="0"/>
              <a:t>Monthly Pain Management Leadership teleconferences</a:t>
            </a:r>
          </a:p>
          <a:p>
            <a:pPr lvl="1">
              <a:lnSpc>
                <a:spcPct val="70000"/>
              </a:lnSpc>
            </a:pPr>
            <a:r>
              <a:rPr lang="en-US" sz="1400" smtClean="0"/>
              <a:t>Monthly pain management educational teleconferences</a:t>
            </a:r>
          </a:p>
          <a:p>
            <a:pPr>
              <a:lnSpc>
                <a:spcPct val="70000"/>
              </a:lnSpc>
            </a:pPr>
            <a:r>
              <a:rPr lang="en-US" sz="1800" smtClean="0"/>
              <a:t>Guidelines</a:t>
            </a:r>
          </a:p>
          <a:p>
            <a:pPr lvl="1">
              <a:lnSpc>
                <a:spcPct val="70000"/>
              </a:lnSpc>
            </a:pPr>
            <a:r>
              <a:rPr lang="en-US" sz="1400" smtClean="0"/>
              <a:t>Chronic Opioid Therapy</a:t>
            </a:r>
          </a:p>
          <a:p>
            <a:pPr lvl="1">
              <a:lnSpc>
                <a:spcPct val="70000"/>
              </a:lnSpc>
            </a:pPr>
            <a:r>
              <a:rPr lang="en-US" sz="1400" smtClean="0"/>
              <a:t>Acute, post-operative pain management</a:t>
            </a:r>
          </a:p>
          <a:p>
            <a:pPr lvl="1">
              <a:lnSpc>
                <a:spcPct val="70000"/>
              </a:lnSpc>
            </a:pPr>
            <a:r>
              <a:rPr lang="en-US" sz="1400" smtClean="0"/>
              <a:t>Dissemination of APS/AAPM guidelines</a:t>
            </a:r>
          </a:p>
          <a:p>
            <a:pPr>
              <a:lnSpc>
                <a:spcPct val="70000"/>
              </a:lnSpc>
            </a:pPr>
            <a:r>
              <a:rPr lang="en-US" sz="1800" smtClean="0"/>
              <a:t>Web-based education</a:t>
            </a:r>
          </a:p>
          <a:p>
            <a:pPr lvl="1">
              <a:lnSpc>
                <a:spcPct val="70000"/>
              </a:lnSpc>
            </a:pPr>
            <a:r>
              <a:rPr lang="en-US" sz="1400" smtClean="0"/>
              <a:t>General, opioid therapy, polytrauma</a:t>
            </a:r>
          </a:p>
          <a:p>
            <a:pPr>
              <a:lnSpc>
                <a:spcPct val="70000"/>
              </a:lnSpc>
            </a:pPr>
            <a:r>
              <a:rPr lang="en-US" sz="1800" smtClean="0"/>
              <a:t>Pain and OEF/OIF</a:t>
            </a:r>
          </a:p>
          <a:p>
            <a:pPr lvl="1">
              <a:lnSpc>
                <a:spcPct val="70000"/>
              </a:lnSpc>
            </a:pPr>
            <a:r>
              <a:rPr lang="en-US" sz="1400" smtClean="0"/>
              <a:t>Pain and polytrauma initiatives</a:t>
            </a:r>
          </a:p>
          <a:p>
            <a:pPr lvl="1">
              <a:lnSpc>
                <a:spcPct val="70000"/>
              </a:lnSpc>
            </a:pPr>
            <a:r>
              <a:rPr lang="en-US" sz="1400" smtClean="0"/>
              <a:t>PTSD-TBI-Pain Practice Recommendations Consensus Conference</a:t>
            </a:r>
          </a:p>
          <a:p>
            <a:pPr lvl="1">
              <a:lnSpc>
                <a:spcPct val="70000"/>
              </a:lnSpc>
            </a:pPr>
            <a:r>
              <a:rPr lang="en-US" sz="1400" smtClean="0"/>
              <a:t>“A Team Approach to Veterans with Comorbid Conditions” Conference</a:t>
            </a:r>
          </a:p>
          <a:p>
            <a:pPr>
              <a:lnSpc>
                <a:spcPct val="70000"/>
              </a:lnSpc>
            </a:pPr>
            <a:r>
              <a:rPr lang="en-US" sz="1800" smtClean="0"/>
              <a:t>Nursing</a:t>
            </a:r>
          </a:p>
          <a:p>
            <a:pPr lvl="1">
              <a:lnSpc>
                <a:spcPct val="70000"/>
              </a:lnSpc>
            </a:pPr>
            <a:r>
              <a:rPr lang="en-US" sz="1400" smtClean="0"/>
              <a:t>VANOD Nursing Assessment and Reassessment Initiative</a:t>
            </a:r>
          </a:p>
          <a:p>
            <a:pPr lvl="1">
              <a:lnSpc>
                <a:spcPct val="70000"/>
              </a:lnSpc>
            </a:pPr>
            <a:r>
              <a:rPr lang="en-US" sz="1400" smtClean="0"/>
              <a:t>Pain Resource Nursing (PRN) Initiative</a:t>
            </a:r>
          </a:p>
        </p:txBody>
      </p:sp>
      <p:sp>
        <p:nvSpPr>
          <p:cNvPr id="16388" name="Text Box 5"/>
          <p:cNvSpPr txBox="1">
            <a:spLocks noChangeArrowheads="1"/>
          </p:cNvSpPr>
          <p:nvPr/>
        </p:nvSpPr>
        <p:spPr bwMode="auto">
          <a:xfrm>
            <a:off x="3276600" y="6172200"/>
            <a:ext cx="2819400" cy="276225"/>
          </a:xfrm>
          <a:prstGeom prst="rect">
            <a:avLst/>
          </a:prstGeom>
          <a:noFill/>
          <a:ln w="9525">
            <a:noFill/>
            <a:miter lim="800000"/>
            <a:headEnd/>
            <a:tailEnd/>
          </a:ln>
        </p:spPr>
        <p:txBody>
          <a:bodyPr>
            <a:spAutoFit/>
          </a:bodyPr>
          <a:lstStyle/>
          <a:p>
            <a:r>
              <a:rPr lang="en-US" sz="1200" b="0"/>
              <a:t>Courtesy of  Robert D. Kerns, Ph.D.</a:t>
            </a:r>
            <a:endParaRPr lang="en-US" sz="120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webinar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webinar-template</Template>
  <TotalTime>3123</TotalTime>
  <Words>4488</Words>
  <Application>Microsoft Office PowerPoint</Application>
  <PresentationFormat>On-screen Show (4:3)</PresentationFormat>
  <Paragraphs>631</Paragraphs>
  <Slides>51</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webinar_template</vt:lpstr>
      <vt:lpstr>Image</vt:lpstr>
      <vt:lpstr>Mental Health Issues Facing Veterans with Chronic Illnesses Related to Deployment </vt:lpstr>
      <vt:lpstr>PowerPoint Presentation</vt:lpstr>
      <vt:lpstr>PowerPoint Presentation</vt:lpstr>
      <vt:lpstr>Deployment Factors Affecting Soldiers that can have Chronic Health Sequelae</vt:lpstr>
      <vt:lpstr>Neuropsychiatric Sequelae Related to Chronic Illnesses in Deployed Soldiers</vt:lpstr>
      <vt:lpstr>Chronic Pain in Veterans</vt:lpstr>
      <vt:lpstr>PowerPoint Presentation</vt:lpstr>
      <vt:lpstr>Pain Assessment and Pain Characteristics by Sex</vt:lpstr>
      <vt:lpstr>National Initiatives in Pain Care</vt:lpstr>
      <vt:lpstr>PowerPoint Presentation</vt:lpstr>
      <vt:lpstr>PTSD  (DSM-IV criteria) The person experienced an event:</vt:lpstr>
      <vt:lpstr>Posttraumatic Stress Disorder (DSM IV criteria – cont.)</vt:lpstr>
      <vt:lpstr>Emotion Regulation Difficulties DSM-IV “Associated Features of PTSD”  </vt:lpstr>
      <vt:lpstr>Interpersonal Problems  DSM-IV “Associated Features of PTSD” </vt:lpstr>
      <vt:lpstr>PTSD as an Emotion Dysregulation Disorder </vt:lpstr>
      <vt:lpstr>Consequences of  Emotion Regulation Difficulties</vt:lpstr>
      <vt:lpstr>TBI and Rates of PTSD  </vt:lpstr>
      <vt:lpstr>VA TBI/PTSD study</vt:lpstr>
      <vt:lpstr>Injury, mTBI and prevalence of PTSD and post-concussive symptoms in combat theaters</vt:lpstr>
      <vt:lpstr>PowerPoint Presentation</vt:lpstr>
      <vt:lpstr>Explanations for PTSD despite loss of consciousness   </vt:lpstr>
      <vt:lpstr>Conclusions about PTSD</vt:lpstr>
      <vt:lpstr>TBI Definitions</vt:lpstr>
      <vt:lpstr>Post-Concussive Syndrome  (ICD-10 Criteria)  </vt:lpstr>
      <vt:lpstr>Every Traumatic Brain Injury is Unique (just as no 2 brain tumors, strokes, seizures are the same)</vt:lpstr>
      <vt:lpstr>Traumatic brain injury – when soldiers are near a blast or strike their head</vt:lpstr>
      <vt:lpstr>Neuropsychiatric Sequelae of Mild TBI</vt:lpstr>
      <vt:lpstr>Neuropsychiatric Sequelae of Mild TBI</vt:lpstr>
      <vt:lpstr>Neuropsychiatric Sequelae of Mild TBI</vt:lpstr>
      <vt:lpstr>Cognitive Dysfunction</vt:lpstr>
      <vt:lpstr>Neurobehavioral Symptom Inventory (chronic postconcussive symptoms) in 24 OIF Veterans with mTBI and 8 OIF Veterans with No Blast Exposure</vt:lpstr>
      <vt:lpstr>Neuropsychiatric Sequelae to TBI</vt:lpstr>
      <vt:lpstr>Toxic exposures</vt:lpstr>
      <vt:lpstr>Infectious exposures</vt:lpstr>
      <vt:lpstr>Substance Abuse</vt:lpstr>
      <vt:lpstr>Depression, Adjustment Reactions to Non-neurologic  traumatic injuries</vt:lpstr>
      <vt:lpstr>Separation from social networks, family, and friends</vt:lpstr>
      <vt:lpstr>Sleep Problems - relationship to chronic combat related conditions</vt:lpstr>
      <vt:lpstr>Suicide Risk: Stress factors, Support Systems</vt:lpstr>
      <vt:lpstr>Suicide Risk: Perturbation &amp; Lethality </vt:lpstr>
      <vt:lpstr>PowerPoint Presentation</vt:lpstr>
      <vt:lpstr>Chronic Traumatic Encephalopathy in Athletes:  Progressive Tauopathy After Repetitive Head Injury</vt:lpstr>
      <vt:lpstr>FIGURE 2. (AYC) Whole-mount 50-Km coronal sections of superior frontal cortex from Case A (A), Case B (B), and Case C (C) immunostained for tau with monoclonal antibody CP-13 showing extensive immunoreactivity that is greatest at sulcal depths (asterisks) and is associated with contraction of the cortical ribbon. (DYF) Microscopically, there are dense tau-immunoreactive neurofibrillary tangles (NFTs) and neuropil neurites throughout the cortex, Case A (D), Case B (E), and Case C (F). There are focal nests of NFTs and astrocytic tangles around small blood vessels (E, arrow) and plaquelike clusters of tau-immunoreactive astrocytic processes distributed throughout the cortical layers (F, arrows).  (McKee et al., 2009, JNEN</vt:lpstr>
      <vt:lpstr>Gulf War and Health</vt:lpstr>
      <vt:lpstr>Frequency of Symptoms of 53,835 Participants in Gulf War VA Registry (1992–1997)</vt:lpstr>
      <vt:lpstr>Conclusions</vt:lpstr>
      <vt:lpstr>WRIISC Roles</vt:lpstr>
      <vt:lpstr>References</vt:lpstr>
      <vt:lpstr>Chronic Pain References </vt:lpstr>
      <vt:lpstr>Additional Credits</vt:lpstr>
      <vt:lpstr>Thank you</vt:lpstr>
    </vt:vector>
  </TitlesOfParts>
  <Company>Stanford / VA Aging Clinical Research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WRIISC-CA research update</dc:title>
  <dc:creator>washford</dc:creator>
  <cp:lastModifiedBy>Chua, Florence B.</cp:lastModifiedBy>
  <cp:revision>88</cp:revision>
  <dcterms:created xsi:type="dcterms:W3CDTF">2011-02-27T09:32:32Z</dcterms:created>
  <dcterms:modified xsi:type="dcterms:W3CDTF">2014-10-22T17:26:23Z</dcterms:modified>
</cp:coreProperties>
</file>