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7" r:id="rId1"/>
  </p:sldMasterIdLst>
  <p:notesMasterIdLst>
    <p:notesMasterId r:id="rId27"/>
  </p:notesMasterIdLst>
  <p:handoutMasterIdLst>
    <p:handoutMasterId r:id="rId28"/>
  </p:handoutMasterIdLst>
  <p:sldIdLst>
    <p:sldId id="256" r:id="rId2"/>
    <p:sldId id="297" r:id="rId3"/>
    <p:sldId id="296" r:id="rId4"/>
    <p:sldId id="257" r:id="rId5"/>
    <p:sldId id="288" r:id="rId6"/>
    <p:sldId id="278" r:id="rId7"/>
    <p:sldId id="282" r:id="rId8"/>
    <p:sldId id="287" r:id="rId9"/>
    <p:sldId id="286" r:id="rId10"/>
    <p:sldId id="285" r:id="rId11"/>
    <p:sldId id="273" r:id="rId12"/>
    <p:sldId id="261" r:id="rId13"/>
    <p:sldId id="284" r:id="rId14"/>
    <p:sldId id="263" r:id="rId15"/>
    <p:sldId id="265" r:id="rId16"/>
    <p:sldId id="269" r:id="rId17"/>
    <p:sldId id="281" r:id="rId18"/>
    <p:sldId id="274" r:id="rId19"/>
    <p:sldId id="270" r:id="rId20"/>
    <p:sldId id="295" r:id="rId21"/>
    <p:sldId id="291" r:id="rId22"/>
    <p:sldId id="292" r:id="rId23"/>
    <p:sldId id="293" r:id="rId24"/>
    <p:sldId id="294" r:id="rId25"/>
    <p:sldId id="272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on teichman" initials="rft" lastIdx="6" clrIdx="0"/>
  <p:cmAuthor id="1" name="Susan" initials="S" lastIdx="1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2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2" d="100"/>
        <a:sy n="72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204670-29BA-4BA9-8A08-0A6DC675CB9A}" type="datetimeFigureOut">
              <a:rPr lang="en-US" smtClean="0"/>
              <a:pPr/>
              <a:t>10/22/2014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CE4F27-68AC-4EDD-84A3-BDF147B3BE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6883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20CD80E-136F-44D4-A0CD-FA1A3F7047FE}" type="datetimeFigureOut">
              <a:rPr lang="en-US"/>
              <a:pPr>
                <a:defRPr/>
              </a:pPr>
              <a:t>10/22/2014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04CF731-85A7-4564-9073-01F046C771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4606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83F3131-B887-49DD-BBF8-9B740C575499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4CF731-85A7-4564-9073-01F046C7719E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4CF731-85A7-4564-9073-01F046C7719E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20ED3EB-A494-48DF-A500-5AF6F6D5EB9D}" type="slidenum">
              <a:rPr lang="en-US" smtClean="0"/>
              <a:pPr/>
              <a:t>19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12998C7-9AA4-4B67-9E36-7EB063334529}" type="slidenum">
              <a:rPr lang="en-US" smtClean="0"/>
              <a:pPr/>
              <a:t>25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E0DCCEE-AB08-4B72-AB55-C7683429623E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340A984-9047-42C9-A7C8-2FABEF83D838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8C8E35B-30C1-4398-8352-AD5C0549183F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0F04440-FCB9-482D-A3D2-DDE650D2BB8D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BB94860-54D7-4538-9B4A-022B86F0485D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73DE850-7E55-4F87-9D8F-6EB7E1707364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97D07C1-C0A5-4CDB-9700-89776452BF41}" type="slidenum">
              <a:rPr lang="en-US" smtClean="0"/>
              <a:pPr/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EF9ACE7-2EB8-4DB0-BDEF-BF223D773A23}" type="slidenum">
              <a:rPr lang="en-US" smtClean="0"/>
              <a:pPr/>
              <a:t>16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8" descr="WRIISC_top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3525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0" descr="\\vhaeasfpc3\RUsers$\vhaeaschuaf\Desktop\WRIISC logo\TRIWRIISC_bottom.e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972175"/>
            <a:ext cx="915352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latin typeface="Tahoma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6" name="Picture 5" descr="M:\Assets\VA\VA Signature.e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152400"/>
            <a:ext cx="244475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280621" y="76200"/>
            <a:ext cx="25827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3E7E"/>
                </a:solidFill>
              </a:rPr>
              <a:t>Office of Public</a:t>
            </a:r>
            <a:r>
              <a:rPr lang="en-US" sz="1600" b="1" baseline="0" dirty="0" smtClean="0">
                <a:solidFill>
                  <a:srgbClr val="003E7E"/>
                </a:solidFill>
              </a:rPr>
              <a:t> Health &amp;</a:t>
            </a:r>
          </a:p>
          <a:p>
            <a:pPr algn="ctr"/>
            <a:r>
              <a:rPr lang="en-US" sz="1600" b="1" baseline="0" dirty="0" smtClean="0">
                <a:solidFill>
                  <a:srgbClr val="003E7E"/>
                </a:solidFill>
              </a:rPr>
              <a:t>Environmental Hazards</a:t>
            </a:r>
            <a:endParaRPr lang="en-US" sz="1600" b="1" dirty="0">
              <a:solidFill>
                <a:srgbClr val="003E7E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DDDDD"/>
            </a:gs>
            <a:gs pos="50000">
              <a:schemeClr val="bg1"/>
            </a:gs>
            <a:gs pos="100000">
              <a:srgbClr val="DDDDD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6" descr="\\vhaeasfpc3\RUsers$\vhaeaschuaf\Desktop\WRIISC logo\TRIWRIISC_bottom.em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5972175"/>
            <a:ext cx="915352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ED174C"/>
        </a:buClr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images.google.com/imgres?imgurl=http://www.politopics.com/uploaded_images/soldier20embrace-757545.jpg&amp;imgrefurl=http://www.politopics.com/2007/10/things-that-matter.html&amp;usg=__EzC6csGKxVORkCkl7mYSDl0nr2s=&amp;h=363&amp;w=346&amp;sz=36&amp;hl=en&amp;start=1&amp;um=1&amp;tbnid=UYdD5pVneN_-2M:&amp;tbnh=121&amp;tbnw=115&amp;prev=/images?q=combat+veterans+++pics&amp;hl=en&amp;sa=N&amp;um=1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447801"/>
            <a:ext cx="7772400" cy="1600199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/>
              <a:t>The War Related Illness and Injury Study Center (WRIISC)</a:t>
            </a:r>
            <a:endParaRPr lang="en-US" sz="3200" i="1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sz="2000" b="1" dirty="0" smtClean="0"/>
          </a:p>
          <a:p>
            <a:pPr eaLnBrk="1" hangingPunct="1"/>
            <a:endParaRPr lang="en-US" sz="2000" b="1" dirty="0" smtClean="0"/>
          </a:p>
        </p:txBody>
      </p:sp>
      <p:sp>
        <p:nvSpPr>
          <p:cNvPr id="11" name="Rectangle 10"/>
          <p:cNvSpPr/>
          <p:nvPr/>
        </p:nvSpPr>
        <p:spPr>
          <a:xfrm>
            <a:off x="990600" y="3352800"/>
            <a:ext cx="7239000" cy="1865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80000"/>
              </a:lnSpc>
            </a:pPr>
            <a:r>
              <a:rPr lang="es-ES" sz="2400" b="1" dirty="0" smtClean="0"/>
              <a:t>Susan L. Santos, PhD, M.S.</a:t>
            </a:r>
          </a:p>
          <a:p>
            <a:pPr algn="ctr" eaLnBrk="1" hangingPunct="1">
              <a:lnSpc>
                <a:spcPct val="80000"/>
              </a:lnSpc>
            </a:pPr>
            <a:r>
              <a:rPr lang="es-ES" sz="2400" i="1" dirty="0" err="1" smtClean="0"/>
              <a:t>Assistant</a:t>
            </a:r>
            <a:r>
              <a:rPr lang="es-ES" sz="2400" i="1" dirty="0" smtClean="0"/>
              <a:t> Director, </a:t>
            </a:r>
            <a:r>
              <a:rPr lang="es-ES" sz="2400" dirty="0" err="1" smtClean="0"/>
              <a:t>Risk</a:t>
            </a:r>
            <a:r>
              <a:rPr lang="es-ES" sz="2400" dirty="0" smtClean="0"/>
              <a:t> </a:t>
            </a:r>
            <a:r>
              <a:rPr lang="es-ES" sz="2400" dirty="0" err="1" smtClean="0"/>
              <a:t>Communication</a:t>
            </a:r>
            <a:r>
              <a:rPr lang="es-ES" sz="2400" dirty="0" smtClean="0"/>
              <a:t> &amp; </a:t>
            </a:r>
            <a:r>
              <a:rPr lang="es-ES" sz="2400" dirty="0" err="1" smtClean="0"/>
              <a:t>Education</a:t>
            </a:r>
            <a:endParaRPr lang="es-ES" sz="2400" dirty="0" smtClean="0"/>
          </a:p>
          <a:p>
            <a:pPr algn="ctr" eaLnBrk="1" hangingPunct="1">
              <a:lnSpc>
                <a:spcPct val="80000"/>
              </a:lnSpc>
            </a:pPr>
            <a:r>
              <a:rPr lang="en-US" sz="2400" dirty="0" smtClean="0"/>
              <a:t>War Related Illness &amp; Injury Study Center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400" dirty="0" smtClean="0"/>
              <a:t>VA NJ Health Care System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400" dirty="0" smtClean="0"/>
              <a:t>East Orange, NJ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tx1"/>
                </a:solidFill>
              </a:rPr>
              <a:t>Clinical Services</a:t>
            </a:r>
          </a:p>
        </p:txBody>
      </p:sp>
      <p:sp>
        <p:nvSpPr>
          <p:cNvPr id="5123" name="Subtitle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dirty="0" smtClean="0"/>
              <a:t>Specialized clinical evaluation</a:t>
            </a:r>
            <a:r>
              <a:rPr lang="en-US" sz="2400" dirty="0" smtClean="0">
                <a:solidFill>
                  <a:srgbClr val="92D050"/>
                </a:solidFill>
              </a:rPr>
              <a:t> </a:t>
            </a:r>
            <a:r>
              <a:rPr lang="en-US" sz="2400" dirty="0" smtClean="0"/>
              <a:t>services for Veterans and their health care providers. </a:t>
            </a:r>
          </a:p>
          <a:p>
            <a:pPr eaLnBrk="1" hangingPunct="1"/>
            <a:endParaRPr lang="en-US" sz="2400" dirty="0" smtClean="0"/>
          </a:p>
          <a:p>
            <a:pPr eaLnBrk="1" hangingPunct="1"/>
            <a:r>
              <a:rPr lang="en-US" sz="2400" dirty="0" smtClean="0"/>
              <a:t>A multidisciplinary team who are experts in a wide variety of post-deployment health concerns that include environmental exposures and symptoms/syndromes that do not have a clear medical explanation.</a:t>
            </a:r>
          </a:p>
          <a:p>
            <a:pPr eaLnBrk="1" hangingPunct="1">
              <a:buNone/>
            </a:pPr>
            <a:endParaRPr lang="en-US" sz="2400" dirty="0" smtClean="0"/>
          </a:p>
          <a:p>
            <a:pPr eaLnBrk="1" hangingPunct="1"/>
            <a:r>
              <a:rPr lang="en-US" sz="2400" dirty="0" smtClean="0"/>
              <a:t>The WRIISC supports primary care for Veterans in the VA Healthcare System.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The WRIISC </a:t>
            </a:r>
            <a:r>
              <a:rPr lang="en-US" dirty="0" smtClean="0">
                <a:solidFill>
                  <a:schemeClr val="tx1"/>
                </a:solidFill>
              </a:rPr>
              <a:t>Clinical Team</a:t>
            </a:r>
            <a:endParaRPr lang="en-US" dirty="0"/>
          </a:p>
        </p:txBody>
      </p:sp>
      <p:sp>
        <p:nvSpPr>
          <p:cNvPr id="6147" name="Subtitle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sz="2000" dirty="0" smtClean="0"/>
              <a:t>Medical doctors</a:t>
            </a:r>
          </a:p>
          <a:p>
            <a:pPr eaLnBrk="1" hangingPunct="1"/>
            <a:r>
              <a:rPr lang="en-US" sz="2000" dirty="0" smtClean="0"/>
              <a:t>Physician assistants</a:t>
            </a:r>
          </a:p>
          <a:p>
            <a:pPr eaLnBrk="1" hangingPunct="1"/>
            <a:r>
              <a:rPr lang="en-US" sz="2000" dirty="0" smtClean="0"/>
              <a:t>Nurses</a:t>
            </a:r>
          </a:p>
          <a:p>
            <a:pPr eaLnBrk="1" hangingPunct="1"/>
            <a:r>
              <a:rPr lang="en-US" sz="2000" dirty="0" smtClean="0"/>
              <a:t>Nurse practitioners</a:t>
            </a:r>
          </a:p>
          <a:p>
            <a:pPr eaLnBrk="1" hangingPunct="1"/>
            <a:r>
              <a:rPr lang="en-US" sz="2000" dirty="0" smtClean="0"/>
              <a:t>Specialists in environmental exposure assessments</a:t>
            </a:r>
          </a:p>
          <a:p>
            <a:pPr eaLnBrk="1" hangingPunct="1"/>
            <a:r>
              <a:rPr lang="en-US" sz="2000" dirty="0" smtClean="0"/>
              <a:t>Psychologists</a:t>
            </a:r>
          </a:p>
          <a:p>
            <a:pPr eaLnBrk="1" hangingPunct="1"/>
            <a:r>
              <a:rPr lang="en-US" sz="2000" dirty="0" smtClean="0"/>
              <a:t>Neuropsychologists</a:t>
            </a:r>
          </a:p>
          <a:p>
            <a:pPr eaLnBrk="1" hangingPunct="1"/>
            <a:r>
              <a:rPr lang="en-US" sz="2000" dirty="0" smtClean="0"/>
              <a:t>Social workers</a:t>
            </a:r>
          </a:p>
        </p:txBody>
      </p:sp>
      <p:sp>
        <p:nvSpPr>
          <p:cNvPr id="6148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en-US" sz="2000" dirty="0" smtClean="0"/>
              <a:t>Risk communication specialists</a:t>
            </a:r>
          </a:p>
          <a:p>
            <a:pPr eaLnBrk="1" hangingPunct="1"/>
            <a:r>
              <a:rPr lang="en-US" sz="2000" dirty="0" smtClean="0"/>
              <a:t>Health education specialists</a:t>
            </a:r>
          </a:p>
          <a:p>
            <a:pPr eaLnBrk="1" hangingPunct="1"/>
            <a:r>
              <a:rPr lang="en-US" sz="2000" dirty="0" smtClean="0"/>
              <a:t>Health care professionals that specialize in Complementary and Alternative Medicine (CAM) such as: </a:t>
            </a:r>
          </a:p>
          <a:p>
            <a:pPr lvl="1" eaLnBrk="1" hangingPunct="1"/>
            <a:r>
              <a:rPr lang="en-US" sz="1600" dirty="0" smtClean="0"/>
              <a:t>Acupuncturists </a:t>
            </a:r>
          </a:p>
          <a:p>
            <a:pPr lvl="1" eaLnBrk="1" hangingPunct="1"/>
            <a:r>
              <a:rPr lang="en-US" sz="1600" dirty="0" smtClean="0"/>
              <a:t>Yoga instructors </a:t>
            </a:r>
          </a:p>
          <a:p>
            <a:pPr eaLnBrk="1" hangingPunct="1"/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Clinical Assessments</a:t>
            </a:r>
            <a:endParaRPr lang="en-US" dirty="0" smtClean="0"/>
          </a:p>
        </p:txBody>
      </p:sp>
      <p:sp>
        <p:nvSpPr>
          <p:cNvPr id="9219" name="Subtitle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 dirty="0" smtClean="0"/>
              <a:t>Comprehensive medical evaluations of Veterans with environmental exposure concerns and medically unexplained symptoms for:</a:t>
            </a:r>
          </a:p>
          <a:p>
            <a:pPr lvl="1"/>
            <a:r>
              <a:rPr lang="en-US" sz="2000" dirty="0" smtClean="0"/>
              <a:t>Veterans with health problems from any era or conflict</a:t>
            </a:r>
          </a:p>
          <a:p>
            <a:pPr lvl="1"/>
            <a:r>
              <a:rPr lang="en-US" sz="2000" dirty="0" smtClean="0"/>
              <a:t>OEF/OIF Veterans with health concerns related to deployment</a:t>
            </a:r>
          </a:p>
          <a:p>
            <a:pPr lvl="1"/>
            <a:endParaRPr lang="en-US" sz="2000" dirty="0" smtClean="0"/>
          </a:p>
          <a:p>
            <a:endParaRPr lang="en-US" sz="2400" dirty="0" smtClean="0"/>
          </a:p>
        </p:txBody>
      </p:sp>
      <p:pic>
        <p:nvPicPr>
          <p:cNvPr id="9220" name="Picture 6" descr="blood pressure readi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121332" y="2294154"/>
            <a:ext cx="3092335" cy="313805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Assessments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000" dirty="0" smtClean="0"/>
              <a:t>Screening evaluation for mild traumatic brain injury and PTSD in post-deployment Veterans.</a:t>
            </a:r>
          </a:p>
          <a:p>
            <a:r>
              <a:rPr lang="en-US" sz="2000" dirty="0" smtClean="0"/>
              <a:t>Referrals are required from a VA health care provider.</a:t>
            </a:r>
          </a:p>
          <a:p>
            <a:r>
              <a:rPr lang="en-US" sz="2000" dirty="0" smtClean="0"/>
              <a:t>Comprehensive recommendations to both the Veteran and primary care provider as a “roadmap.”</a:t>
            </a:r>
          </a:p>
          <a:p>
            <a:endParaRPr lang="en-US" sz="2000" dirty="0"/>
          </a:p>
        </p:txBody>
      </p:sp>
      <p:pic>
        <p:nvPicPr>
          <p:cNvPr id="5" name="Content Placeholder 17" descr="active lifestyle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588923" y="1676400"/>
            <a:ext cx="2157153" cy="3354185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Clinical Evaluations</a:t>
            </a:r>
          </a:p>
        </p:txBody>
      </p:sp>
      <p:sp>
        <p:nvSpPr>
          <p:cNvPr id="11267" name="Subtitle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000" b="1" u="sng" dirty="0" smtClean="0"/>
              <a:t>OEF/OIF</a:t>
            </a:r>
          </a:p>
          <a:p>
            <a:pPr lvl="1" eaLnBrk="1" hangingPunct="1"/>
            <a:r>
              <a:rPr lang="en-US" sz="1800" dirty="0" smtClean="0"/>
              <a:t>1 or 2-day evaluation, based on the individual Veteran’s needs</a:t>
            </a:r>
            <a:r>
              <a:rPr lang="en-US" sz="1800" dirty="0" smtClean="0">
                <a:solidFill>
                  <a:srgbClr val="92D050"/>
                </a:solidFill>
              </a:rPr>
              <a:t>,</a:t>
            </a:r>
            <a:r>
              <a:rPr lang="en-US" sz="1800" dirty="0" smtClean="0"/>
              <a:t> to address immediate deployment related concerns </a:t>
            </a:r>
          </a:p>
          <a:p>
            <a:pPr lvl="1" eaLnBrk="1" hangingPunct="1"/>
            <a:r>
              <a:rPr lang="en-US" sz="1800" dirty="0" smtClean="0"/>
              <a:t>Ensure primary care provider has been assigned</a:t>
            </a:r>
          </a:p>
          <a:p>
            <a:pPr lvl="1" eaLnBrk="1" hangingPunct="1"/>
            <a:r>
              <a:rPr lang="en-US" sz="1800" dirty="0" smtClean="0"/>
              <a:t>Get Veteran smoothly transitioned into the VA system</a:t>
            </a:r>
          </a:p>
          <a:p>
            <a:pPr eaLnBrk="1" hangingPunct="1"/>
            <a:r>
              <a:rPr lang="en-US" sz="2000" b="1" u="sng" dirty="0" smtClean="0"/>
              <a:t>Medically Unexplained Symptoms (MUS)</a:t>
            </a:r>
          </a:p>
          <a:p>
            <a:pPr lvl="1" eaLnBrk="1" hangingPunct="1"/>
            <a:r>
              <a:rPr lang="en-US" sz="1800" dirty="0" smtClean="0"/>
              <a:t>Two day evaluation for Veterans of any conflict</a:t>
            </a:r>
          </a:p>
          <a:p>
            <a:pPr lvl="1" eaLnBrk="1" hangingPunct="1"/>
            <a:r>
              <a:rPr lang="en-US" sz="1800" dirty="0" smtClean="0"/>
              <a:t>Focus on MUS (CFS, FM, IBS) and symptom management</a:t>
            </a:r>
          </a:p>
          <a:p>
            <a:pPr eaLnBrk="1" hangingPunct="1"/>
            <a:r>
              <a:rPr lang="en-US" sz="2000" b="1" u="sng" dirty="0" smtClean="0"/>
              <a:t>Environmental Exposures</a:t>
            </a:r>
          </a:p>
          <a:p>
            <a:pPr lvl="1" eaLnBrk="1" hangingPunct="1"/>
            <a:r>
              <a:rPr lang="en-US" sz="1800" dirty="0" smtClean="0"/>
              <a:t>Comprehensive exposure only consults for Veterans of any conflict</a:t>
            </a:r>
          </a:p>
          <a:p>
            <a:pPr lvl="1" eaLnBrk="1" hangingPunct="1"/>
            <a:r>
              <a:rPr lang="en-US" sz="1800" dirty="0" smtClean="0"/>
              <a:t>No referral necessary</a:t>
            </a:r>
          </a:p>
          <a:p>
            <a:pPr lvl="1" eaLnBrk="1" hangingPunct="1"/>
            <a:r>
              <a:rPr lang="en-US" sz="1800" dirty="0" smtClean="0"/>
              <a:t>Phone consults available </a:t>
            </a:r>
          </a:p>
          <a:p>
            <a:pPr eaLnBrk="1" hangingPunct="1"/>
            <a:endParaRPr lang="en-US" sz="2800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half" idx="4294967295"/>
          </p:nvPr>
        </p:nvSpPr>
        <p:spPr>
          <a:xfrm>
            <a:off x="5105400" y="6080125"/>
            <a:ext cx="4038600" cy="46038"/>
          </a:xfrm>
        </p:spPr>
        <p:txBody>
          <a:bodyPr/>
          <a:lstStyle/>
          <a:p>
            <a:pPr>
              <a:buNone/>
            </a:pPr>
            <a:r>
              <a:rPr lang="en-US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Clinical Evaluation Components</a:t>
            </a:r>
          </a:p>
        </p:txBody>
      </p:sp>
      <p:sp>
        <p:nvSpPr>
          <p:cNvPr id="13315" name="Subtitle 4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953000" cy="4754563"/>
          </a:xfrm>
        </p:spPr>
        <p:txBody>
          <a:bodyPr/>
          <a:lstStyle/>
          <a:p>
            <a:pPr eaLnBrk="1" hangingPunct="1"/>
            <a:r>
              <a:rPr lang="en-US" sz="2000" dirty="0" smtClean="0"/>
              <a:t>History and Physical</a:t>
            </a:r>
          </a:p>
          <a:p>
            <a:pPr eaLnBrk="1" hangingPunct="1"/>
            <a:r>
              <a:rPr lang="en-US" sz="2000" dirty="0" smtClean="0"/>
              <a:t>Psychological Evaluation</a:t>
            </a:r>
          </a:p>
          <a:p>
            <a:pPr eaLnBrk="1" hangingPunct="1"/>
            <a:r>
              <a:rPr lang="en-US" sz="2000" dirty="0" smtClean="0"/>
              <a:t>Neuropsychological Evaluation</a:t>
            </a:r>
          </a:p>
          <a:p>
            <a:pPr eaLnBrk="1" hangingPunct="1"/>
            <a:r>
              <a:rPr lang="en-US" sz="2000" dirty="0" smtClean="0"/>
              <a:t>Environmental Exposure Assessment</a:t>
            </a:r>
          </a:p>
          <a:p>
            <a:pPr eaLnBrk="1" hangingPunct="1"/>
            <a:r>
              <a:rPr lang="en-US" sz="2000" dirty="0" smtClean="0"/>
              <a:t>Social Work Interview</a:t>
            </a:r>
          </a:p>
          <a:p>
            <a:pPr eaLnBrk="1" hangingPunct="1"/>
            <a:r>
              <a:rPr lang="en-US" sz="2000" dirty="0" smtClean="0"/>
              <a:t>Education Session</a:t>
            </a:r>
          </a:p>
          <a:p>
            <a:pPr eaLnBrk="1" hangingPunct="1"/>
            <a:r>
              <a:rPr lang="en-US" sz="2000" dirty="0" smtClean="0"/>
              <a:t>Complementary and Alternative Medicine</a:t>
            </a:r>
            <a:r>
              <a:rPr lang="en-US" sz="2000" dirty="0" smtClean="0">
                <a:solidFill>
                  <a:srgbClr val="00B0F0"/>
                </a:solidFill>
              </a:rPr>
              <a:t> </a:t>
            </a:r>
            <a:r>
              <a:rPr lang="en-US" sz="2000" dirty="0" smtClean="0"/>
              <a:t>(CAM) </a:t>
            </a:r>
          </a:p>
          <a:p>
            <a:pPr eaLnBrk="1" hangingPunct="1"/>
            <a:r>
              <a:rPr lang="en-US" sz="2000" dirty="0" smtClean="0"/>
              <a:t>Labs, X-ray's, EKGs, PFTs</a:t>
            </a:r>
          </a:p>
          <a:p>
            <a:pPr eaLnBrk="1" hangingPunct="1"/>
            <a:r>
              <a:rPr lang="en-US" sz="2000" dirty="0" smtClean="0"/>
              <a:t>Treatment “Roadmap”</a:t>
            </a:r>
          </a:p>
          <a:p>
            <a:pPr eaLnBrk="1" hangingPunct="1">
              <a:buFont typeface="Arial" charset="0"/>
              <a:buChar char="•"/>
            </a:pPr>
            <a:endParaRPr lang="en-US" sz="2000" dirty="0" smtClean="0"/>
          </a:p>
          <a:p>
            <a:pPr eaLnBrk="1" hangingPunct="1">
              <a:buFont typeface="Arial" charset="0"/>
              <a:buChar char="•"/>
            </a:pPr>
            <a:endParaRPr lang="en-US" sz="2000" dirty="0" smtClean="0"/>
          </a:p>
        </p:txBody>
      </p:sp>
      <p:pic>
        <p:nvPicPr>
          <p:cNvPr id="13316" name="Picture 6" descr="patient doctor consult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622925" y="1600200"/>
            <a:ext cx="2571750" cy="3810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Follow Up</a:t>
            </a:r>
            <a:endParaRPr lang="en-US" dirty="0"/>
          </a:p>
        </p:txBody>
      </p:sp>
      <p:sp>
        <p:nvSpPr>
          <p:cNvPr id="15363" name="Subtit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Follow up by social work at 1mo, 6 mo and 1 year post evaluation</a:t>
            </a:r>
          </a:p>
          <a:p>
            <a:r>
              <a:rPr lang="en-US" sz="2400" dirty="0" smtClean="0"/>
              <a:t>Follow-up with VA primary care provider</a:t>
            </a:r>
          </a:p>
          <a:p>
            <a:pPr lvl="1"/>
            <a:r>
              <a:rPr lang="en-US" sz="2000" dirty="0" smtClean="0"/>
              <a:t> Summary of findings and recommendations</a:t>
            </a:r>
          </a:p>
          <a:p>
            <a:pPr lvl="1"/>
            <a:r>
              <a:rPr lang="en-US" sz="2000" dirty="0" smtClean="0"/>
              <a:t> Satisfaction Surveys—Veteran &amp; Primary Care Provider</a:t>
            </a:r>
          </a:p>
          <a:p>
            <a:r>
              <a:rPr lang="en-US" sz="2400" dirty="0" smtClean="0"/>
              <a:t>Follow-up health survey: 6 mo post </a:t>
            </a:r>
            <a:r>
              <a:rPr lang="en-US" sz="2400" dirty="0" err="1" smtClean="0"/>
              <a:t>eval</a:t>
            </a:r>
            <a:endParaRPr lang="en-US" sz="2400" dirty="0" smtClean="0"/>
          </a:p>
          <a:p>
            <a:pPr lvl="1"/>
            <a:r>
              <a:rPr lang="en-US" sz="2000" dirty="0" smtClean="0"/>
              <a:t>How satisfied?</a:t>
            </a:r>
          </a:p>
          <a:p>
            <a:pPr lvl="1"/>
            <a:r>
              <a:rPr lang="en-US" sz="2000" dirty="0" smtClean="0"/>
              <a:t>Barriers to recommendation implementation?</a:t>
            </a:r>
          </a:p>
          <a:p>
            <a:pPr lvl="1"/>
            <a:r>
              <a:rPr lang="en-US" sz="2000" dirty="0" smtClean="0"/>
              <a:t>Symptom management?</a:t>
            </a:r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Education for Veterans and Providers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876800" cy="4419599"/>
          </a:xfrm>
        </p:spPr>
        <p:txBody>
          <a:bodyPr/>
          <a:lstStyle/>
          <a:p>
            <a:r>
              <a:rPr lang="en-US" sz="2400" dirty="0" smtClean="0"/>
              <a:t>Risk Communication</a:t>
            </a:r>
          </a:p>
          <a:p>
            <a:r>
              <a:rPr lang="en-US" sz="2400" dirty="0" smtClean="0"/>
              <a:t>Environmental Exposures and Assessment </a:t>
            </a:r>
          </a:p>
          <a:p>
            <a:r>
              <a:rPr lang="en-US" sz="2400" dirty="0" smtClean="0"/>
              <a:t>PTSD</a:t>
            </a:r>
          </a:p>
          <a:p>
            <a:r>
              <a:rPr lang="en-US" sz="2400" dirty="0" err="1" smtClean="0"/>
              <a:t>mTBI</a:t>
            </a:r>
            <a:endParaRPr lang="en-US" sz="2400" dirty="0" smtClean="0"/>
          </a:p>
          <a:p>
            <a:r>
              <a:rPr lang="en-US" sz="2400" dirty="0" smtClean="0"/>
              <a:t>Medically Unexplained Symptoms</a:t>
            </a:r>
          </a:p>
          <a:p>
            <a:r>
              <a:rPr lang="en-US" sz="2400" dirty="0" smtClean="0"/>
              <a:t>Reintegration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sz="2400" dirty="0" smtClean="0"/>
              <a:t>Military Culture</a:t>
            </a:r>
          </a:p>
          <a:p>
            <a:pPr>
              <a:buNone/>
            </a:pPr>
            <a:endParaRPr lang="en-US" sz="2400" dirty="0"/>
          </a:p>
        </p:txBody>
      </p:sp>
      <p:pic>
        <p:nvPicPr>
          <p:cNvPr id="5" name="Picture 8" descr="clinician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499562" y="1905000"/>
            <a:ext cx="2335876" cy="3503815"/>
          </a:xfr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Research</a:t>
            </a:r>
            <a:endParaRPr lang="en-US" dirty="0"/>
          </a:p>
        </p:txBody>
      </p:sp>
      <p:sp>
        <p:nvSpPr>
          <p:cNvPr id="16387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000" dirty="0" smtClean="0"/>
              <a:t>Research focuses on advancing  knowledge about post-deployment </a:t>
            </a:r>
          </a:p>
          <a:p>
            <a:pPr>
              <a:buNone/>
            </a:pPr>
            <a:r>
              <a:rPr lang="en-US" sz="2000" dirty="0" smtClean="0"/>
              <a:t>     health</a:t>
            </a:r>
          </a:p>
          <a:p>
            <a:r>
              <a:rPr lang="en-US" sz="2000" dirty="0" smtClean="0"/>
              <a:t>Some studies systematically gather information on groups of Veterans to find common patterns of health problems</a:t>
            </a:r>
          </a:p>
          <a:p>
            <a:r>
              <a:rPr lang="en-US" sz="2000" dirty="0" smtClean="0"/>
              <a:t>Other studies explore new ways of treating these problems to improve Veterans’ quality of life</a:t>
            </a:r>
          </a:p>
          <a:p>
            <a:endParaRPr lang="en-US" sz="2000" dirty="0" smtClean="0"/>
          </a:p>
          <a:p>
            <a:pPr>
              <a:buFont typeface="Wingdings" pitchFamily="2" charset="2"/>
              <a:buNone/>
            </a:pPr>
            <a:endParaRPr lang="en-US" sz="2000" dirty="0" smtClean="0"/>
          </a:p>
          <a:p>
            <a:endParaRPr lang="en-US" sz="2000" dirty="0" smtClean="0"/>
          </a:p>
        </p:txBody>
      </p:sp>
      <p:pic>
        <p:nvPicPr>
          <p:cNvPr id="6" name="Picture 7" descr="scientist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69304" y="1600201"/>
            <a:ext cx="2725265" cy="4038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Summary</a:t>
            </a:r>
            <a:endParaRPr lang="en-US" dirty="0"/>
          </a:p>
        </p:txBody>
      </p:sp>
      <p:sp>
        <p:nvSpPr>
          <p:cNvPr id="19459" name="Subtitle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en-US" sz="2400" dirty="0" smtClean="0"/>
              <a:t>The WRIISC was established to be a VA National Resource with staff that are experts in post-deployment health.</a:t>
            </a:r>
          </a:p>
          <a:p>
            <a:r>
              <a:rPr lang="en-US" sz="2400" dirty="0" smtClean="0"/>
              <a:t>The WRIISC focus is on prevention – through post deployment care, research, education and communication.</a:t>
            </a:r>
          </a:p>
          <a:p>
            <a:pPr lvl="1"/>
            <a:r>
              <a:rPr lang="en-US" sz="2000" dirty="0" smtClean="0"/>
              <a:t>Comprehensive clinical evaluations are provided to Veterans post-deployment to:</a:t>
            </a:r>
          </a:p>
          <a:p>
            <a:pPr lvl="2"/>
            <a:r>
              <a:rPr lang="en-US" sz="1800" dirty="0" smtClean="0"/>
              <a:t>Help the individual Veteran and their providers.</a:t>
            </a:r>
          </a:p>
          <a:p>
            <a:pPr lvl="2"/>
            <a:r>
              <a:rPr lang="en-US" sz="1800" dirty="0" smtClean="0"/>
              <a:t>Identify emerging post-deployment health problems and concerns that may affect large numbers of Veterans Nationally.</a:t>
            </a:r>
          </a:p>
          <a:p>
            <a:r>
              <a:rPr lang="en-US" sz="2400" dirty="0" smtClean="0"/>
              <a:t>Educating providers is a key part of our mission.</a:t>
            </a:r>
          </a:p>
          <a:p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Disclaimer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The views expressed in this presentation are those of the author and do not necessarily represent the position of the Department of Veterans Affairs or the United States Government</a:t>
            </a:r>
          </a:p>
          <a:p>
            <a:pPr lvl="0"/>
            <a:r>
              <a:rPr lang="en-US" dirty="0" smtClean="0"/>
              <a:t>I have no known conflicts of interest other than that I work for the Department of Veterans Affairs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Referral Process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Char char="•"/>
            </a:pPr>
            <a:r>
              <a:rPr lang="en-US" sz="2400" dirty="0" smtClean="0"/>
              <a:t>Primary Care Providers Complete the Referral Form in CPRS</a:t>
            </a:r>
          </a:p>
          <a:p>
            <a:pPr eaLnBrk="1" hangingPunct="1">
              <a:buFont typeface="Arial" charset="0"/>
              <a:buChar char="•"/>
            </a:pPr>
            <a:r>
              <a:rPr lang="en-US" sz="2400" dirty="0" smtClean="0"/>
              <a:t>Veteran’s DD 214 (Certificate of Release or Discharge from Active Duty)</a:t>
            </a:r>
          </a:p>
          <a:p>
            <a:pPr eaLnBrk="1" hangingPunct="1">
              <a:buFont typeface="Arial" charset="0"/>
              <a:buChar char="•"/>
            </a:pPr>
            <a:r>
              <a:rPr lang="en-US" sz="2400" dirty="0" smtClean="0"/>
              <a:t>Complete WRIISC Pre-screen form (10-0417) in the VA Handbook and fax to </a:t>
            </a:r>
            <a:r>
              <a:rPr lang="en-US" sz="2400" dirty="0" smtClean="0">
                <a:solidFill>
                  <a:srgbClr val="FF0000"/>
                </a:solidFill>
              </a:rPr>
              <a:t>VACO 202-495-5974</a:t>
            </a:r>
          </a:p>
          <a:p>
            <a:pPr eaLnBrk="1" hangingPunct="1">
              <a:buFont typeface="Arial" charset="0"/>
              <a:buChar char="•"/>
            </a:pPr>
            <a:r>
              <a:rPr lang="en-US" sz="2400" dirty="0" smtClean="0"/>
              <a:t>Let the WRIISC know about your Veteran at: </a:t>
            </a:r>
            <a:br>
              <a:rPr lang="en-US" sz="2400" dirty="0" smtClean="0"/>
            </a:br>
            <a:r>
              <a:rPr lang="en-US" sz="2400" dirty="0" smtClean="0">
                <a:solidFill>
                  <a:srgbClr val="FF0000"/>
                </a:solidFill>
              </a:rPr>
              <a:t>http://www.warrelatedillness.va.gov </a:t>
            </a:r>
          </a:p>
        </p:txBody>
      </p:sp>
      <p:pic>
        <p:nvPicPr>
          <p:cNvPr id="43012" name="Picture 3" descr="War Related Illness and Injury Study Center (WRIISC)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4868863"/>
            <a:ext cx="1600200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WRIISC Referral Form in CPRS</a:t>
            </a:r>
          </a:p>
        </p:txBody>
      </p:sp>
      <p:pic>
        <p:nvPicPr>
          <p:cNvPr id="45059" name="Content Placeholder 4" descr="click notes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41450" y="1447800"/>
            <a:ext cx="6261100" cy="4237038"/>
          </a:xfrm>
        </p:spPr>
      </p:pic>
      <p:sp>
        <p:nvSpPr>
          <p:cNvPr id="8" name="Rounded Rectangular Callout 7"/>
          <p:cNvSpPr/>
          <p:nvPr/>
        </p:nvSpPr>
        <p:spPr>
          <a:xfrm>
            <a:off x="2514600" y="4664869"/>
            <a:ext cx="914400" cy="681038"/>
          </a:xfrm>
          <a:prstGeom prst="wedgeRoundRectCallout">
            <a:avLst/>
          </a:prstGeom>
          <a:solidFill>
            <a:srgbClr val="FFCC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en-US" sz="1800" dirty="0"/>
              <a:t>Click </a:t>
            </a:r>
            <a:r>
              <a:rPr lang="en-US" sz="1600" i="1" dirty="0"/>
              <a:t>Notes</a:t>
            </a:r>
            <a:endParaRPr lang="en-US" sz="18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WRIISC Referral Form in CPRS</a:t>
            </a:r>
          </a:p>
        </p:txBody>
      </p:sp>
      <p:pic>
        <p:nvPicPr>
          <p:cNvPr id="46083" name="Content Placeholder 5" descr="Click new note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27647" y="1600200"/>
            <a:ext cx="6688705" cy="4525963"/>
          </a:xfrm>
        </p:spPr>
      </p:pic>
      <p:sp>
        <p:nvSpPr>
          <p:cNvPr id="7" name="Rounded Rectangular Callout 6"/>
          <p:cNvSpPr/>
          <p:nvPr/>
        </p:nvSpPr>
        <p:spPr>
          <a:xfrm>
            <a:off x="2667000" y="4875568"/>
            <a:ext cx="1371600" cy="646986"/>
          </a:xfrm>
          <a:prstGeom prst="wedgeRoundRectCallout">
            <a:avLst/>
          </a:prstGeom>
          <a:solidFill>
            <a:srgbClr val="FFCC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en-US" sz="1600" dirty="0"/>
              <a:t>Click </a:t>
            </a:r>
          </a:p>
          <a:p>
            <a:pPr algn="ctr">
              <a:defRPr/>
            </a:pPr>
            <a:r>
              <a:rPr lang="en-US" sz="1600" i="1" dirty="0"/>
              <a:t>New Note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WRIISC Referral Form in CPRS</a:t>
            </a:r>
          </a:p>
        </p:txBody>
      </p:sp>
      <p:pic>
        <p:nvPicPr>
          <p:cNvPr id="47107" name="Content Placeholder 5" descr="select a location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41450" y="1447800"/>
            <a:ext cx="6261100" cy="4237038"/>
          </a:xfrm>
        </p:spPr>
      </p:pic>
      <p:sp>
        <p:nvSpPr>
          <p:cNvPr id="7" name="Rounded Rectangular Callout 6"/>
          <p:cNvSpPr/>
          <p:nvPr/>
        </p:nvSpPr>
        <p:spPr>
          <a:xfrm>
            <a:off x="2667000" y="2929294"/>
            <a:ext cx="1371600" cy="646986"/>
          </a:xfrm>
          <a:prstGeom prst="wedgeRoundRectCallout">
            <a:avLst/>
          </a:prstGeom>
          <a:solidFill>
            <a:srgbClr val="FFCC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en-US" sz="1600" dirty="0"/>
              <a:t>Select a location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WRIISC Referral Form in CPRS</a:t>
            </a:r>
          </a:p>
        </p:txBody>
      </p:sp>
      <p:pic>
        <p:nvPicPr>
          <p:cNvPr id="48131" name="Content Placeholder 5" descr="Start typing “WR..” until “WRIISC Assessment Note” appears, then hit OK&#10;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41450" y="1447800"/>
            <a:ext cx="6261100" cy="4237038"/>
          </a:xfrm>
        </p:spPr>
      </p:pic>
      <p:sp>
        <p:nvSpPr>
          <p:cNvPr id="7" name="Rounded Rectangular Callout 6"/>
          <p:cNvSpPr/>
          <p:nvPr/>
        </p:nvSpPr>
        <p:spPr>
          <a:xfrm>
            <a:off x="3352800" y="2160588"/>
            <a:ext cx="4038600" cy="612775"/>
          </a:xfrm>
          <a:prstGeom prst="wedgeRoundRectCallout">
            <a:avLst/>
          </a:prstGeom>
          <a:solidFill>
            <a:srgbClr val="FFCC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/>
              <a:t>Start typing “WR..” until “</a:t>
            </a:r>
            <a:r>
              <a:rPr lang="en-US" sz="1600" i="1" dirty="0"/>
              <a:t>WRIISC Assessment Note”</a:t>
            </a:r>
            <a:r>
              <a:rPr lang="en-US" sz="1600" dirty="0"/>
              <a:t> appears, then hit </a:t>
            </a:r>
            <a:r>
              <a:rPr lang="en-US" sz="1600" i="1" dirty="0"/>
              <a:t>OK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Questions??</a:t>
            </a:r>
            <a:endParaRPr lang="en-US" dirty="0"/>
          </a:p>
        </p:txBody>
      </p:sp>
      <p:pic>
        <p:nvPicPr>
          <p:cNvPr id="21507" name="Picture 22" descr="american fla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600200" y="795338"/>
            <a:ext cx="5943600" cy="507206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 Topics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History and Mission of the WRIISC</a:t>
            </a:r>
          </a:p>
          <a:p>
            <a:r>
              <a:rPr lang="en-US" dirty="0" smtClean="0"/>
              <a:t>Location and Areas Served </a:t>
            </a:r>
          </a:p>
          <a:p>
            <a:r>
              <a:rPr lang="en-US" dirty="0" smtClean="0"/>
              <a:t>Services Provided </a:t>
            </a:r>
          </a:p>
          <a:p>
            <a:r>
              <a:rPr lang="en-US" dirty="0" smtClean="0"/>
              <a:t>How to Make a Referral 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Aft>
                <a:spcPts val="0"/>
              </a:spcAft>
              <a:defRPr/>
            </a:pPr>
            <a:r>
              <a:rPr lang="en-US" sz="2400" dirty="0" smtClean="0">
                <a:latin typeface="+mn-lt"/>
              </a:rPr>
              <a:t/>
            </a:r>
            <a:br>
              <a:rPr lang="en-US" sz="2400" dirty="0" smtClean="0">
                <a:latin typeface="+mn-lt"/>
              </a:rPr>
            </a:br>
            <a:r>
              <a:rPr lang="en-US" sz="2400" dirty="0" smtClean="0">
                <a:latin typeface="+mn-lt"/>
              </a:rPr>
              <a:t/>
            </a:r>
            <a:br>
              <a:rPr lang="en-US" sz="2400" dirty="0" smtClean="0">
                <a:latin typeface="+mn-lt"/>
              </a:rPr>
            </a:br>
            <a:r>
              <a:rPr lang="en-US" sz="2400" dirty="0" smtClean="0">
                <a:latin typeface="+mn-lt"/>
              </a:rPr>
              <a:t/>
            </a:r>
            <a:br>
              <a:rPr lang="en-US" sz="2400" dirty="0" smtClean="0">
                <a:latin typeface="+mn-lt"/>
              </a:rPr>
            </a:br>
            <a:r>
              <a:rPr lang="en-US" sz="2400" dirty="0" smtClean="0">
                <a:latin typeface="+mn-lt"/>
              </a:rPr>
              <a:t/>
            </a:r>
            <a:br>
              <a:rPr lang="en-US" sz="2400" dirty="0" smtClean="0">
                <a:latin typeface="+mn-lt"/>
              </a:rPr>
            </a:br>
            <a:r>
              <a:rPr lang="en-US" sz="2400" dirty="0" smtClean="0">
                <a:latin typeface="+mn-lt"/>
              </a:rPr>
              <a:t/>
            </a:r>
            <a:br>
              <a:rPr lang="en-US" sz="2400" dirty="0" smtClean="0">
                <a:latin typeface="+mn-lt"/>
              </a:rPr>
            </a:br>
            <a:r>
              <a:rPr lang="en-US" sz="3600" dirty="0" smtClean="0"/>
              <a:t>The War Related Illness and Injury Study Center (WRIISC)</a:t>
            </a:r>
            <a:r>
              <a:rPr lang="en-US" sz="2400" b="0" dirty="0" smtClean="0">
                <a:latin typeface="+mn-lt"/>
              </a:rPr>
              <a:t> </a:t>
            </a:r>
            <a:br>
              <a:rPr lang="en-US" sz="2400" b="0" dirty="0" smtClean="0">
                <a:latin typeface="+mn-lt"/>
              </a:rPr>
            </a:br>
            <a:r>
              <a:rPr lang="en-US" sz="2400" b="0" dirty="0" smtClean="0">
                <a:latin typeface="+mn-lt"/>
              </a:rPr>
              <a:t/>
            </a:r>
            <a:br>
              <a:rPr lang="en-US" sz="2400" b="0" dirty="0" smtClean="0">
                <a:latin typeface="+mn-lt"/>
              </a:rPr>
            </a:br>
            <a:r>
              <a:rPr lang="en-US" sz="2400" b="0" dirty="0" smtClean="0">
                <a:latin typeface="+mn-lt"/>
              </a:rPr>
              <a:t/>
            </a:r>
            <a:br>
              <a:rPr lang="en-US" sz="2400" b="0" dirty="0" smtClean="0">
                <a:latin typeface="+mn-lt"/>
              </a:rPr>
            </a:br>
            <a:r>
              <a:rPr lang="en-US" sz="2400" b="0" dirty="0" smtClean="0">
                <a:latin typeface="+mn-lt"/>
              </a:rPr>
              <a:t/>
            </a:r>
            <a:br>
              <a:rPr lang="en-US" sz="2400" b="0" dirty="0" smtClean="0">
                <a:latin typeface="+mn-lt"/>
              </a:rPr>
            </a:br>
            <a:r>
              <a:rPr lang="en-US" sz="2400" b="0" dirty="0" smtClean="0">
                <a:latin typeface="+mn-lt"/>
              </a:rPr>
              <a:t/>
            </a:r>
            <a:br>
              <a:rPr lang="en-US" sz="2400" b="0" dirty="0" smtClean="0">
                <a:latin typeface="+mn-lt"/>
              </a:rPr>
            </a:br>
            <a:r>
              <a:rPr lang="en-US" sz="2400" b="0" dirty="0" smtClean="0">
                <a:latin typeface="+mn-lt"/>
              </a:rPr>
              <a:t/>
            </a:r>
            <a:br>
              <a:rPr lang="en-US" sz="2400" b="0" dirty="0" smtClean="0">
                <a:latin typeface="+mn-lt"/>
              </a:rPr>
            </a:br>
            <a:endParaRPr lang="en-US" sz="2400" b="0" dirty="0" smtClean="0">
              <a:latin typeface="+mn-lt"/>
            </a:endParaRPr>
          </a:p>
        </p:txBody>
      </p:sp>
      <p:sp>
        <p:nvSpPr>
          <p:cNvPr id="9" name="Tit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spcAft>
                <a:spcPts val="0"/>
              </a:spcAft>
              <a:buNone/>
              <a:defRPr/>
            </a:pPr>
            <a:r>
              <a:rPr lang="en-US" sz="2400" b="0" dirty="0" smtClean="0">
                <a:latin typeface="+mn-lt"/>
              </a:rPr>
              <a:t>A National program in the Department of Veterans Affairs (VA)</a:t>
            </a:r>
            <a:r>
              <a:rPr lang="en-US" sz="2400" b="0" dirty="0" smtClean="0">
                <a:effectLst/>
                <a:latin typeface="+mn-lt"/>
              </a:rPr>
              <a:t>, </a:t>
            </a:r>
            <a:r>
              <a:rPr lang="en-US" sz="2400" b="0" dirty="0" smtClean="0">
                <a:solidFill>
                  <a:schemeClr val="tx1"/>
                </a:solidFill>
                <a:effectLst/>
                <a:latin typeface="+mn-lt"/>
              </a:rPr>
              <a:t>established</a:t>
            </a:r>
            <a:r>
              <a:rPr lang="en-US" sz="2400" b="0" dirty="0" smtClean="0">
                <a:latin typeface="+mn-lt"/>
              </a:rPr>
              <a:t> </a:t>
            </a:r>
            <a:r>
              <a:rPr lang="en-US" sz="2400" b="0" dirty="0" smtClean="0">
                <a:solidFill>
                  <a:schemeClr val="tx1"/>
                </a:solidFill>
                <a:effectLst/>
                <a:latin typeface="+mn-lt"/>
              </a:rPr>
              <a:t>in 2001</a:t>
            </a:r>
            <a:r>
              <a:rPr lang="en-US" sz="2400" b="0" dirty="0" smtClean="0">
                <a:latin typeface="+mn-lt"/>
              </a:rPr>
              <a:t> to address post-deployment health issues from the </a:t>
            </a:r>
            <a:r>
              <a:rPr lang="en-US" sz="2400" b="0" dirty="0" smtClean="0">
                <a:latin typeface="+mn-lt"/>
              </a:rPr>
              <a:t>Gulf </a:t>
            </a:r>
            <a:r>
              <a:rPr lang="en-US" sz="2400" b="0" dirty="0" smtClean="0">
                <a:latin typeface="+mn-lt"/>
              </a:rPr>
              <a:t>War.</a:t>
            </a:r>
            <a:br>
              <a:rPr lang="en-US" sz="2400" b="0" dirty="0" smtClean="0">
                <a:latin typeface="+mn-lt"/>
              </a:rPr>
            </a:br>
            <a:r>
              <a:rPr lang="en-US" sz="2400" b="0" dirty="0" smtClean="0">
                <a:latin typeface="+mn-lt"/>
              </a:rPr>
              <a:t/>
            </a:r>
            <a:br>
              <a:rPr lang="en-US" sz="2400" b="0" dirty="0" smtClean="0">
                <a:latin typeface="+mn-lt"/>
              </a:rPr>
            </a:br>
            <a:r>
              <a:rPr lang="en-US" sz="2400" b="0" dirty="0" smtClean="0">
                <a:latin typeface="+mn-lt"/>
              </a:rPr>
              <a:t/>
            </a:r>
            <a:br>
              <a:rPr lang="en-US" sz="2400" b="0" dirty="0" smtClean="0">
                <a:latin typeface="+mn-lt"/>
              </a:rPr>
            </a:br>
            <a:r>
              <a:rPr lang="en-US" sz="2400" b="0" dirty="0" smtClean="0">
                <a:latin typeface="+mn-lt"/>
              </a:rPr>
              <a:t/>
            </a:r>
            <a:br>
              <a:rPr lang="en-US" sz="2400" b="0" dirty="0" smtClean="0">
                <a:latin typeface="+mn-lt"/>
              </a:rPr>
            </a:br>
            <a:r>
              <a:rPr lang="en-US" sz="2400" b="0" dirty="0" smtClean="0">
                <a:latin typeface="+mn-lt"/>
              </a:rPr>
              <a:t/>
            </a:r>
            <a:br>
              <a:rPr lang="en-US" sz="2400" b="0" dirty="0" smtClean="0">
                <a:latin typeface="+mn-lt"/>
              </a:rPr>
            </a:br>
            <a:r>
              <a:rPr lang="en-US" sz="2400" b="0" dirty="0" smtClean="0">
                <a:latin typeface="+mn-lt"/>
              </a:rPr>
              <a:t/>
            </a:r>
            <a:br>
              <a:rPr lang="en-US" sz="2400" b="0" dirty="0" smtClean="0">
                <a:latin typeface="+mn-lt"/>
              </a:rPr>
            </a:br>
            <a:r>
              <a:rPr lang="en-US" sz="2400" b="0" dirty="0" smtClean="0">
                <a:latin typeface="+mn-lt"/>
              </a:rPr>
              <a:t/>
            </a:r>
            <a:br>
              <a:rPr lang="en-US" sz="2400" b="0" dirty="0" smtClean="0">
                <a:latin typeface="+mn-lt"/>
              </a:rPr>
            </a:br>
            <a:r>
              <a:rPr lang="en-US" sz="2400" b="0" dirty="0" smtClean="0">
                <a:latin typeface="+mn-lt"/>
              </a:rPr>
              <a:t/>
            </a:r>
            <a:br>
              <a:rPr lang="en-US" sz="2400" b="0" dirty="0" smtClean="0">
                <a:latin typeface="+mn-lt"/>
              </a:rPr>
            </a:br>
            <a:r>
              <a:rPr lang="en-US" sz="2400" b="0" dirty="0" smtClean="0">
                <a:latin typeface="+mn-lt"/>
              </a:rPr>
              <a:t/>
            </a:r>
            <a:br>
              <a:rPr lang="en-US" sz="2400" b="0" dirty="0" smtClean="0">
                <a:latin typeface="+mn-lt"/>
              </a:rPr>
            </a:br>
            <a:r>
              <a:rPr lang="en-US" sz="2400" b="0" dirty="0" smtClean="0">
                <a:latin typeface="+mn-lt"/>
              </a:rPr>
              <a:t/>
            </a:r>
            <a:br>
              <a:rPr lang="en-US" sz="2400" b="0" dirty="0" smtClean="0">
                <a:latin typeface="+mn-lt"/>
              </a:rPr>
            </a:br>
            <a:r>
              <a:rPr lang="en-US" sz="2400" b="0" dirty="0" smtClean="0">
                <a:latin typeface="+mn-lt"/>
              </a:rPr>
              <a:t/>
            </a:r>
            <a:br>
              <a:rPr lang="en-US" sz="2400" b="0" dirty="0" smtClean="0">
                <a:latin typeface="+mn-lt"/>
              </a:rPr>
            </a:br>
            <a:r>
              <a:rPr lang="en-US" sz="2400" b="0" dirty="0" smtClean="0">
                <a:latin typeface="+mn-lt"/>
              </a:rPr>
              <a:t/>
            </a:r>
            <a:br>
              <a:rPr lang="en-US" sz="2400" b="0" dirty="0" smtClean="0">
                <a:latin typeface="+mn-lt"/>
              </a:rPr>
            </a:br>
            <a:endParaRPr lang="en-US" sz="2400" b="0" dirty="0" smtClean="0">
              <a:latin typeface="+mn-lt"/>
            </a:endParaRPr>
          </a:p>
        </p:txBody>
      </p:sp>
      <p:pic>
        <p:nvPicPr>
          <p:cNvPr id="5" name="Picture 2" descr="airm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1933" y="2895600"/>
            <a:ext cx="4300134" cy="2899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the WRIISC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219201"/>
            <a:ext cx="5257800" cy="45720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   The mission of the WRIISC is to improve the health of Veterans with war related illnesses and injuries through clinical assessments, education, risk communication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and  research.</a:t>
            </a:r>
          </a:p>
          <a:p>
            <a:pPr>
              <a:buNone/>
            </a:pPr>
            <a:r>
              <a:rPr lang="en-US" dirty="0" smtClean="0"/>
              <a:t>    A key element of our mission is to provide education to providers on deployment related healthcare issues  such as exposures and medically unexplained symptoms.  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86400" y="2174875"/>
            <a:ext cx="3200400" cy="3951288"/>
          </a:xfrm>
        </p:spPr>
        <p:txBody>
          <a:bodyPr/>
          <a:lstStyle/>
          <a:p>
            <a:pPr>
              <a:buNone/>
            </a:pPr>
            <a:r>
              <a:rPr lang="en-US" smtClean="0"/>
              <a:t>   </a:t>
            </a:r>
            <a:endParaRPr lang="en-US" dirty="0"/>
          </a:p>
        </p:txBody>
      </p:sp>
      <p:pic>
        <p:nvPicPr>
          <p:cNvPr id="8" name="Picture 3" descr="soldier mournful embrac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1600200"/>
            <a:ext cx="23622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patient doctor consult"/>
          <p:cNvPicPr>
            <a:picLocks noChangeAspect="1" noChangeArrowheads="1"/>
          </p:cNvPicPr>
          <p:nvPr/>
        </p:nvPicPr>
        <p:blipFill>
          <a:blip r:embed="rId4" cstate="print"/>
          <a:srcRect b="31191"/>
          <a:stretch>
            <a:fillRect/>
          </a:stretch>
        </p:blipFill>
        <p:spPr bwMode="auto">
          <a:xfrm>
            <a:off x="5867400" y="3733800"/>
            <a:ext cx="2362200" cy="160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Where We Are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b="1" u="sng" dirty="0" smtClean="0"/>
              <a:t>Three National Locations</a:t>
            </a:r>
          </a:p>
          <a:p>
            <a:pPr algn="ctr">
              <a:buNone/>
            </a:pPr>
            <a:endParaRPr lang="en-US" b="1" u="sng" dirty="0" smtClean="0"/>
          </a:p>
          <a:p>
            <a:pPr algn="ctr">
              <a:buNone/>
            </a:pPr>
            <a:r>
              <a:rPr lang="en-US" dirty="0" smtClean="0"/>
              <a:t>East Orange, New Jersey</a:t>
            </a:r>
          </a:p>
          <a:p>
            <a:pPr algn="ctr">
              <a:buNone/>
            </a:pPr>
            <a:r>
              <a:rPr lang="en-US" dirty="0" smtClean="0"/>
              <a:t>Washington, DC</a:t>
            </a:r>
          </a:p>
          <a:p>
            <a:pPr algn="ctr">
              <a:buNone/>
            </a:pPr>
            <a:r>
              <a:rPr lang="en-US" dirty="0" smtClean="0"/>
              <a:t>Palo Alto, California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Geographic Regions</a:t>
            </a:r>
            <a:endParaRPr lang="en-US" dirty="0"/>
          </a:p>
        </p:txBody>
      </p:sp>
      <p:pic>
        <p:nvPicPr>
          <p:cNvPr id="4" name="Content Placeholder 17" descr="WRIISC Catchment Map Sevice Areas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33600" y="1143000"/>
            <a:ext cx="5009318" cy="4525963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NJ WRIISC </a:t>
            </a:r>
            <a:r>
              <a:rPr lang="en-US" dirty="0" smtClean="0">
                <a:solidFill>
                  <a:schemeClr val="tx1"/>
                </a:solidFill>
              </a:rPr>
              <a:t>Region by WRIISC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267200"/>
          </a:xfrm>
        </p:spPr>
        <p:txBody>
          <a:bodyPr/>
          <a:lstStyle/>
          <a:p>
            <a:r>
              <a:rPr lang="en-US" sz="2400" dirty="0" smtClean="0"/>
              <a:t>VISN 1:   ME, MA, NH, VT, RI, CT</a:t>
            </a:r>
          </a:p>
          <a:p>
            <a:r>
              <a:rPr lang="en-US" sz="2400" dirty="0" smtClean="0"/>
              <a:t>VISN 2:   Northern NY</a:t>
            </a:r>
          </a:p>
          <a:p>
            <a:r>
              <a:rPr lang="en-US" sz="2400" dirty="0" smtClean="0"/>
              <a:t>VISN 3:   NYC Metropolitan area and Northern NJ</a:t>
            </a:r>
          </a:p>
          <a:p>
            <a:r>
              <a:rPr lang="en-US" sz="2400" dirty="0" smtClean="0"/>
              <a:t>VISN 4:   Southern NJ, PA, DE</a:t>
            </a:r>
          </a:p>
          <a:p>
            <a:r>
              <a:rPr lang="en-US" sz="2400" dirty="0" smtClean="0"/>
              <a:t>VISN 10:  OH</a:t>
            </a:r>
          </a:p>
          <a:p>
            <a:r>
              <a:rPr lang="en-US" sz="2400" dirty="0" smtClean="0"/>
              <a:t>VISN 11:   MI, IL, IN</a:t>
            </a:r>
          </a:p>
          <a:p>
            <a:r>
              <a:rPr lang="en-US" sz="2400" dirty="0" smtClean="0"/>
              <a:t>VISN 12:   MI, IL, WI</a:t>
            </a:r>
          </a:p>
          <a:p>
            <a:r>
              <a:rPr lang="en-US" sz="2400" dirty="0" smtClean="0"/>
              <a:t>VISN 15:   MO, KS</a:t>
            </a:r>
          </a:p>
          <a:p>
            <a:r>
              <a:rPr lang="en-US" sz="2400" dirty="0" smtClean="0"/>
              <a:t>VISN 23:   IA, NE, MN, ND, SD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WRIISC Services</a:t>
            </a:r>
          </a:p>
        </p:txBody>
      </p:sp>
      <p:pic>
        <p:nvPicPr>
          <p:cNvPr id="6" name="Picture 6" descr="clinicians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845127" y="1676400"/>
            <a:ext cx="3262745" cy="3262745"/>
          </a:xfrm>
          <a:noFill/>
        </p:spPr>
      </p:pic>
      <p:sp>
        <p:nvSpPr>
          <p:cNvPr id="8195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en-US" sz="3600" dirty="0" smtClean="0"/>
              <a:t>Clinical </a:t>
            </a:r>
          </a:p>
          <a:p>
            <a:pPr eaLnBrk="1" hangingPunct="1"/>
            <a:r>
              <a:rPr lang="en-US" sz="3600" dirty="0" smtClean="0"/>
              <a:t>Education/Risk Communication</a:t>
            </a:r>
          </a:p>
          <a:p>
            <a:pPr eaLnBrk="1" hangingPunct="1"/>
            <a:r>
              <a:rPr lang="en-US" sz="3600" dirty="0" smtClean="0"/>
              <a:t>Research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iWRIISC Template">
  <a:themeElements>
    <a:clrScheme name="WRIISC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WRIISC template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WRIISC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ISC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ISC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ISC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ISC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ISC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ISC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ISC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ISC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ISC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ISC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ISC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TriWRIISC Template</Template>
  <TotalTime>1040</TotalTime>
  <Words>905</Words>
  <Application>Microsoft Office PowerPoint</Application>
  <PresentationFormat>On-screen Show (4:3)</PresentationFormat>
  <Paragraphs>156</Paragraphs>
  <Slides>25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TriWRIISC Template</vt:lpstr>
      <vt:lpstr>The War Related Illness and Injury Study Center (WRIISC)</vt:lpstr>
      <vt:lpstr>Disclaimer</vt:lpstr>
      <vt:lpstr>Presentation Topics </vt:lpstr>
      <vt:lpstr>     The War Related Illness and Injury Study Center (WRIISC)       </vt:lpstr>
      <vt:lpstr>About the WRIISC</vt:lpstr>
      <vt:lpstr>Where We Are</vt:lpstr>
      <vt:lpstr>Geographic Regions</vt:lpstr>
      <vt:lpstr>NJ WRIISC Region by WRIISC</vt:lpstr>
      <vt:lpstr>WRIISC Services</vt:lpstr>
      <vt:lpstr>Clinical Services</vt:lpstr>
      <vt:lpstr>The WRIISC Clinical Team</vt:lpstr>
      <vt:lpstr>Clinical Assessments</vt:lpstr>
      <vt:lpstr>Clinical Assessments (cont.)</vt:lpstr>
      <vt:lpstr>Clinical Evaluations</vt:lpstr>
      <vt:lpstr>Clinical Evaluation Components</vt:lpstr>
      <vt:lpstr>Clinical Follow Up</vt:lpstr>
      <vt:lpstr>Education for Veterans and Providers</vt:lpstr>
      <vt:lpstr>Research</vt:lpstr>
      <vt:lpstr>Summary</vt:lpstr>
      <vt:lpstr>Referral Process</vt:lpstr>
      <vt:lpstr>WRIISC Referral Form in CPRS</vt:lpstr>
      <vt:lpstr>WRIISC Referral Form in CPRS</vt:lpstr>
      <vt:lpstr>WRIISC Referral Form in CPRS</vt:lpstr>
      <vt:lpstr>WRIISC Referral Form in CPRS</vt:lpstr>
      <vt:lpstr>Questions??</vt:lpstr>
    </vt:vector>
  </TitlesOfParts>
  <Company>Department of Veterans Affairs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Returning Veterans with Health Concerns and Emerging Problems: How can they get help?</dc:title>
  <dc:subject>returning Veterans, health concerns, help</dc:subject>
  <dc:creator>William M. Keyes, QMC (SW) U.S. Navy (Retired)</dc:creator>
  <cp:keywords>WRIISC, VA, clinical, referral, services, health care, post-deployment, education, risk communication, research, exposure</cp:keywords>
  <cp:lastModifiedBy>Chua, Florence B.</cp:lastModifiedBy>
  <cp:revision>151</cp:revision>
  <dcterms:created xsi:type="dcterms:W3CDTF">2009-07-31T12:19:58Z</dcterms:created>
  <dcterms:modified xsi:type="dcterms:W3CDTF">2014-10-22T17:24:32Z</dcterms:modified>
</cp:coreProperties>
</file>