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Sheet1!$A$2:$A$7</c:f>
              <c:strCache>
                <c:ptCount val="6"/>
                <c:pt idx="0">
                  <c:v>Don't Know</c:v>
                </c:pt>
                <c:pt idx="1">
                  <c:v>Stress/Mental Health</c:v>
                </c:pt>
                <c:pt idx="2">
                  <c:v>Deployment/Environmental</c:v>
                </c:pt>
                <c:pt idx="3">
                  <c:v>Functional</c:v>
                </c:pt>
                <c:pt idx="4">
                  <c:v>Medically Explained</c:v>
                </c:pt>
                <c:pt idx="5">
                  <c:v>Medically Unexplained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18.3</c:v>
                </c:pt>
                <c:pt idx="1">
                  <c:v>24.1</c:v>
                </c:pt>
                <c:pt idx="2">
                  <c:v>12.5</c:v>
                </c:pt>
                <c:pt idx="3">
                  <c:v>13</c:v>
                </c:pt>
                <c:pt idx="4">
                  <c:v>19</c:v>
                </c:pt>
                <c:pt idx="5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B7-40BB-BD8B-DF6567DAF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67623936"/>
        <c:axId val="467625576"/>
      </c:barChart>
      <c:catAx>
        <c:axId val="467623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25576"/>
        <c:crosses val="autoZero"/>
        <c:auto val="1"/>
        <c:lblAlgn val="ctr"/>
        <c:lblOffset val="100"/>
        <c:noMultiLvlLbl val="0"/>
      </c:catAx>
      <c:valAx>
        <c:axId val="467625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23936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3254-EB3B-4608-829B-C09881B5F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95193-57ED-4747-87AC-D9006C6E0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612D-84DF-48AE-AF5B-DC30C4A3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24829-43F9-4BBA-84E0-7DB547F8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632E6-9E67-4FCD-B9A0-81BE6555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A39B-ABE1-4C21-91A5-E7FCEFF2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96C99-6925-41C0-8837-7DF443B65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9AE81-D7D8-42B4-9316-A8C4CF52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6FEEC-8746-4E38-A57C-0E1878EC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9E9CE-6BA8-472A-97A0-172CCA96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9CED6-98E0-4BA0-8C11-079544715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94F7-B317-4890-9D5D-6446EAF31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600C-0306-46C2-891A-BDB66747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55AB-C12D-4190-94C0-B3F518E5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03C10-9107-4229-8EE0-9376E579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4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AD50-15B1-4127-8108-8D5E9AD6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223C4-76C6-4C4E-B761-167A3362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4333-1CD5-4795-8BB1-63A6AC1A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7847-8E95-4E47-9CFC-D6C22653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34F4-D522-464E-A45C-29986F7A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0DCC-B868-4F83-A76E-C1601AD6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74A8-B7FF-4C45-ADA1-27FD20185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51E98-4412-41C6-B73D-2CD765DF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2846-ACDF-49F0-95A9-C43D107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5F46-900B-46C6-A87F-4DF68404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BE18-A963-4036-9B44-55251413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1CB5-80B7-4172-B82E-A1575282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13C5E-7F96-42ED-A572-315614D83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89F55-BB21-467B-9B18-3EED9008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963E-3085-4A9A-AD75-EB568010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FDD3-608F-4D50-A0F3-87A2E143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5BE6-C7E6-4F3C-B887-7E7AE39C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D3555-333D-4D7D-9B9E-0373E45AF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92DCB-52E3-4A30-8402-049DE6D08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B8EAE-C66B-4665-A7FD-59A7ACAB4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494D9-D8E3-4A24-B543-1025D5CD5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9CD5A-D930-4BF1-9EAE-096E2314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4E632-E0C9-440F-B221-768D1AD7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3E11-5B9F-4B93-B024-0EF75E9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30C9-EC1E-4E23-B97C-F844AD90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02C72-AE5E-4E44-A89D-29B360E2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203BC-FB33-44EA-83AB-D5247578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E57C0-024A-4228-84D8-6D9D0275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A6DC7-23BB-4102-A719-959C3ED2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CC4D3-5888-438C-A5A2-0DF79C94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14E41-1AE3-47C5-B899-09D7905D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9E43-58AE-45C3-88D7-8DFA5375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E75E-E451-4207-8C80-583E2AA7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89E67-B1B3-412C-B300-50332C271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99CB-DA12-41A7-B937-7480D3C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0431F-A502-418B-9F00-90151EAC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1972D-8520-4E57-8EC4-1B1FC905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4180-93FD-4DB6-9BA8-3DC919B4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9A676-3403-4F96-AA86-BABC0DFA0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9A850-43AD-48FE-A8C7-1509F0677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4647A-797A-4003-A665-5577FA71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7992-7EE3-4C3D-8FC0-5970C2CB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17AA8-B183-459F-85E5-CB6A6266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C4CC3-2C82-4747-98D4-8743CE49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F0432-4865-46C2-8AF1-17C367BA9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069A3-4A64-4A05-8228-BB6C674CD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3BE8-12F2-4195-BA71-D9C8B9A2A41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82D3-A36E-4267-ABAE-FF1F1BDF1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0373B-C909-4958-9291-EE1631FDF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C45AF6-0806-4FDB-B7A2-C859561834B5}"/>
              </a:ext>
            </a:extLst>
          </p:cNvPr>
          <p:cNvSpPr/>
          <p:nvPr/>
        </p:nvSpPr>
        <p:spPr>
          <a:xfrm>
            <a:off x="605928" y="679679"/>
            <a:ext cx="10983817" cy="5432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Study Population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FDF0A5-2CE5-41D5-995C-B7F54C7A5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76" y="6112677"/>
            <a:ext cx="1136692" cy="6495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A35DD0-E077-4030-822A-4C3257CD9109}"/>
              </a:ext>
            </a:extLst>
          </p:cNvPr>
          <p:cNvSpPr/>
          <p:nvPr/>
        </p:nvSpPr>
        <p:spPr>
          <a:xfrm>
            <a:off x="4241494" y="679680"/>
            <a:ext cx="7330814" cy="5432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D2BFC-1DF5-4496-BEC6-03A79937A4A0}"/>
              </a:ext>
            </a:extLst>
          </p:cNvPr>
          <p:cNvSpPr txBox="1"/>
          <p:nvPr/>
        </p:nvSpPr>
        <p:spPr>
          <a:xfrm>
            <a:off x="637458" y="156459"/>
            <a:ext cx="1093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Understanding Veterans’ Causal Attributions of Physical Symptoms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FEA3A-F9E0-4709-BC03-CF18F74D210F}"/>
              </a:ext>
            </a:extLst>
          </p:cNvPr>
          <p:cNvSpPr txBox="1"/>
          <p:nvPr/>
        </p:nvSpPr>
        <p:spPr>
          <a:xfrm>
            <a:off x="579506" y="6265414"/>
            <a:ext cx="8297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Kimber, Sullivan, Anastasides, Slotkin &amp; McAndrew. </a:t>
            </a:r>
            <a:r>
              <a:rPr lang="en-US" sz="2000" i="1" dirty="0"/>
              <a:t>Int J of </a:t>
            </a:r>
            <a:r>
              <a:rPr lang="en-US" sz="2000" i="1" dirty="0" err="1"/>
              <a:t>Beh</a:t>
            </a:r>
            <a:r>
              <a:rPr lang="en-US" sz="2000" i="1" dirty="0"/>
              <a:t> Med</a:t>
            </a:r>
            <a:r>
              <a:rPr lang="en-US" sz="2000" dirty="0"/>
              <a:t>. In press.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468BCC-5E53-4933-9429-9E85B915A501}"/>
              </a:ext>
            </a:extLst>
          </p:cNvPr>
          <p:cNvSpPr txBox="1"/>
          <p:nvPr/>
        </p:nvSpPr>
        <p:spPr>
          <a:xfrm>
            <a:off x="1699763" y="1057113"/>
            <a:ext cx="1447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Background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1948BE-E368-4B69-9787-B4C5A2DDB36E}"/>
              </a:ext>
            </a:extLst>
          </p:cNvPr>
          <p:cNvSpPr txBox="1"/>
          <p:nvPr/>
        </p:nvSpPr>
        <p:spPr>
          <a:xfrm>
            <a:off x="4501663" y="884749"/>
            <a:ext cx="6822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For 91 Veterans, there were a total of 705 attributions for their physical symptoms across the following categories: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D865-3112-46F2-827E-52D245CD77C3}"/>
              </a:ext>
            </a:extLst>
          </p:cNvPr>
          <p:cNvSpPr txBox="1"/>
          <p:nvPr/>
        </p:nvSpPr>
        <p:spPr>
          <a:xfrm>
            <a:off x="1026876" y="5389966"/>
            <a:ext cx="10098324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Veterans with MUS endorse multiple, varied causal attributions for their physical symptoms. This is important for the development of patient-provider communication and concordance around treatment.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E13B01-D784-40A4-93DF-0B922A86C4B9}"/>
              </a:ext>
            </a:extLst>
          </p:cNvPr>
          <p:cNvSpPr txBox="1"/>
          <p:nvPr/>
        </p:nvSpPr>
        <p:spPr>
          <a:xfrm>
            <a:off x="1026876" y="3740970"/>
            <a:ext cx="2885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23-37% of combat Veterans report at least one persistent medically unexplained symptom and illness (</a:t>
            </a:r>
            <a:r>
              <a:rPr lang="en-US" b="1" dirty="0"/>
              <a:t>MUS</a:t>
            </a:r>
            <a:r>
              <a:rPr lang="en-US" dirty="0"/>
              <a:t>).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E3656C6-A3AA-4D62-969F-A09157414F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37"/>
          <a:stretch/>
        </p:blipFill>
        <p:spPr>
          <a:xfrm>
            <a:off x="1616116" y="1712116"/>
            <a:ext cx="1615191" cy="16877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C9F7E78-1725-48EC-8862-8AA4C415E6A9}"/>
              </a:ext>
            </a:extLst>
          </p:cNvPr>
          <p:cNvSpPr txBox="1"/>
          <p:nvPr/>
        </p:nvSpPr>
        <p:spPr>
          <a:xfrm>
            <a:off x="5588959" y="4657231"/>
            <a:ext cx="5330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Veterans assign different causal attributions for their physical symptoms as opposed to a single underlying factor.</a:t>
            </a:r>
          </a:p>
        </p:txBody>
      </p:sp>
      <p:pic>
        <p:nvPicPr>
          <p:cNvPr id="22" name="Graphic 21" descr="Lightbulb and gear">
            <a:extLst>
              <a:ext uri="{FF2B5EF4-FFF2-40B4-BE49-F238E27FC236}">
                <a16:creationId xmlns:a16="http://schemas.microsoft.com/office/drawing/2014/main" id="{64FB493E-4B98-4224-BE56-71FCB74E29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08142" y="4538565"/>
            <a:ext cx="753086" cy="753086"/>
          </a:xfrm>
          <a:prstGeom prst="rect">
            <a:avLst/>
          </a:prstGeom>
        </p:spPr>
      </p:pic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4C52F911-7442-4BA6-BA9C-13E1F63E67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3141882"/>
              </p:ext>
            </p:extLst>
          </p:nvPr>
        </p:nvGraphicFramePr>
        <p:xfrm>
          <a:off x="5412026" y="1595153"/>
          <a:ext cx="5154252" cy="2881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9390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113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McSwain, Melissa</dc:creator>
  <cp:lastModifiedBy>McSwain, Melissa</cp:lastModifiedBy>
  <cp:revision>44</cp:revision>
  <dcterms:created xsi:type="dcterms:W3CDTF">2019-10-30T12:33:31Z</dcterms:created>
  <dcterms:modified xsi:type="dcterms:W3CDTF">2020-07-28T18:57:29Z</dcterms:modified>
</cp:coreProperties>
</file>